
<file path=[Content_Types].xml><?xml version="1.0" encoding="utf-8"?>
<Types xmlns="http://schemas.openxmlformats.org/package/2006/content-types">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
      <p:font typeface="Felt Tip Roman" panose="02000000000000000000" pitchFamily="2" charset="0"/>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p:scale>
          <a:sx n="125" d="100"/>
          <a:sy n="125" d="100"/>
        </p:scale>
        <p:origin x="-384" y="4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3827" y="8684926"/>
            <a:ext cx="297259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3" tIns="46077" rIns="92153" bIns="4607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Microsoft_Excel_97-2003_Worksheet1.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Microsoft_Excel_97-2003_Worksheet2.xls"/></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Rhode Island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Angela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Angela’s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Too much typing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Terrell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Cody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Cody’s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t>
            </a:r>
            <a:r>
              <a:rPr lang="en-US" sz="1600" dirty="0" smtClean="0">
                <a:solidFill>
                  <a:srgbClr val="1F396A"/>
                </a:solidFill>
                <a:latin typeface="Myriad Pro" pitchFamily="34" charset="0"/>
              </a:rPr>
              <a:t>Lindsey’s </a:t>
            </a:r>
            <a:r>
              <a:rPr lang="en-US" sz="1600" dirty="0">
                <a:solidFill>
                  <a:srgbClr val="1F396A"/>
                </a:solidFill>
                <a:latin typeface="Myriad Pro" pitchFamily="34" charset="0"/>
              </a:rPr>
              <a:t>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t>
            </a:r>
            <a:r>
              <a:rPr lang="en-US" sz="1600" dirty="0">
                <a:solidFill>
                  <a:srgbClr val="1F396A"/>
                </a:solidFill>
                <a:latin typeface="Myriad Pro" pitchFamily="34" charset="0"/>
              </a:rPr>
              <a:t>Lindsey’s </a:t>
            </a:r>
            <a:r>
              <a:rPr lang="en-US" sz="1600" dirty="0" smtClean="0">
                <a:solidFill>
                  <a:srgbClr val="1F396A"/>
                </a:solidFill>
                <a:latin typeface="Myriad Pro" pitchFamily="34" charset="0"/>
              </a:rPr>
              <a:t>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to you?</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Anna’s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a:t>
            </a:r>
            <a:r>
              <a:rPr lang="en-US" sz="1600" dirty="0">
                <a:solidFill>
                  <a:srgbClr val="1F396A"/>
                </a:solidFill>
                <a:latin typeface="Myriad Pro" pitchFamily="34" charset="0"/>
              </a:rPr>
              <a:t>this </a:t>
            </a:r>
            <a:r>
              <a:rPr lang="en-US" sz="1600" dirty="0" smtClean="0">
                <a:solidFill>
                  <a:srgbClr val="1F396A"/>
                </a:solidFill>
                <a:latin typeface="Myriad Pro" pitchFamily="34" charset="0"/>
              </a:rPr>
              <a:t>happen?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Logan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a:t>
            </a:r>
            <a:r>
              <a:rPr lang="en-US" sz="1600" dirty="0">
                <a:solidFill>
                  <a:srgbClr val="1F396A"/>
                </a:solidFill>
                <a:latin typeface="Myriad Pro" pitchFamily="34" charset="0"/>
              </a:rPr>
              <a:t>being </a:t>
            </a:r>
            <a:r>
              <a:rPr lang="en-US" sz="1600" dirty="0" smtClean="0">
                <a:solidFill>
                  <a:srgbClr val="1F396A"/>
                </a:solidFill>
                <a:latin typeface="Myriad Pro" pitchFamily="34" charset="0"/>
              </a:rPr>
              <a:t>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Logan’s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About 1.6 million U.S. </a:t>
            </a:r>
            <a:r>
              <a:rPr lang="en-US" sz="2400" b="0" dirty="0">
                <a:solidFill>
                  <a:srgbClr val="1F396A"/>
                </a:solidFill>
                <a:latin typeface="+mn-lt"/>
              </a:rPr>
              <a:t>teens (</a:t>
            </a:r>
            <a:r>
              <a:rPr lang="en-US" sz="2400" b="0" dirty="0" smtClean="0">
                <a:solidFill>
                  <a:srgbClr val="1F396A"/>
                </a:solidFill>
                <a:latin typeface="+mn-lt"/>
              </a:rPr>
              <a:t>ages </a:t>
            </a:r>
            <a:r>
              <a:rPr lang="en-US" sz="2400" b="0" dirty="0">
                <a:solidFill>
                  <a:srgbClr val="1F396A"/>
                </a:solidFill>
                <a:latin typeface="+mn-lt"/>
              </a:rPr>
              <a:t>15–17) </a:t>
            </a:r>
            <a:r>
              <a:rPr lang="en-US" sz="2400" b="0" dirty="0" smtClean="0">
                <a:solidFill>
                  <a:srgbClr val="1F396A"/>
                </a:solidFill>
                <a:latin typeface="+mn-lt"/>
              </a:rPr>
              <a:t>work</a:t>
            </a:r>
            <a:r>
              <a:rPr lang="en-US" sz="2400" b="0" dirty="0">
                <a:solidFill>
                  <a:srgbClr val="1F396A"/>
                </a:solidFill>
                <a:latin typeface="+mn-lt"/>
              </a:rPr>
              <a:t>. About </a:t>
            </a:r>
            <a:r>
              <a:rPr lang="en-US" sz="2400" b="0" dirty="0" smtClean="0">
                <a:solidFill>
                  <a:srgbClr val="1F396A"/>
                </a:solidFill>
                <a:latin typeface="+mn-lt"/>
              </a:rPr>
              <a:t>half </a:t>
            </a:r>
            <a:r>
              <a:rPr lang="en-US" sz="2400" b="0" dirty="0">
                <a:solidFill>
                  <a:srgbClr val="1F396A"/>
                </a:solidFill>
                <a:latin typeface="+mn-lt"/>
              </a:rPr>
              <a:t>of 10th </a:t>
            </a:r>
            <a:r>
              <a:rPr lang="en-US" sz="2400" b="0" dirty="0" smtClean="0">
                <a:solidFill>
                  <a:srgbClr val="1F396A"/>
                </a:solidFill>
                <a:latin typeface="+mn-lt"/>
              </a:rPr>
              <a:t>graders work, </a:t>
            </a:r>
            <a:r>
              <a:rPr lang="en-US" sz="2400" b="0" dirty="0">
                <a:solidFill>
                  <a:srgbClr val="1F396A"/>
                </a:solidFill>
                <a:latin typeface="+mn-lt"/>
              </a:rPr>
              <a:t>and </a:t>
            </a:r>
            <a:r>
              <a:rPr lang="en-US" sz="2400" b="0" dirty="0" smtClean="0">
                <a:solidFill>
                  <a:srgbClr val="1F396A"/>
                </a:solidFill>
                <a:latin typeface="+mn-lt"/>
              </a:rPr>
              <a:t>three out of four </a:t>
            </a:r>
            <a:r>
              <a:rPr lang="en-US" sz="2400" b="0" dirty="0">
                <a:solidFill>
                  <a:srgbClr val="1F396A"/>
                </a:solidFill>
                <a:latin typeface="+mn-lt"/>
              </a:rPr>
              <a:t>of 12th </a:t>
            </a:r>
            <a:r>
              <a:rPr lang="en-US" sz="2400" b="0" dirty="0" smtClean="0">
                <a:solidFill>
                  <a:srgbClr val="1F396A"/>
                </a:solidFill>
                <a:latin typeface="+mn-lt"/>
              </a:rPr>
              <a:t>graders </a:t>
            </a:r>
            <a:r>
              <a:rPr lang="en-US" sz="2400" b="0" dirty="0">
                <a:solidFill>
                  <a:srgbClr val="1F396A"/>
                </a:solidFill>
                <a:latin typeface="+mn-lt"/>
              </a:rPr>
              <a:t>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a:t>
            </a:r>
            <a:r>
              <a:rPr lang="en-US" sz="2400" b="0" dirty="0" smtClean="0">
                <a:solidFill>
                  <a:srgbClr val="1F396A"/>
                </a:solidFill>
                <a:latin typeface="+mn-lt"/>
              </a:rPr>
              <a:t>hurt on </a:t>
            </a:r>
            <a:r>
              <a:rPr lang="en-US" sz="2400" b="0" dirty="0">
                <a:solidFill>
                  <a:srgbClr val="1F396A"/>
                </a:solidFill>
                <a:latin typeface="+mn-lt"/>
              </a:rPr>
              <a:t>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smtClean="0">
                <a:solidFill>
                  <a:srgbClr val="1F396A"/>
                </a:solidFill>
                <a:latin typeface="+mn-lt"/>
              </a:rPr>
              <a:t>Nearly 60,000 </a:t>
            </a:r>
            <a:r>
              <a:rPr lang="en-US" sz="2400" dirty="0">
                <a:solidFill>
                  <a:srgbClr val="1F396A"/>
                </a:solidFill>
                <a:latin typeface="+mn-lt"/>
              </a:rPr>
              <a:t>workers younger than 18 </a:t>
            </a:r>
            <a:r>
              <a:rPr lang="en-US" sz="2400" dirty="0" smtClean="0">
                <a:solidFill>
                  <a:srgbClr val="1F396A"/>
                </a:solidFill>
                <a:latin typeface="+mn-lt"/>
              </a:rPr>
              <a:t>go to </a:t>
            </a:r>
            <a:r>
              <a:rPr lang="en-US" sz="2400" dirty="0">
                <a:solidFill>
                  <a:srgbClr val="1F396A"/>
                </a:solidFill>
                <a:latin typeface="+mn-lt"/>
              </a:rPr>
              <a:t>the ER </a:t>
            </a:r>
            <a:r>
              <a:rPr lang="en-US" sz="2400" dirty="0" smtClean="0">
                <a:solidFill>
                  <a:srgbClr val="1F396A"/>
                </a:solidFill>
                <a:latin typeface="+mn-lt"/>
              </a:rPr>
              <a:t>after being hurt on the job. The number of teens hurt on the job is much higher than that. </a:t>
            </a:r>
            <a:endParaRPr lang="en-US" sz="2400" dirty="0">
              <a:solidFill>
                <a:srgbClr val="1F396A"/>
              </a:solidFill>
              <a:latin typeface="+mn-lt"/>
            </a:endParaRP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t>
            </a:r>
            <a:r>
              <a:rPr lang="en-US" sz="2400" b="0" dirty="0" smtClean="0">
                <a:solidFill>
                  <a:srgbClr val="1F396A"/>
                </a:solidFill>
                <a:latin typeface="+mn-lt"/>
              </a:rPr>
              <a:t>have twice the chance of being hurt than </a:t>
            </a:r>
            <a:r>
              <a:rPr lang="en-US" sz="2400" b="0" dirty="0">
                <a:solidFill>
                  <a:srgbClr val="1F396A"/>
                </a:solidFill>
                <a:latin typeface="+mn-lt"/>
              </a:rPr>
              <a:t>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3739777727"/>
              </p:ext>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1166" name="Worksheet" r:id="rId4" imgW="7886584" imgH="4495697" progId="Excel.Sheet.8">
                  <p:embed/>
                </p:oleObj>
              </mc:Choice>
              <mc:Fallback>
                <p:oleObj name="Worksheet" r:id="rId4" imgW="7886584" imgH="4495697" progId="Excel.Sheet.8">
                  <p:embed/>
                  <p:pic>
                    <p:nvPicPr>
                      <p:cNvPr id="0" name=""/>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a:t>
            </a:r>
            <a:r>
              <a:rPr lang="en-US" sz="1000" dirty="0" smtClean="0"/>
              <a:t>.  </a:t>
            </a:r>
            <a:endParaRPr lang="en-US" sz="1000" dirty="0"/>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4030686533"/>
              </p:ext>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2190" name="Worksheet" r:id="rId4" imgW="7886584" imgH="4495697" progId="Excel.Sheet.8">
                  <p:embed/>
                </p:oleObj>
              </mc:Choice>
              <mc:Fallback>
                <p:oleObj name="Worksheet" r:id="rId4" imgW="7886584" imgH="4495697" progId="Excel.Sheet.8">
                  <p:embed/>
                  <p:pic>
                    <p:nvPicPr>
                      <p:cNvPr id="0" name=""/>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t>
            </a:r>
            <a:br>
              <a:rPr lang="en-US" sz="3200" b="1" dirty="0" smtClean="0">
                <a:solidFill>
                  <a:schemeClr val="tx2">
                    <a:lumMod val="40000"/>
                    <a:lumOff val="60000"/>
                  </a:schemeClr>
                </a:solidFill>
                <a:latin typeface="+mj-lt"/>
              </a:rPr>
            </a:br>
            <a:r>
              <a:rPr lang="en-US" sz="3200" b="1" dirty="0" smtClean="0">
                <a:solidFill>
                  <a:schemeClr val="tx2">
                    <a:lumMod val="40000"/>
                    <a:lumOff val="60000"/>
                  </a:schemeClr>
                </a:solidFill>
                <a:latin typeface="+mj-lt"/>
              </a:rPr>
              <a:t>Are Hurt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a:t>
            </a:r>
            <a:r>
              <a:rPr lang="en-US" sz="3200" dirty="0" smtClean="0">
                <a:solidFill>
                  <a:srgbClr val="F0502D"/>
                </a:solidFill>
                <a:latin typeface="+mj-lt"/>
              </a:rPr>
              <a:t>Points</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Recognize job hazards and reduce them.</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a:t>
            </a:r>
            <a:r>
              <a:rPr lang="en-US" sz="2600" b="0" dirty="0">
                <a:solidFill>
                  <a:srgbClr val="1F396A"/>
                </a:solidFill>
                <a:latin typeface="+mn-lt"/>
              </a:rPr>
              <a:t>teens from doing dangerous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working teens </a:t>
            </a:r>
            <a:r>
              <a:rPr lang="en-US" sz="2600" b="0" dirty="0">
                <a:solidFill>
                  <a:srgbClr val="1F396A"/>
                </a:solidFill>
                <a:latin typeface="+mn-lt"/>
              </a:rPr>
              <a:t>from </a:t>
            </a:r>
            <a:r>
              <a:rPr lang="en-US" sz="2600" b="0" dirty="0" smtClean="0">
                <a:solidFill>
                  <a:srgbClr val="1F396A"/>
                </a:solidFill>
                <a:latin typeface="+mn-lt"/>
              </a:rPr>
              <a:t>discrimination </a:t>
            </a:r>
            <a:br>
              <a:rPr lang="en-US" sz="2600" b="0" dirty="0" smtClean="0">
                <a:solidFill>
                  <a:srgbClr val="1F396A"/>
                </a:solidFill>
                <a:latin typeface="+mn-lt"/>
              </a:rPr>
            </a:br>
            <a:r>
              <a:rPr lang="en-US" sz="2600" b="0" dirty="0" smtClean="0">
                <a:solidFill>
                  <a:srgbClr val="1F396A"/>
                </a:solidFill>
                <a:latin typeface="+mn-lt"/>
              </a:rPr>
              <a:t>and harassment.</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how to solve </a:t>
            </a:r>
            <a:r>
              <a:rPr lang="en-US" sz="2600" b="0" dirty="0">
                <a:solidFill>
                  <a:srgbClr val="1F396A"/>
                </a:solidFill>
                <a:latin typeface="+mn-lt"/>
              </a:rPr>
              <a:t>health and safety problems at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a:t>
            </a:r>
            <a:r>
              <a:rPr lang="en-US" sz="2600" b="0" dirty="0" smtClean="0">
                <a:solidFill>
                  <a:srgbClr val="1F396A"/>
                </a:solidFill>
                <a:latin typeface="+mn-lt"/>
              </a:rPr>
              <a:t>laws.</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what </a:t>
            </a:r>
            <a:r>
              <a:rPr lang="en-US" sz="2600" b="0" dirty="0">
                <a:solidFill>
                  <a:srgbClr val="1F396A"/>
                </a:solidFill>
                <a:latin typeface="+mn-lt"/>
              </a:rPr>
              <a:t>to do in an </a:t>
            </a:r>
            <a:r>
              <a:rPr lang="en-US" sz="2600" b="0" dirty="0" smtClean="0">
                <a:solidFill>
                  <a:srgbClr val="1F396A"/>
                </a:solidFill>
                <a:latin typeface="+mn-lt"/>
              </a:rPr>
              <a:t>emergency.</a:t>
            </a:r>
            <a:endParaRPr lang="en-US" sz="2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a:t>
            </a:r>
            <a:r>
              <a:rPr lang="en-US" sz="2600" b="0" dirty="0" smtClean="0">
                <a:solidFill>
                  <a:srgbClr val="1F396A"/>
                </a:solidFill>
                <a:latin typeface="+mn-lt"/>
              </a:rPr>
              <a:t>hurt you.</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a:t>
            </a:r>
            <a:r>
              <a:rPr lang="en-US" sz="2600" b="0" dirty="0" smtClean="0">
                <a:solidFill>
                  <a:srgbClr val="1F396A"/>
                </a:solidFill>
                <a:latin typeface="+mn-lt"/>
              </a:rPr>
              <a:t>body.</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a:t>
            </a:r>
            <a:r>
              <a:rPr lang="en-US" sz="2800" b="0" dirty="0" smtClean="0">
                <a:solidFill>
                  <a:srgbClr val="1F396A"/>
                </a:solidFill>
                <a:latin typeface="+mn-lt"/>
              </a:rPr>
              <a:t>pesticides.</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a:t>
            </a:r>
            <a:r>
              <a:rPr lang="en-US" sz="2600" b="0" dirty="0" smtClean="0">
                <a:solidFill>
                  <a:srgbClr val="1F396A"/>
                </a:solidFill>
                <a:latin typeface="+mn-lt"/>
              </a:rPr>
              <a:t>easy to see because </a:t>
            </a:r>
            <a:r>
              <a:rPr lang="en-US" sz="2600" b="0" dirty="0">
                <a:solidFill>
                  <a:srgbClr val="1F396A"/>
                </a:solidFill>
                <a:latin typeface="+mn-lt"/>
              </a:rPr>
              <a:t>they may not </a:t>
            </a:r>
            <a:r>
              <a:rPr lang="en-US" sz="2600" b="0" dirty="0" smtClean="0">
                <a:solidFill>
                  <a:srgbClr val="1F396A"/>
                </a:solidFill>
                <a:latin typeface="+mn-lt"/>
              </a:rPr>
              <a:t>make you sick right 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78992" y="1154906"/>
            <a:ext cx="6540500"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2716" y="1216820"/>
            <a:ext cx="6363954" cy="49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r>
              <a:rPr lang="en-US" sz="28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You </a:t>
            </a:r>
            <a:r>
              <a:rPr lang="en-US" sz="2800" b="0" dirty="0">
                <a:solidFill>
                  <a:srgbClr val="1F396A"/>
                </a:solidFill>
                <a:latin typeface="+mn-lt"/>
              </a:rPr>
              <a:t>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a:t>
            </a:r>
            <a:r>
              <a:rPr lang="en-US" sz="2800" b="0" dirty="0" smtClean="0">
                <a:solidFill>
                  <a:srgbClr val="1F396A"/>
                </a:solidFill>
                <a:latin typeface="+mn-lt"/>
              </a:rPr>
              <a:t>SDSs (Safety </a:t>
            </a:r>
            <a:r>
              <a:rPr lang="en-US" sz="2800" b="0" dirty="0">
                <a:solidFill>
                  <a:srgbClr val="1F396A"/>
                </a:solidFill>
                <a:latin typeface="+mn-lt"/>
              </a:rPr>
              <a:t>Data Sheets), </a:t>
            </a:r>
            <a:r>
              <a:rPr lang="en-US" sz="2800" b="0" dirty="0" smtClean="0">
                <a:solidFill>
                  <a:srgbClr val="1F396A"/>
                </a:solidFill>
                <a:latin typeface="+mn-lt"/>
              </a:rPr>
              <a:t/>
            </a:r>
            <a:br>
              <a:rPr lang="en-US" sz="2800" b="0" dirty="0" smtClean="0">
                <a:solidFill>
                  <a:srgbClr val="1F396A"/>
                </a:solidFill>
                <a:latin typeface="+mn-lt"/>
              </a:rPr>
            </a:br>
            <a:r>
              <a:rPr lang="en-US" sz="2800" b="0" dirty="0" smtClean="0">
                <a:solidFill>
                  <a:srgbClr val="1F396A"/>
                </a:solidFill>
                <a:latin typeface="+mn-lt"/>
              </a:rPr>
              <a:t>getting </a:t>
            </a:r>
            <a:r>
              <a:rPr lang="en-US" sz="2800" b="0" dirty="0">
                <a:solidFill>
                  <a:srgbClr val="1F396A"/>
                </a:solidFill>
                <a:latin typeface="+mn-lt"/>
              </a:rPr>
              <a:t>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young workers can be hurt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predict and prevent workplace injuries.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Common health and safety hazards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reduce or control workplace hazards.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Emergencies in the workplace and how to respond.</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to do if you see something at work that could hurt you or make you sick</a:t>
            </a:r>
            <a:r>
              <a:rPr lang="en-US" sz="2800" dirty="0" smtClean="0">
                <a:solidFill>
                  <a:srgbClr val="1F396A"/>
                </a:solidFill>
                <a:latin typeface="Myriad Pro" pitchFamily="34" charset="0"/>
              </a:rPr>
              <a:t>.</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legal rights and responsibilities young people have at work.</a:t>
            </a:r>
            <a:endParaRPr lang="en-US" sz="2800" dirty="0" smtClean="0">
              <a:solidFill>
                <a:srgbClr val="1F396A"/>
              </a:solidFill>
              <a:latin typeface="Myriad Pro" pitchFamily="34" charset="0"/>
            </a:endParaRP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and 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Jasmine’s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Working when it’s too hot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Doing the same thing over and over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Pesticides/chemicals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a:t>
            </a:r>
            <a:r>
              <a:rPr lang="en-US" sz="2800" b="0" dirty="0" smtClean="0">
                <a:solidFill>
                  <a:srgbClr val="1F396A"/>
                </a:solidFill>
                <a:latin typeface="+mn-lt"/>
              </a:rPr>
              <a:t>had </a:t>
            </a:r>
            <a:r>
              <a:rPr lang="en-US" sz="2800" b="0" dirty="0">
                <a:solidFill>
                  <a:srgbClr val="1F396A"/>
                </a:solidFill>
                <a:latin typeface="+mn-lt"/>
              </a:rPr>
              <a:t>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Where </a:t>
            </a:r>
            <a:r>
              <a:rPr lang="en-US" sz="2800" b="0" dirty="0">
                <a:solidFill>
                  <a:srgbClr val="1F396A"/>
                </a:solidFill>
                <a:latin typeface="+mn-lt"/>
              </a:rPr>
              <a:t>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a:t>
            </a:r>
            <a:r>
              <a:rPr lang="en-US" sz="2800" b="0" dirty="0" smtClean="0">
                <a:solidFill>
                  <a:srgbClr val="1F396A"/>
                </a:solidFill>
                <a:latin typeface="+mn-lt"/>
              </a:rPr>
              <a:t>work? Do you </a:t>
            </a:r>
            <a:r>
              <a:rPr lang="en-US" sz="2800" b="0" dirty="0">
                <a:solidFill>
                  <a:srgbClr val="1F396A"/>
                </a:solidFill>
                <a:latin typeface="+mn-lt"/>
              </a:rPr>
              <a:t>know someone who </a:t>
            </a:r>
            <a:r>
              <a:rPr lang="en-US" sz="2800" b="0" dirty="0" smtClean="0">
                <a:solidFill>
                  <a:srgbClr val="1F396A"/>
                </a:solidFill>
                <a:latin typeface="+mn-lt"/>
              </a:rPr>
              <a:t>was hurt at work?</a:t>
            </a:r>
            <a:endParaRPr lang="en-US" sz="2800" b="0" dirty="0">
              <a:solidFill>
                <a:srgbClr val="1F396A"/>
              </a:solidFill>
              <a:latin typeface="+mn-lt"/>
            </a:endParaRP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Has any task at work made you uncomfortable?</a:t>
            </a:r>
            <a:endParaRPr lang="en-US" sz="2800" b="0" dirty="0">
              <a:solidFill>
                <a:srgbClr val="1F396A"/>
              </a:solidFill>
              <a:latin typeface="+mn-lt"/>
            </a:endParaRP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a:t>
            </a:r>
            <a:r>
              <a:rPr lang="en-US" sz="2800" dirty="0" smtClean="0">
                <a:solidFill>
                  <a:srgbClr val="1F396A"/>
                </a:solidFill>
                <a:latin typeface="+mn-lt"/>
              </a:rPr>
              <a:t>had </a:t>
            </a:r>
            <a:r>
              <a:rPr lang="en-US" sz="2800" dirty="0">
                <a:solidFill>
                  <a:srgbClr val="1F396A"/>
                </a:solidFill>
                <a:latin typeface="+mn-lt"/>
              </a:rPr>
              <a:t>any health and safety training </a:t>
            </a:r>
            <a:r>
              <a:rPr lang="en-US" sz="2800" dirty="0" smtClean="0">
                <a:solidFill>
                  <a:srgbClr val="1F396A"/>
                </a:solidFill>
                <a:latin typeface="+mn-lt"/>
              </a:rPr>
              <a:t/>
            </a:r>
            <a:br>
              <a:rPr lang="en-US" sz="2800" dirty="0" smtClean="0">
                <a:solidFill>
                  <a:srgbClr val="1F396A"/>
                </a:solidFill>
                <a:latin typeface="+mn-lt"/>
              </a:rPr>
            </a:br>
            <a:r>
              <a:rPr lang="en-US" sz="2800" dirty="0" smtClean="0">
                <a:solidFill>
                  <a:srgbClr val="1F396A"/>
                </a:solidFill>
                <a:latin typeface="+mn-lt"/>
              </a:rPr>
              <a:t>at </a:t>
            </a:r>
            <a:r>
              <a:rPr lang="en-US" sz="2800" dirty="0">
                <a:solidFill>
                  <a:srgbClr val="1F396A"/>
                </a:solidFill>
                <a:latin typeface="+mn-lt"/>
              </a:rPr>
              <a:t>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a:t>
            </a:r>
            <a:r>
              <a:rPr lang="en-US" sz="2800" b="0" dirty="0" smtClean="0">
                <a:solidFill>
                  <a:srgbClr val="1F396A"/>
                </a:solidFill>
                <a:latin typeface="+mn-lt"/>
              </a:rPr>
              <a:t>says that employers must give workers </a:t>
            </a:r>
            <a:r>
              <a:rPr lang="en-US" sz="2800" b="0" dirty="0">
                <a:solidFill>
                  <a:srgbClr val="1F396A"/>
                </a:solidFill>
                <a:latin typeface="+mn-lt"/>
              </a:rPr>
              <a:t>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a:t>
            </a:r>
            <a:r>
              <a:rPr lang="en-US" sz="2800" b="0" dirty="0" smtClean="0">
                <a:solidFill>
                  <a:srgbClr val="1F396A"/>
                </a:solidFill>
                <a:latin typeface="+mn-lt"/>
              </a:rPr>
              <a:t>hazard, </a:t>
            </a:r>
            <a:r>
              <a:rPr lang="en-US" sz="2800" b="0" dirty="0">
                <a:solidFill>
                  <a:srgbClr val="1F396A"/>
                </a:solidFill>
                <a:latin typeface="+mn-lt"/>
              </a:rPr>
              <a:t>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a:spcAft>
                <a:spcPct val="30000"/>
              </a:spcAft>
              <a:buClr>
                <a:schemeClr val="tx2">
                  <a:lumMod val="40000"/>
                  <a:lumOff val="60000"/>
                </a:schemeClr>
              </a:buClr>
            </a:pPr>
            <a:r>
              <a:rPr lang="en-US" sz="2800" b="0" dirty="0" smtClean="0">
                <a:solidFill>
                  <a:srgbClr val="1F396A"/>
                </a:solidFill>
                <a:latin typeface="+mn-lt"/>
              </a:rPr>
              <a:t>An emergency is any unplanned event that poses a threat. </a:t>
            </a:r>
          </a:p>
          <a:p>
            <a:pPr>
              <a:spcAft>
                <a:spcPct val="30000"/>
              </a:spcAft>
              <a:buClr>
                <a:schemeClr val="tx2">
                  <a:lumMod val="40000"/>
                  <a:lumOff val="60000"/>
                </a:schemeClr>
              </a:buClr>
            </a:pPr>
            <a:r>
              <a:rPr lang="en-US" sz="2800" b="0" dirty="0" smtClean="0">
                <a:solidFill>
                  <a:srgbClr val="1F396A"/>
                </a:solidFill>
                <a:latin typeface="+mn-lt"/>
              </a:rPr>
              <a:t>An emergency can threaten employees, customers, or the public. </a:t>
            </a:r>
          </a:p>
          <a:p>
            <a:pPr>
              <a:spcAft>
                <a:spcPct val="30000"/>
              </a:spcAft>
              <a:buClr>
                <a:schemeClr val="tx2">
                  <a:lumMod val="40000"/>
                  <a:lumOff val="60000"/>
                </a:schemeClr>
              </a:buClr>
            </a:pPr>
            <a:r>
              <a:rPr lang="en-US" sz="2800" b="0" dirty="0" smtClean="0">
                <a:solidFill>
                  <a:srgbClr val="1F396A"/>
                </a:solidFill>
                <a:latin typeface="+mn-lt"/>
              </a:rPr>
              <a:t>It might shut down work at a business. </a:t>
            </a:r>
          </a:p>
          <a:p>
            <a:pPr>
              <a:spcAft>
                <a:spcPct val="30000"/>
              </a:spcAft>
              <a:buClr>
                <a:schemeClr val="tx2">
                  <a:lumMod val="40000"/>
                  <a:lumOff val="60000"/>
                </a:schemeClr>
              </a:buClr>
            </a:pPr>
            <a:r>
              <a:rPr lang="en-US" sz="2800" b="0" dirty="0" smtClean="0">
                <a:solidFill>
                  <a:srgbClr val="1F396A"/>
                </a:solidFill>
                <a:latin typeface="+mn-lt"/>
              </a:rPr>
              <a:t>It might cause damage, or it could harm </a:t>
            </a:r>
            <a:br>
              <a:rPr lang="en-US" sz="2800" b="0" dirty="0" smtClean="0">
                <a:solidFill>
                  <a:srgbClr val="1F396A"/>
                </a:solidFill>
                <a:latin typeface="+mn-lt"/>
              </a:rPr>
            </a:br>
            <a:r>
              <a:rPr lang="en-US" sz="2800" b="0" dirty="0" smtClean="0">
                <a:solidFill>
                  <a:srgbClr val="1F396A"/>
                </a:solidFill>
                <a:latin typeface="+mn-lt"/>
              </a:rPr>
              <a:t>the environment.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2"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a:t>
            </a:r>
            <a:r>
              <a:rPr lang="en-US" sz="2400" dirty="0" smtClean="0">
                <a:solidFill>
                  <a:schemeClr val="tx2">
                    <a:lumMod val="40000"/>
                    <a:lumOff val="60000"/>
                  </a:schemeClr>
                </a:solidFill>
                <a:latin typeface="+mn-lt"/>
              </a:rPr>
              <a:t>be trained on </a:t>
            </a:r>
            <a:r>
              <a:rPr lang="en-US" sz="2400" dirty="0">
                <a:solidFill>
                  <a:schemeClr val="tx2">
                    <a:lumMod val="40000"/>
                    <a:lumOff val="60000"/>
                  </a:schemeClr>
                </a:solidFill>
                <a:latin typeface="+mn-lt"/>
              </a:rPr>
              <a:t>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a:t>
            </a:r>
            <a:r>
              <a:rPr lang="en-US" sz="2400" b="0">
                <a:solidFill>
                  <a:srgbClr val="1F396A"/>
                </a:solidFill>
                <a:latin typeface="+mn-lt"/>
              </a:rPr>
              <a:t>information </a:t>
            </a:r>
            <a:r>
              <a:rPr lang="en-US" sz="2400" b="0" smtClean="0">
                <a:solidFill>
                  <a:srgbClr val="1F396A"/>
                </a:solidFill>
                <a:latin typeface="+mn-lt"/>
              </a:rPr>
              <a:t>about:</a:t>
            </a:r>
            <a:endParaRPr lang="en-US" sz="24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kinds of </a:t>
            </a:r>
            <a:r>
              <a:rPr lang="en-US" sz="2000" b="0" dirty="0">
                <a:solidFill>
                  <a:srgbClr val="1F396A"/>
                </a:solidFill>
                <a:latin typeface="+mn-lt"/>
              </a:rPr>
              <a:t>emergencies and how to </a:t>
            </a:r>
            <a:r>
              <a:rPr lang="en-US" sz="2000" b="0" dirty="0" smtClean="0">
                <a:solidFill>
                  <a:srgbClr val="1F396A"/>
                </a:solidFill>
                <a:latin typeface="+mn-lt"/>
              </a:rPr>
              <a:t>respond.</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Places to meet during an emergency.</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best ways to get out of a building or move away from danger.</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a:t>
            </a:r>
            <a:r>
              <a:rPr lang="en-US" sz="2000" b="0" dirty="0" smtClean="0">
                <a:solidFill>
                  <a:srgbClr val="1F396A"/>
                </a:solidFill>
                <a:latin typeface="+mn-lt"/>
              </a:rPr>
              <a:t>systems.</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a:t>
            </a:r>
            <a:r>
              <a:rPr lang="en-US" sz="2000" b="0" dirty="0" smtClean="0">
                <a:solidFill>
                  <a:srgbClr val="1F396A"/>
                </a:solidFill>
                <a:latin typeface="+mn-lt"/>
              </a:rPr>
              <a:t>people who will be </a:t>
            </a:r>
            <a:r>
              <a:rPr lang="en-US" sz="2000" b="0" dirty="0">
                <a:solidFill>
                  <a:srgbClr val="1F396A"/>
                </a:solidFill>
                <a:latin typeface="+mn-lt"/>
              </a:rPr>
              <a:t>in </a:t>
            </a:r>
            <a:r>
              <a:rPr lang="en-US" sz="2000" b="0" dirty="0" smtClean="0">
                <a:solidFill>
                  <a:srgbClr val="1F396A"/>
                </a:solidFill>
                <a:latin typeface="+mn-lt"/>
              </a:rPr>
              <a:t>charge.</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to do if someone is hurt.</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each worker should do.</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a:t>
            </a:r>
            <a:r>
              <a:rPr lang="en-US" sz="2000" b="0" dirty="0" smtClean="0">
                <a:solidFill>
                  <a:srgbClr val="1F396A"/>
                </a:solidFill>
                <a:latin typeface="+mn-lt"/>
              </a:rPr>
              <a:t>drills.</a:t>
            </a:r>
            <a:endParaRPr lang="en-US" sz="20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2" y="1155541"/>
            <a:ext cx="7757847" cy="5112013"/>
          </a:xfrm>
          <a:prstGeom prst="rect">
            <a:avLst/>
          </a:prstGeom>
        </p:spPr>
      </p:pic>
    </p:spTree>
    <p:extLst>
      <p:ext uri="{BB962C8B-B14F-4D97-AF65-F5344CB8AC3E}">
        <p14:creationId xmlns:p14="http://schemas.microsoft.com/office/powerpoint/2010/main"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a:t>
            </a:r>
            <a:r>
              <a:rPr lang="en-US" sz="2400" b="0" dirty="0" smtClean="0">
                <a:solidFill>
                  <a:srgbClr val="1F396A"/>
                </a:solidFill>
                <a:latin typeface="+mn-lt"/>
              </a:rPr>
              <a:t>jobs.</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a:t>
            </a:r>
            <a:r>
              <a:rPr lang="en-US" sz="2400" dirty="0" smtClean="0">
                <a:solidFill>
                  <a:schemeClr val="tx2">
                    <a:lumMod val="40000"/>
                    <a:lumOff val="60000"/>
                  </a:schemeClr>
                </a:solidFill>
                <a:latin typeface="+mn-lt"/>
              </a:rPr>
              <a:t>give workers:</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a:t>
            </a:r>
            <a:r>
              <a:rPr lang="en-US" sz="2400" b="0" dirty="0" smtClean="0">
                <a:solidFill>
                  <a:srgbClr val="1F396A"/>
                </a:solidFill>
                <a:latin typeface="+mn-lt"/>
              </a:rPr>
              <a:t>workplace.</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r>
              <a:rPr lang="en-US" sz="2400" b="0" dirty="0" smtClean="0">
                <a:solidFill>
                  <a:srgbClr val="1F396A"/>
                </a:solidFill>
                <a:latin typeface="+mn-lt"/>
              </a:rPr>
              <a:t>).</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a:t>
            </a:r>
            <a:r>
              <a:rPr lang="en-US" sz="2800" i="1" dirty="0" smtClean="0">
                <a:solidFill>
                  <a:schemeClr val="tx2">
                    <a:lumMod val="40000"/>
                    <a:lumOff val="60000"/>
                  </a:schemeClr>
                </a:solidFill>
                <a:latin typeface="+mj-lt"/>
              </a:rPr>
              <a:t> 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5"/>
            <a:ext cx="2871430" cy="3715968"/>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5"/>
            <a:ext cx="2877054" cy="3723247"/>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a:t>
            </a:r>
            <a:r>
              <a:rPr lang="en-US" sz="2400" b="0" dirty="0" smtClean="0">
                <a:solidFill>
                  <a:srgbClr val="1F396A"/>
                </a:solidFill>
                <a:latin typeface="+mn-lt"/>
              </a:rPr>
              <a:t>must give you a </a:t>
            </a:r>
            <a:br>
              <a:rPr lang="en-US" sz="2400" b="0" dirty="0" smtClean="0">
                <a:solidFill>
                  <a:srgbClr val="1F396A"/>
                </a:solidFill>
                <a:latin typeface="+mn-lt"/>
              </a:rPr>
            </a:br>
            <a:r>
              <a:rPr lang="en-US" sz="2400" b="0" dirty="0" smtClean="0">
                <a:solidFill>
                  <a:srgbClr val="1F396A"/>
                </a:solidFill>
                <a:latin typeface="+mn-lt"/>
              </a:rPr>
              <a:t>safe </a:t>
            </a:r>
            <a:r>
              <a:rPr lang="en-US" sz="2400" b="0" dirty="0">
                <a:solidFill>
                  <a:srgbClr val="1F396A"/>
                </a:solidFill>
                <a:latin typeface="+mn-lt"/>
              </a:rPr>
              <a:t>and healthy </a:t>
            </a:r>
            <a:r>
              <a:rPr lang="en-US" sz="2400" b="0" dirty="0" smtClean="0">
                <a:solidFill>
                  <a:srgbClr val="1F396A"/>
                </a:solidFill>
                <a:latin typeface="+mn-lt"/>
              </a:rPr>
              <a:t>place </a:t>
            </a:r>
            <a:r>
              <a:rPr lang="en-US" sz="2400" b="0" smtClean="0">
                <a:solidFill>
                  <a:srgbClr val="1F396A"/>
                </a:solidFill>
                <a:latin typeface="+mn-lt"/>
              </a:rPr>
              <a:t>to work.</a:t>
            </a:r>
            <a:endParaRPr lang="en-US" sz="2400" b="0" dirty="0">
              <a:solidFill>
                <a:srgbClr val="1F396A"/>
              </a:solidFill>
              <a:latin typeface="+mn-lt"/>
            </a:endParaRP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a:t>
            </a:r>
            <a:r>
              <a:rPr lang="en-US" sz="2400" b="0" dirty="0" smtClean="0">
                <a:solidFill>
                  <a:srgbClr val="1F396A"/>
                </a:solidFill>
                <a:latin typeface="+mn-lt"/>
              </a:rPr>
              <a:t>limits </a:t>
            </a:r>
            <a:r>
              <a:rPr lang="en-US" sz="2400" b="0" dirty="0">
                <a:solidFill>
                  <a:srgbClr val="1F396A"/>
                </a:solidFill>
                <a:latin typeface="+mn-lt"/>
              </a:rPr>
              <a:t>how late you can work on a school night </a:t>
            </a:r>
            <a:r>
              <a:rPr lang="en-US" sz="2400" b="0" dirty="0" smtClean="0">
                <a:solidFill>
                  <a:srgbClr val="1F396A"/>
                </a:solidFill>
                <a:latin typeface="+mn-lt"/>
              </a:rPr>
              <a:t/>
            </a:r>
            <a:br>
              <a:rPr lang="en-US" sz="2400" b="0" dirty="0" smtClean="0">
                <a:solidFill>
                  <a:srgbClr val="1F396A"/>
                </a:solidFill>
                <a:latin typeface="+mn-lt"/>
              </a:rPr>
            </a:br>
            <a:r>
              <a:rPr lang="en-US" sz="2400" b="0" dirty="0" smtClean="0">
                <a:solidFill>
                  <a:srgbClr val="1F396A"/>
                </a:solidFill>
                <a:latin typeface="+mn-lt"/>
              </a:rPr>
              <a:t>if </a:t>
            </a:r>
            <a:r>
              <a:rPr lang="en-US" sz="2400" b="0" dirty="0">
                <a:solidFill>
                  <a:srgbClr val="1F396A"/>
                </a:solidFill>
                <a:latin typeface="+mn-lt"/>
              </a:rPr>
              <a:t>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a:t>
            </a:r>
            <a:r>
              <a:rPr lang="en-US" sz="2400" b="0" dirty="0" smtClean="0">
                <a:solidFill>
                  <a:srgbClr val="1F396A"/>
                </a:solidFill>
                <a:latin typeface="+mn-lt"/>
              </a:rPr>
              <a:t>old, </a:t>
            </a:r>
            <a:r>
              <a:rPr lang="en-US" sz="2400" b="0" dirty="0">
                <a:solidFill>
                  <a:srgbClr val="1F396A"/>
                </a:solidFill>
                <a:latin typeface="+mn-lt"/>
              </a:rPr>
              <a:t>you </a:t>
            </a:r>
            <a:r>
              <a:rPr lang="en-US" sz="2400" b="0" dirty="0" smtClean="0">
                <a:solidFill>
                  <a:srgbClr val="1F396A"/>
                </a:solidFill>
                <a:latin typeface="+mn-lt"/>
              </a:rPr>
              <a:t>can drive </a:t>
            </a:r>
            <a:r>
              <a:rPr lang="en-US" sz="2400" b="0" dirty="0">
                <a:solidFill>
                  <a:srgbClr val="1F396A"/>
                </a:solidFill>
                <a:latin typeface="+mn-lt"/>
              </a:rPr>
              <a:t>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a:t>
            </a:r>
            <a:r>
              <a:rPr lang="en-US" sz="2800" dirty="0" smtClean="0">
                <a:solidFill>
                  <a:schemeClr val="tx2">
                    <a:lumMod val="40000"/>
                    <a:lumOff val="60000"/>
                  </a:schemeClr>
                </a:solidFill>
                <a:latin typeface="+mn-lt"/>
              </a:rPr>
              <a:t>Solving:</a:t>
            </a:r>
            <a:endParaRPr lang="en-US" sz="28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a:t>
            </a:r>
            <a:r>
              <a:rPr lang="en-US" sz="3600" b="0" dirty="0" smtClean="0">
                <a:solidFill>
                  <a:srgbClr val="1F396A"/>
                </a:solidFill>
                <a:latin typeface="+mn-lt"/>
              </a:rPr>
              <a:t>work.</a:t>
            </a:r>
            <a:endParaRPr lang="en-US" sz="3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day</a:t>
            </a:r>
            <a:r>
              <a:rPr lang="en-US" sz="2800" dirty="0">
                <a:solidFill>
                  <a:srgbClr val="1F396A"/>
                </a:solidFill>
                <a:latin typeface="+mj-lt"/>
              </a:rPr>
              <a:t>		</a:t>
            </a:r>
            <a:r>
              <a:rPr lang="en-US" sz="2800" dirty="0" smtClean="0">
                <a:solidFill>
                  <a:srgbClr val="1F396A"/>
                </a:solidFill>
                <a:latin typeface="+mj-lt"/>
              </a:rPr>
              <a:t>One every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a:t>
            </a:r>
            <a:br>
              <a:rPr lang="en-US" sz="3200" dirty="0" smtClean="0">
                <a:solidFill>
                  <a:srgbClr val="F0502D"/>
                </a:solidFill>
                <a:latin typeface="+mj-lt"/>
              </a:rPr>
            </a:br>
            <a:r>
              <a:rPr lang="en-US" sz="3200" dirty="0" smtClean="0">
                <a:solidFill>
                  <a:srgbClr val="F0502D"/>
                </a:solidFill>
                <a:latin typeface="+mj-lt"/>
              </a:rPr>
              <a:t>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3263" y="1744898"/>
            <a:ext cx="4872037" cy="3650779"/>
          </a:xfrm>
          <a:prstGeom prst="rect">
            <a:avLst/>
          </a:prstGeom>
          <a:noFill/>
          <a:ln w="9525">
            <a:solidFill>
              <a:srgbClr val="1F396A"/>
            </a:solidFill>
            <a:miter lim="800000"/>
            <a:headEnd/>
            <a:tailEnd/>
          </a:ln>
          <a:extLst>
            <a:ext uri="{909E8E84-426E-40DD-AFC4-6F175D3DCCD1}">
              <a14:hiddenFill xmlns:a14="http://schemas.microsoft.com/office/drawing/2010/main">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Jack from being hurt</a:t>
            </a:r>
            <a:r>
              <a:rPr lang="en-US" sz="1600" dirty="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a:t>
            </a:r>
            <a:r>
              <a:rPr lang="en-US" sz="1600" dirty="0">
                <a:solidFill>
                  <a:srgbClr val="1F396A"/>
                </a:solidFill>
                <a:latin typeface="Myriad Pro" pitchFamily="34" charset="0"/>
              </a:rPr>
              <a:t>injury </a:t>
            </a:r>
            <a:r>
              <a:rPr lang="en-US" sz="1600" dirty="0" smtClean="0">
                <a:solidFill>
                  <a:srgbClr val="1F396A"/>
                </a:solidFill>
                <a:latin typeface="Myriad Pro" pitchFamily="34" charset="0"/>
              </a:rPr>
              <a:t>change Jack’s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Antonio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Antonio’s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1555</Words>
  <Application>Microsoft Office PowerPoint</Application>
  <PresentationFormat>On-screen Show (4:3)</PresentationFormat>
  <Paragraphs>367</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Wingdings</vt:lpstr>
      <vt:lpstr>Myriad Pro Light</vt:lpstr>
      <vt:lpstr>Myriad Pro</vt:lpstr>
      <vt:lpstr>Felt Tip Roman</vt:lpstr>
      <vt:lpstr>Office Theme</vt:lpstr>
      <vt:lpstr>Worksheet</vt:lpstr>
      <vt:lpstr>PowerPoint Presentation</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Sam</cp:lastModifiedBy>
  <cp:revision>161</cp:revision>
  <dcterms:created xsi:type="dcterms:W3CDTF">2012-07-25T23:11:02Z</dcterms:created>
  <dcterms:modified xsi:type="dcterms:W3CDTF">2014-02-27T00:45:48Z</dcterms:modified>
</cp:coreProperties>
</file>