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2" r:id="rId1"/>
  </p:sldMasterIdLst>
  <p:handoutMasterIdLst>
    <p:handoutMasterId r:id="rId20"/>
  </p:handoutMasterIdLst>
  <p:sldIdLst>
    <p:sldId id="274" r:id="rId2"/>
    <p:sldId id="262" r:id="rId3"/>
    <p:sldId id="263" r:id="rId4"/>
    <p:sldId id="257" r:id="rId5"/>
    <p:sldId id="258" r:id="rId6"/>
    <p:sldId id="261" r:id="rId7"/>
    <p:sldId id="259" r:id="rId8"/>
    <p:sldId id="260" r:id="rId9"/>
    <p:sldId id="264" r:id="rId10"/>
    <p:sldId id="265" r:id="rId11"/>
    <p:sldId id="268" r:id="rId12"/>
    <p:sldId id="266" r:id="rId13"/>
    <p:sldId id="267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FFFF66"/>
    <a:srgbClr val="80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27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809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" panose="02020603050405020304" pitchFamily="18" charset="0"/>
              </a:defRPr>
            </a:lvl1pPr>
          </a:lstStyle>
          <a:p>
            <a:fld id="{86E24CFC-7A8C-4D98-8551-09BCE9E140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55697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87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7987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79876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877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878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879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880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9881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882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988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7988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79885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9886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9887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B9D98A2-1F2D-459A-B53D-1AE456DB5C2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89A07BE-8AC0-423E-BE69-CB1000EA285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7039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C611543-A782-4F6A-AA68-649209D5785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8860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7604998-75E4-49D7-8D7C-33EBBBD08D0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6020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1F240CF-23B1-40B3-8F03-00ECB7C732D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9816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81276ED-39A2-49BF-BAB5-12067EE729A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0188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387830F-8D7D-4971-AF0D-F7021942A1B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2031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A6DA0BA-8E1D-466D-8A2D-C8360FD3630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0103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D687556-8C39-4418-BC95-68CD1284901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4733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F2D98D3-D4C5-4F76-A236-C0089D3D224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4763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2AB20CF-2599-48EE-AE0B-9D3F183AEDD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2716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54AA508-9A7A-44F2-BFCD-50E65026270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778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3647FF18-B69B-428A-918B-EAFC4B3E79E1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78852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78853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78854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855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856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857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858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8859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60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8861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78862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7886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bi.nlm.nih.gov/books/bv.fcgi?call=bv.View..ShowSection&amp;rid=gnd.section.127" TargetMode="External"/><Relationship Id="rId2" Type="http://schemas.openxmlformats.org/officeDocument/2006/relationships/hyperlink" Target="http://www.boystownhospital.org/parents/info/genetics/waardenburg.as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nidcd.nih.gov/health/hearing/waard.asp" TargetMode="External"/><Relationship Id="rId4" Type="http://schemas.openxmlformats.org/officeDocument/2006/relationships/hyperlink" Target="http://www.ncbi.nih.gov/Entrez/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dausa.org/disease/dmd.cfm" TargetMode="External"/><Relationship Id="rId2" Type="http://schemas.openxmlformats.org/officeDocument/2006/relationships/hyperlink" Target="http://www.cdc.gov/ncbddd/duchenne/default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cbi.nlm.nih.gov/books/bv.fcgi?call=bv.View..ShowSection&amp;rid=gnd.section.127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ei.nih.gov/health/glaucoma/glaucoma_facts.asp" TargetMode="External"/><Relationship Id="rId2" Type="http://schemas.openxmlformats.org/officeDocument/2006/relationships/hyperlink" Target="http://www.ncbi.nlm.nih.gov/books/bv.fcgi?call=bv.View..ShowSection&amp;rid=gnd.section.127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Sample Genome Slides</a:t>
            </a:r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838200" y="4114800"/>
            <a:ext cx="7543800" cy="1752600"/>
          </a:xfrm>
        </p:spPr>
        <p:txBody>
          <a:bodyPr/>
          <a:lstStyle/>
          <a:p>
            <a:r>
              <a:rPr lang="en-US" altLang="en-US" sz="2800"/>
              <a:t>Julia Koble</a:t>
            </a:r>
          </a:p>
          <a:p>
            <a:r>
              <a:rPr lang="en-US" altLang="en-US" sz="2800"/>
              <a:t>Making Connections Between Genes and Diseases</a:t>
            </a:r>
          </a:p>
          <a:p>
            <a:r>
              <a:rPr lang="en-US" altLang="en-US" sz="2800"/>
              <a:t>CDC’s 2005 Science Ambassador Program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>
                <a:solidFill>
                  <a:srgbClr val="800000"/>
                </a:solidFill>
              </a:rPr>
              <a:t>Description of </a:t>
            </a:r>
            <a:br>
              <a:rPr lang="en-US" altLang="en-US" sz="4000">
                <a:solidFill>
                  <a:srgbClr val="800000"/>
                </a:solidFill>
              </a:rPr>
            </a:br>
            <a:r>
              <a:rPr lang="en-US" altLang="en-US" sz="4000">
                <a:solidFill>
                  <a:srgbClr val="800000"/>
                </a:solidFill>
              </a:rPr>
              <a:t>Waardenburg Syndrome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b="1"/>
              <a:t>Symptoms and characteristics</a:t>
            </a:r>
          </a:p>
          <a:p>
            <a:pPr lvl="1"/>
            <a:r>
              <a:rPr lang="en-US" altLang="en-US"/>
              <a:t>Wide bridge of the nose</a:t>
            </a:r>
          </a:p>
          <a:p>
            <a:pPr lvl="1"/>
            <a:r>
              <a:rPr lang="en-US" altLang="en-US"/>
              <a:t>Differences in pigments such as 2 different colored eyes</a:t>
            </a:r>
          </a:p>
          <a:p>
            <a:pPr lvl="1"/>
            <a:r>
              <a:rPr lang="en-US" altLang="en-US"/>
              <a:t>White eyelashes and chunk of hair (forelock) in front </a:t>
            </a:r>
          </a:p>
          <a:p>
            <a:pPr lvl="1"/>
            <a:r>
              <a:rPr lang="en-US" altLang="en-US"/>
              <a:t>Premature graying of the hair</a:t>
            </a:r>
          </a:p>
          <a:p>
            <a:pPr lvl="1"/>
            <a:r>
              <a:rPr lang="en-US" altLang="en-US"/>
              <a:t>Some form of cochlear deafness</a:t>
            </a:r>
          </a:p>
          <a:p>
            <a:pPr lvl="1"/>
            <a:r>
              <a:rPr lang="en-US" altLang="en-US"/>
              <a:t>There are at least 4 types of this disorder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>
                <a:solidFill>
                  <a:srgbClr val="800000"/>
                </a:solidFill>
              </a:rPr>
              <a:t>Description of </a:t>
            </a:r>
            <a:br>
              <a:rPr lang="en-US" altLang="en-US" sz="4000">
                <a:solidFill>
                  <a:srgbClr val="800000"/>
                </a:solidFill>
              </a:rPr>
            </a:br>
            <a:r>
              <a:rPr lang="en-US" altLang="en-US" sz="4000">
                <a:solidFill>
                  <a:srgbClr val="800000"/>
                </a:solidFill>
              </a:rPr>
              <a:t>Waardenburg Syndrome (cont.)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b="1"/>
              <a:t>Who is affected?</a:t>
            </a:r>
            <a:r>
              <a:rPr lang="en-US" altLang="en-US" sz="2800"/>
              <a:t> 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Infants are born with this disorder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/>
          </a:p>
          <a:p>
            <a:pPr>
              <a:lnSpc>
                <a:spcPct val="80000"/>
              </a:lnSpc>
            </a:pPr>
            <a:r>
              <a:rPr lang="en-US" altLang="en-US" sz="2800" b="1"/>
              <a:t>Outlook or quality of life</a:t>
            </a:r>
            <a:r>
              <a:rPr lang="en-US" altLang="en-US" sz="2800"/>
              <a:t> 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Depends on degree of hearing loss as there is great variation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Half with the gene have no hearing loss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1 out of 5 have severe enough loss to require some aid to communicate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Some are deaf in one ear and not the other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Some are totally deaf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/>
          </a:p>
          <a:p>
            <a:pPr>
              <a:lnSpc>
                <a:spcPct val="80000"/>
              </a:lnSpc>
            </a:pPr>
            <a:r>
              <a:rPr lang="en-US" altLang="en-US" sz="2800" b="1"/>
              <a:t>Researcher</a:t>
            </a:r>
            <a:r>
              <a:rPr lang="en-US" altLang="en-US" sz="2800"/>
              <a:t>:  Joe Sample</a:t>
            </a:r>
          </a:p>
          <a:p>
            <a:pPr>
              <a:lnSpc>
                <a:spcPct val="80000"/>
              </a:lnSpc>
            </a:pPr>
            <a:endParaRPr lang="en-US" altLang="en-US" sz="2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800000"/>
                </a:solidFill>
              </a:rPr>
              <a:t>How is it inherited?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b="1"/>
              <a:t>Autosomal Dominant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</p:txBody>
      </p:sp>
      <p:sp>
        <p:nvSpPr>
          <p:cNvPr id="91140" name="Rectangle 4" title="rectangle"/>
          <p:cNvSpPr>
            <a:spLocks noChangeArrowheads="1"/>
          </p:cNvSpPr>
          <p:nvPr/>
        </p:nvSpPr>
        <p:spPr bwMode="auto">
          <a:xfrm>
            <a:off x="2209800" y="2819400"/>
            <a:ext cx="3124200" cy="2590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41" name="Line 5" title="line"/>
          <p:cNvSpPr>
            <a:spLocks noChangeShapeType="1"/>
          </p:cNvSpPr>
          <p:nvPr/>
        </p:nvSpPr>
        <p:spPr bwMode="auto">
          <a:xfrm>
            <a:off x="1676400" y="4114800"/>
            <a:ext cx="365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142" name="Line 6" title="line"/>
          <p:cNvSpPr>
            <a:spLocks noChangeShapeType="1"/>
          </p:cNvSpPr>
          <p:nvPr/>
        </p:nvSpPr>
        <p:spPr bwMode="auto">
          <a:xfrm flipV="1">
            <a:off x="3733800" y="2514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143" name="Text Box 7"/>
          <p:cNvSpPr txBox="1">
            <a:spLocks noChangeArrowheads="1"/>
          </p:cNvSpPr>
          <p:nvPr/>
        </p:nvSpPr>
        <p:spPr bwMode="auto">
          <a:xfrm>
            <a:off x="1524000" y="3200400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b="1">
                <a:solidFill>
                  <a:schemeClr val="hlink"/>
                </a:solidFill>
              </a:rPr>
              <a:t>W</a:t>
            </a:r>
          </a:p>
        </p:txBody>
      </p:sp>
      <p:sp>
        <p:nvSpPr>
          <p:cNvPr id="91144" name="Text Box 8"/>
          <p:cNvSpPr txBox="1">
            <a:spLocks noChangeArrowheads="1"/>
          </p:cNvSpPr>
          <p:nvPr/>
        </p:nvSpPr>
        <p:spPr bwMode="auto">
          <a:xfrm>
            <a:off x="1447800" y="4495800"/>
            <a:ext cx="685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600" b="1"/>
              <a:t>w</a:t>
            </a:r>
          </a:p>
        </p:txBody>
      </p:sp>
      <p:sp>
        <p:nvSpPr>
          <p:cNvPr id="91145" name="Text Box 9"/>
          <p:cNvSpPr txBox="1">
            <a:spLocks noChangeArrowheads="1"/>
          </p:cNvSpPr>
          <p:nvPr/>
        </p:nvSpPr>
        <p:spPr bwMode="auto">
          <a:xfrm>
            <a:off x="2438400" y="2286000"/>
            <a:ext cx="99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b="1"/>
              <a:t>w</a:t>
            </a:r>
          </a:p>
        </p:txBody>
      </p:sp>
      <p:sp>
        <p:nvSpPr>
          <p:cNvPr id="91146" name="Text Box 10"/>
          <p:cNvSpPr txBox="1">
            <a:spLocks noChangeArrowheads="1"/>
          </p:cNvSpPr>
          <p:nvPr/>
        </p:nvSpPr>
        <p:spPr bwMode="auto">
          <a:xfrm>
            <a:off x="4038600" y="2286000"/>
            <a:ext cx="990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600" b="1"/>
              <a:t>w</a:t>
            </a:r>
          </a:p>
        </p:txBody>
      </p:sp>
      <p:sp>
        <p:nvSpPr>
          <p:cNvPr id="91147" name="Text Box 11"/>
          <p:cNvSpPr txBox="1">
            <a:spLocks noChangeArrowheads="1"/>
          </p:cNvSpPr>
          <p:nvPr/>
        </p:nvSpPr>
        <p:spPr bwMode="auto">
          <a:xfrm>
            <a:off x="2438400" y="3124200"/>
            <a:ext cx="106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b="1">
                <a:solidFill>
                  <a:schemeClr val="hlink"/>
                </a:solidFill>
              </a:rPr>
              <a:t>W</a:t>
            </a:r>
            <a:r>
              <a:rPr lang="en-US" altLang="en-US" sz="3200" b="1"/>
              <a:t>w</a:t>
            </a:r>
          </a:p>
        </p:txBody>
      </p:sp>
      <p:sp>
        <p:nvSpPr>
          <p:cNvPr id="91148" name="Text Box 12"/>
          <p:cNvSpPr txBox="1">
            <a:spLocks noChangeArrowheads="1"/>
          </p:cNvSpPr>
          <p:nvPr/>
        </p:nvSpPr>
        <p:spPr bwMode="auto">
          <a:xfrm>
            <a:off x="2438400" y="4495800"/>
            <a:ext cx="99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b="1"/>
              <a:t>ww</a:t>
            </a:r>
          </a:p>
        </p:txBody>
      </p:sp>
      <p:sp>
        <p:nvSpPr>
          <p:cNvPr id="91149" name="Text Box 13"/>
          <p:cNvSpPr txBox="1">
            <a:spLocks noChangeArrowheads="1"/>
          </p:cNvSpPr>
          <p:nvPr/>
        </p:nvSpPr>
        <p:spPr bwMode="auto">
          <a:xfrm>
            <a:off x="3886200" y="3124200"/>
            <a:ext cx="121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b="1">
                <a:solidFill>
                  <a:schemeClr val="hlink"/>
                </a:solidFill>
              </a:rPr>
              <a:t>W</a:t>
            </a:r>
            <a:r>
              <a:rPr lang="en-US" altLang="en-US" sz="3200" b="1"/>
              <a:t>w</a:t>
            </a:r>
          </a:p>
        </p:txBody>
      </p:sp>
      <p:sp>
        <p:nvSpPr>
          <p:cNvPr id="91150" name="Text Box 14"/>
          <p:cNvSpPr txBox="1">
            <a:spLocks noChangeArrowheads="1"/>
          </p:cNvSpPr>
          <p:nvPr/>
        </p:nvSpPr>
        <p:spPr bwMode="auto">
          <a:xfrm>
            <a:off x="3886200" y="4495800"/>
            <a:ext cx="121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b="1"/>
              <a:t>ww</a:t>
            </a:r>
          </a:p>
        </p:txBody>
      </p:sp>
      <p:sp>
        <p:nvSpPr>
          <p:cNvPr id="91151" name="Text Box 15"/>
          <p:cNvSpPr txBox="1">
            <a:spLocks noChangeArrowheads="1"/>
          </p:cNvSpPr>
          <p:nvPr/>
        </p:nvSpPr>
        <p:spPr bwMode="auto">
          <a:xfrm rot="16200000">
            <a:off x="388144" y="3969544"/>
            <a:ext cx="1752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800000"/>
                </a:solidFill>
              </a:rPr>
              <a:t>Parent with WS</a:t>
            </a:r>
          </a:p>
        </p:txBody>
      </p:sp>
      <p:sp>
        <p:nvSpPr>
          <p:cNvPr id="91152" name="Text Box 16"/>
          <p:cNvSpPr txBox="1">
            <a:spLocks noChangeArrowheads="1"/>
          </p:cNvSpPr>
          <p:nvPr/>
        </p:nvSpPr>
        <p:spPr bwMode="auto">
          <a:xfrm>
            <a:off x="3200400" y="2133600"/>
            <a:ext cx="1066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800000"/>
                </a:solidFill>
              </a:rPr>
              <a:t>No WS</a:t>
            </a:r>
          </a:p>
        </p:txBody>
      </p:sp>
      <p:sp>
        <p:nvSpPr>
          <p:cNvPr id="91153" name="Oval 17" title="oval"/>
          <p:cNvSpPr>
            <a:spLocks noChangeArrowheads="1"/>
          </p:cNvSpPr>
          <p:nvPr/>
        </p:nvSpPr>
        <p:spPr bwMode="auto">
          <a:xfrm>
            <a:off x="2514600" y="3048000"/>
            <a:ext cx="990600" cy="762000"/>
          </a:xfrm>
          <a:prstGeom prst="ellipse">
            <a:avLst/>
          </a:prstGeom>
          <a:noFill/>
          <a:ln w="12700">
            <a:solidFill>
              <a:srgbClr val="8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54" name="Oval 18" title="oval"/>
          <p:cNvSpPr>
            <a:spLocks noChangeArrowheads="1"/>
          </p:cNvSpPr>
          <p:nvPr/>
        </p:nvSpPr>
        <p:spPr bwMode="auto">
          <a:xfrm>
            <a:off x="3962400" y="3048000"/>
            <a:ext cx="990600" cy="762000"/>
          </a:xfrm>
          <a:prstGeom prst="ellipse">
            <a:avLst/>
          </a:prstGeom>
          <a:noFill/>
          <a:ln w="12700">
            <a:solidFill>
              <a:srgbClr val="8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55" name="Rectangle 19"/>
          <p:cNvSpPr>
            <a:spLocks noChangeArrowheads="1"/>
          </p:cNvSpPr>
          <p:nvPr/>
        </p:nvSpPr>
        <p:spPr bwMode="auto">
          <a:xfrm>
            <a:off x="6553200" y="2971800"/>
            <a:ext cx="213360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b="1" u="sng"/>
              <a:t>Key</a:t>
            </a:r>
          </a:p>
          <a:p>
            <a:r>
              <a:rPr lang="en-US" altLang="en-US" b="1">
                <a:solidFill>
                  <a:schemeClr val="hlink"/>
                </a:solidFill>
              </a:rPr>
              <a:t>W  Waardenburg gene</a:t>
            </a:r>
          </a:p>
          <a:p>
            <a:r>
              <a:rPr lang="en-US" altLang="en-US" b="1"/>
              <a:t>w  non-waardenburg gene</a:t>
            </a:r>
          </a:p>
        </p:txBody>
      </p:sp>
      <p:sp>
        <p:nvSpPr>
          <p:cNvPr id="91156" name="Rectangle 20"/>
          <p:cNvSpPr>
            <a:spLocks noChangeArrowheads="1"/>
          </p:cNvSpPr>
          <p:nvPr/>
        </p:nvSpPr>
        <p:spPr bwMode="auto">
          <a:xfrm>
            <a:off x="7162800" y="4495800"/>
            <a:ext cx="18288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/>
              <a:t>Offspring with Waardenburg Syndrome</a:t>
            </a:r>
          </a:p>
        </p:txBody>
      </p:sp>
      <p:sp>
        <p:nvSpPr>
          <p:cNvPr id="91157" name="Oval 21" title="oval"/>
          <p:cNvSpPr>
            <a:spLocks noChangeArrowheads="1"/>
          </p:cNvSpPr>
          <p:nvPr/>
        </p:nvSpPr>
        <p:spPr bwMode="auto">
          <a:xfrm>
            <a:off x="6477000" y="4648200"/>
            <a:ext cx="685800" cy="609600"/>
          </a:xfrm>
          <a:prstGeom prst="ellipse">
            <a:avLst/>
          </a:prstGeom>
          <a:noFill/>
          <a:ln w="12700">
            <a:solidFill>
              <a:srgbClr val="8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58" name="Rectangle 22"/>
          <p:cNvSpPr>
            <a:spLocks noChangeArrowheads="1"/>
          </p:cNvSpPr>
          <p:nvPr/>
        </p:nvSpPr>
        <p:spPr bwMode="auto">
          <a:xfrm>
            <a:off x="381000" y="5867400"/>
            <a:ext cx="8382000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/>
              <a:t>Interpretation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If one parent has Waardenburg Syndrome, each child has a 50% chance of developing WS.</a:t>
            </a:r>
          </a:p>
        </p:txBody>
      </p:sp>
      <p:sp>
        <p:nvSpPr>
          <p:cNvPr id="91159" name="Rectangle 23" title="rectangle"/>
          <p:cNvSpPr>
            <a:spLocks noChangeArrowheads="1"/>
          </p:cNvSpPr>
          <p:nvPr/>
        </p:nvSpPr>
        <p:spPr bwMode="auto">
          <a:xfrm>
            <a:off x="6400800" y="2743200"/>
            <a:ext cx="2438400" cy="2819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References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/>
              <a:t>Boys Town National Research Hospital.  Information on Hearing Loss:  Genetics and Deafness—Waardenburg Syndrome [online].  2003.  [cited 2004 July 14].  Available at URL:  </a:t>
            </a:r>
            <a:r>
              <a:rPr lang="en-US" altLang="en-US" sz="2000">
                <a:hlinkClick r:id="rId2"/>
              </a:rPr>
              <a:t>http://www.boystownhospital.org/parents/info/genetics/waardenburg.asp</a:t>
            </a:r>
            <a:r>
              <a:rPr lang="en-US" altLang="en-US" sz="2000"/>
              <a:t>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000"/>
          </a:p>
          <a:p>
            <a:pPr>
              <a:lnSpc>
                <a:spcPct val="80000"/>
              </a:lnSpc>
            </a:pPr>
            <a:r>
              <a:rPr lang="en-US" altLang="en-US" sz="2000"/>
              <a:t>NCBI.  Genes and Disease:  Glaucoma [online].  2003.  [cited 2004 July 14].  Available at URL:  </a:t>
            </a:r>
            <a:r>
              <a:rPr lang="en-US" altLang="en-US" sz="2000">
                <a:hlinkClick r:id="rId3"/>
              </a:rPr>
              <a:t>http://www.ncbi.nlm.nih.gov/books/bv.fcgi?call=bv.View..ShowSection&amp;rid=gnd.section.127</a:t>
            </a:r>
            <a:r>
              <a:rPr lang="en-US" altLang="en-US" sz="2000"/>
              <a:t>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000"/>
          </a:p>
          <a:p>
            <a:pPr>
              <a:lnSpc>
                <a:spcPct val="80000"/>
              </a:lnSpc>
            </a:pPr>
            <a:r>
              <a:rPr lang="en-US" altLang="en-US" sz="2000"/>
              <a:t>NCBI.  Entrez [online].  2003. [cited 2004 July 14].  Available at URL:  </a:t>
            </a:r>
            <a:r>
              <a:rPr lang="en-US" altLang="en-US" sz="2000">
                <a:hlinkClick r:id="rId4"/>
              </a:rPr>
              <a:t>http://www.ncbi.nih.gov/Entrez/</a:t>
            </a:r>
            <a:r>
              <a:rPr lang="en-US" altLang="en-US" sz="2000"/>
              <a:t>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000"/>
          </a:p>
          <a:p>
            <a:pPr>
              <a:lnSpc>
                <a:spcPct val="80000"/>
              </a:lnSpc>
            </a:pPr>
            <a:r>
              <a:rPr lang="en-US" altLang="en-US" sz="2000"/>
              <a:t>NIDCD.  Waardenburg Syndrome [online].  1999.  [cited 2004 July 14].  Available at URL:  </a:t>
            </a:r>
            <a:r>
              <a:rPr lang="en-US" altLang="en-US" sz="2000">
                <a:hlinkClick r:id="rId5"/>
              </a:rPr>
              <a:t>http://www.nidcd.nih.gov/health/hearing/waard.asp</a:t>
            </a:r>
            <a:r>
              <a:rPr lang="en-US" altLang="en-US" sz="2000"/>
              <a:t>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000"/>
          </a:p>
          <a:p>
            <a:pPr>
              <a:lnSpc>
                <a:spcPct val="80000"/>
              </a:lnSpc>
            </a:pPr>
            <a:endParaRPr lang="en-US" alt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 title="rectangle"/>
          <p:cNvSpPr>
            <a:spLocks noChangeArrowheads="1"/>
          </p:cNvSpPr>
          <p:nvPr/>
        </p:nvSpPr>
        <p:spPr bwMode="auto">
          <a:xfrm>
            <a:off x="4495800" y="6324600"/>
            <a:ext cx="3733800" cy="533400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35" name="Rectangle 3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Chapter </a:t>
            </a:r>
            <a:r>
              <a:rPr lang="en-US" altLang="en-US">
                <a:solidFill>
                  <a:srgbClr val="800000"/>
                </a:solidFill>
              </a:rPr>
              <a:t>23</a:t>
            </a:r>
            <a:r>
              <a:rPr lang="en-US" altLang="en-US"/>
              <a:t>:  Chromosome </a:t>
            </a:r>
            <a:r>
              <a:rPr lang="en-US" altLang="en-US">
                <a:solidFill>
                  <a:srgbClr val="800000"/>
                </a:solidFill>
              </a:rPr>
              <a:t>X</a:t>
            </a:r>
          </a:p>
        </p:txBody>
      </p:sp>
      <p:sp>
        <p:nvSpPr>
          <p:cNvPr id="95236" name="Rectangle 4" title="rectangle"/>
          <p:cNvSpPr>
            <a:spLocks noChangeArrowheads="1"/>
          </p:cNvSpPr>
          <p:nvPr/>
        </p:nvSpPr>
        <p:spPr bwMode="auto">
          <a:xfrm>
            <a:off x="1295400" y="2286000"/>
            <a:ext cx="914400" cy="1066800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37" name="Rectangle 5" title="rectangle"/>
          <p:cNvSpPr>
            <a:spLocks noChangeArrowheads="1"/>
          </p:cNvSpPr>
          <p:nvPr/>
        </p:nvSpPr>
        <p:spPr bwMode="auto">
          <a:xfrm>
            <a:off x="3048000" y="2590800"/>
            <a:ext cx="914400" cy="838200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38" name="Rectangle 6" title="rectangle"/>
          <p:cNvSpPr>
            <a:spLocks noChangeArrowheads="1"/>
          </p:cNvSpPr>
          <p:nvPr/>
        </p:nvSpPr>
        <p:spPr bwMode="auto">
          <a:xfrm>
            <a:off x="4419600" y="2133600"/>
            <a:ext cx="1600200" cy="1295400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39" name="AutoShape 7" title="arrow"/>
          <p:cNvSpPr>
            <a:spLocks noChangeArrowheads="1"/>
          </p:cNvSpPr>
          <p:nvPr/>
        </p:nvSpPr>
        <p:spPr bwMode="auto">
          <a:xfrm>
            <a:off x="2362200" y="2819400"/>
            <a:ext cx="609600" cy="228600"/>
          </a:xfrm>
          <a:prstGeom prst="rightArrow">
            <a:avLst>
              <a:gd name="adj1" fmla="val 50000"/>
              <a:gd name="adj2" fmla="val 66667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40" name="AutoShape 8" title="arrow"/>
          <p:cNvSpPr>
            <a:spLocks noChangeArrowheads="1"/>
          </p:cNvSpPr>
          <p:nvPr/>
        </p:nvSpPr>
        <p:spPr bwMode="auto">
          <a:xfrm>
            <a:off x="4038600" y="2895600"/>
            <a:ext cx="304800" cy="1524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41" name="Freeform 9" title="background"/>
          <p:cNvSpPr>
            <a:spLocks/>
          </p:cNvSpPr>
          <p:nvPr/>
        </p:nvSpPr>
        <p:spPr bwMode="auto">
          <a:xfrm>
            <a:off x="1066800" y="1600200"/>
            <a:ext cx="5334000" cy="5029200"/>
          </a:xfrm>
          <a:custGeom>
            <a:avLst/>
            <a:gdLst>
              <a:gd name="T0" fmla="*/ 0 w 3367"/>
              <a:gd name="T1" fmla="*/ 2880 h 2880"/>
              <a:gd name="T2" fmla="*/ 720 w 3367"/>
              <a:gd name="T3" fmla="*/ 2832 h 2880"/>
              <a:gd name="T4" fmla="*/ 1536 w 3367"/>
              <a:gd name="T5" fmla="*/ 2592 h 2880"/>
              <a:gd name="T6" fmla="*/ 2256 w 3367"/>
              <a:gd name="T7" fmla="*/ 2208 h 2880"/>
              <a:gd name="T8" fmla="*/ 2832 w 3367"/>
              <a:gd name="T9" fmla="*/ 1776 h 2880"/>
              <a:gd name="T10" fmla="*/ 3168 w 3367"/>
              <a:gd name="T11" fmla="*/ 1392 h 2880"/>
              <a:gd name="T12" fmla="*/ 3312 w 3367"/>
              <a:gd name="T13" fmla="*/ 1008 h 2880"/>
              <a:gd name="T14" fmla="*/ 3360 w 3367"/>
              <a:gd name="T15" fmla="*/ 672 h 2880"/>
              <a:gd name="T16" fmla="*/ 3360 w 3367"/>
              <a:gd name="T17" fmla="*/ 240 h 2880"/>
              <a:gd name="T18" fmla="*/ 3360 w 3367"/>
              <a:gd name="T19" fmla="*/ 48 h 2880"/>
              <a:gd name="T20" fmla="*/ 3360 w 3367"/>
              <a:gd name="T21" fmla="*/ 0 h 28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367" h="2880">
                <a:moveTo>
                  <a:pt x="0" y="2880"/>
                </a:moveTo>
                <a:cubicBezTo>
                  <a:pt x="232" y="2879"/>
                  <a:pt x="464" y="2879"/>
                  <a:pt x="720" y="2832"/>
                </a:cubicBezTo>
                <a:cubicBezTo>
                  <a:pt x="975" y="2784"/>
                  <a:pt x="1280" y="2695"/>
                  <a:pt x="1536" y="2592"/>
                </a:cubicBezTo>
                <a:cubicBezTo>
                  <a:pt x="1791" y="2488"/>
                  <a:pt x="2040" y="2343"/>
                  <a:pt x="2256" y="2208"/>
                </a:cubicBezTo>
                <a:cubicBezTo>
                  <a:pt x="2471" y="2072"/>
                  <a:pt x="2680" y="1911"/>
                  <a:pt x="2832" y="1776"/>
                </a:cubicBezTo>
                <a:cubicBezTo>
                  <a:pt x="2983" y="1640"/>
                  <a:pt x="3088" y="1519"/>
                  <a:pt x="3168" y="1392"/>
                </a:cubicBezTo>
                <a:cubicBezTo>
                  <a:pt x="3247" y="1264"/>
                  <a:pt x="3280" y="1127"/>
                  <a:pt x="3312" y="1008"/>
                </a:cubicBezTo>
                <a:cubicBezTo>
                  <a:pt x="3343" y="888"/>
                  <a:pt x="3352" y="799"/>
                  <a:pt x="3360" y="672"/>
                </a:cubicBezTo>
                <a:cubicBezTo>
                  <a:pt x="3367" y="544"/>
                  <a:pt x="3360" y="344"/>
                  <a:pt x="3360" y="240"/>
                </a:cubicBezTo>
                <a:cubicBezTo>
                  <a:pt x="3360" y="136"/>
                  <a:pt x="3360" y="88"/>
                  <a:pt x="3360" y="48"/>
                </a:cubicBezTo>
                <a:cubicBezTo>
                  <a:pt x="3360" y="8"/>
                  <a:pt x="3360" y="4"/>
                  <a:pt x="3360" y="0"/>
                </a:cubicBezTo>
              </a:path>
            </a:pathLst>
          </a:custGeom>
          <a:noFill/>
          <a:ln w="38100" cmpd="sng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42" name="Rectangle 10" title="rectangle"/>
          <p:cNvSpPr>
            <a:spLocks noChangeArrowheads="1"/>
          </p:cNvSpPr>
          <p:nvPr/>
        </p:nvSpPr>
        <p:spPr bwMode="auto">
          <a:xfrm>
            <a:off x="6705600" y="2438400"/>
            <a:ext cx="1600200" cy="914400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43" name="Rectangle 11" title="rectangle"/>
          <p:cNvSpPr>
            <a:spLocks noChangeArrowheads="1"/>
          </p:cNvSpPr>
          <p:nvPr/>
        </p:nvSpPr>
        <p:spPr bwMode="auto">
          <a:xfrm>
            <a:off x="6400800" y="3886200"/>
            <a:ext cx="2133600" cy="990600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44" name="Oval 12" title="oval"/>
          <p:cNvSpPr>
            <a:spLocks noChangeArrowheads="1"/>
          </p:cNvSpPr>
          <p:nvPr/>
        </p:nvSpPr>
        <p:spPr bwMode="auto">
          <a:xfrm>
            <a:off x="7543800" y="5105400"/>
            <a:ext cx="685800" cy="533400"/>
          </a:xfrm>
          <a:prstGeom prst="ellipse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45" name="Oval 13" title="oval"/>
          <p:cNvSpPr>
            <a:spLocks noChangeArrowheads="1"/>
          </p:cNvSpPr>
          <p:nvPr/>
        </p:nvSpPr>
        <p:spPr bwMode="auto">
          <a:xfrm>
            <a:off x="7467600" y="5562600"/>
            <a:ext cx="838200" cy="228600"/>
          </a:xfrm>
          <a:prstGeom prst="ellipse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46" name="Oval 14" title="oval"/>
          <p:cNvSpPr>
            <a:spLocks noChangeArrowheads="1"/>
          </p:cNvSpPr>
          <p:nvPr/>
        </p:nvSpPr>
        <p:spPr bwMode="auto">
          <a:xfrm>
            <a:off x="1600200" y="6096000"/>
            <a:ext cx="152400" cy="1524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47" name="Oval 15" title="oval"/>
          <p:cNvSpPr>
            <a:spLocks noChangeArrowheads="1"/>
          </p:cNvSpPr>
          <p:nvPr/>
        </p:nvSpPr>
        <p:spPr bwMode="auto">
          <a:xfrm>
            <a:off x="3505200" y="5410200"/>
            <a:ext cx="152400" cy="1524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48" name="Oval 16" title="oval"/>
          <p:cNvSpPr>
            <a:spLocks noChangeArrowheads="1"/>
          </p:cNvSpPr>
          <p:nvPr/>
        </p:nvSpPr>
        <p:spPr bwMode="auto">
          <a:xfrm>
            <a:off x="4191000" y="4572000"/>
            <a:ext cx="152400" cy="1524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49" name="Oval 17" title="oval"/>
          <p:cNvSpPr>
            <a:spLocks noChangeArrowheads="1"/>
          </p:cNvSpPr>
          <p:nvPr/>
        </p:nvSpPr>
        <p:spPr bwMode="auto">
          <a:xfrm>
            <a:off x="2438400" y="5562600"/>
            <a:ext cx="152400" cy="1524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50" name="Oval 18" title="oval"/>
          <p:cNvSpPr>
            <a:spLocks noChangeArrowheads="1"/>
          </p:cNvSpPr>
          <p:nvPr/>
        </p:nvSpPr>
        <p:spPr bwMode="auto">
          <a:xfrm>
            <a:off x="2133600" y="4724400"/>
            <a:ext cx="152400" cy="1524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51" name="Oval 19" title="oval"/>
          <p:cNvSpPr>
            <a:spLocks noChangeArrowheads="1"/>
          </p:cNvSpPr>
          <p:nvPr/>
        </p:nvSpPr>
        <p:spPr bwMode="auto">
          <a:xfrm>
            <a:off x="5257800" y="3962400"/>
            <a:ext cx="152400" cy="1524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52" name="Oval 20" title="oval"/>
          <p:cNvSpPr>
            <a:spLocks noChangeArrowheads="1"/>
          </p:cNvSpPr>
          <p:nvPr/>
        </p:nvSpPr>
        <p:spPr bwMode="auto">
          <a:xfrm>
            <a:off x="4800600" y="4876800"/>
            <a:ext cx="152400" cy="1524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53" name="Oval 21" title="oval"/>
          <p:cNvSpPr>
            <a:spLocks noChangeArrowheads="1"/>
          </p:cNvSpPr>
          <p:nvPr/>
        </p:nvSpPr>
        <p:spPr bwMode="auto">
          <a:xfrm>
            <a:off x="1600200" y="3962400"/>
            <a:ext cx="152400" cy="1524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54" name="Oval 22" title="oval"/>
          <p:cNvSpPr>
            <a:spLocks noChangeArrowheads="1"/>
          </p:cNvSpPr>
          <p:nvPr/>
        </p:nvSpPr>
        <p:spPr bwMode="auto">
          <a:xfrm>
            <a:off x="3200400" y="4191000"/>
            <a:ext cx="152400" cy="1524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55" name="Freeform 23" title="background"/>
          <p:cNvSpPr>
            <a:spLocks/>
          </p:cNvSpPr>
          <p:nvPr/>
        </p:nvSpPr>
        <p:spPr bwMode="auto">
          <a:xfrm>
            <a:off x="3733800" y="4025900"/>
            <a:ext cx="1524000" cy="417513"/>
          </a:xfrm>
          <a:custGeom>
            <a:avLst/>
            <a:gdLst>
              <a:gd name="T0" fmla="*/ 0 w 960"/>
              <a:gd name="T1" fmla="*/ 200 h 263"/>
              <a:gd name="T2" fmla="*/ 144 w 960"/>
              <a:gd name="T3" fmla="*/ 248 h 263"/>
              <a:gd name="T4" fmla="*/ 288 w 960"/>
              <a:gd name="T5" fmla="*/ 248 h 263"/>
              <a:gd name="T6" fmla="*/ 432 w 960"/>
              <a:gd name="T7" fmla="*/ 152 h 263"/>
              <a:gd name="T8" fmla="*/ 528 w 960"/>
              <a:gd name="T9" fmla="*/ 56 h 263"/>
              <a:gd name="T10" fmla="*/ 672 w 960"/>
              <a:gd name="T11" fmla="*/ 8 h 263"/>
              <a:gd name="T12" fmla="*/ 864 w 960"/>
              <a:gd name="T13" fmla="*/ 8 h 263"/>
              <a:gd name="T14" fmla="*/ 960 w 960"/>
              <a:gd name="T15" fmla="*/ 8 h 2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60" h="263">
                <a:moveTo>
                  <a:pt x="0" y="200"/>
                </a:moveTo>
                <a:cubicBezTo>
                  <a:pt x="48" y="220"/>
                  <a:pt x="96" y="240"/>
                  <a:pt x="144" y="248"/>
                </a:cubicBezTo>
                <a:cubicBezTo>
                  <a:pt x="192" y="256"/>
                  <a:pt x="240" y="263"/>
                  <a:pt x="288" y="248"/>
                </a:cubicBezTo>
                <a:cubicBezTo>
                  <a:pt x="335" y="232"/>
                  <a:pt x="392" y="184"/>
                  <a:pt x="432" y="152"/>
                </a:cubicBezTo>
                <a:cubicBezTo>
                  <a:pt x="472" y="120"/>
                  <a:pt x="488" y="79"/>
                  <a:pt x="528" y="56"/>
                </a:cubicBezTo>
                <a:cubicBezTo>
                  <a:pt x="567" y="32"/>
                  <a:pt x="616" y="15"/>
                  <a:pt x="672" y="8"/>
                </a:cubicBezTo>
                <a:cubicBezTo>
                  <a:pt x="727" y="0"/>
                  <a:pt x="816" y="8"/>
                  <a:pt x="864" y="8"/>
                </a:cubicBezTo>
                <a:cubicBezTo>
                  <a:pt x="912" y="8"/>
                  <a:pt x="944" y="8"/>
                  <a:pt x="960" y="8"/>
                </a:cubicBezTo>
              </a:path>
            </a:pathLst>
          </a:custGeom>
          <a:noFill/>
          <a:ln w="19050" cmpd="sng">
            <a:pattFill prst="dkVert">
              <a:fgClr>
                <a:srgbClr val="000000"/>
              </a:fgClr>
              <a:bgClr>
                <a:srgbClr val="FFFFFF"/>
              </a:bgClr>
            </a:patt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56" name="Freeform 24" title="background"/>
          <p:cNvSpPr>
            <a:spLocks/>
          </p:cNvSpPr>
          <p:nvPr/>
        </p:nvSpPr>
        <p:spPr bwMode="auto">
          <a:xfrm>
            <a:off x="5334000" y="4038600"/>
            <a:ext cx="3657600" cy="1701800"/>
          </a:xfrm>
          <a:custGeom>
            <a:avLst/>
            <a:gdLst>
              <a:gd name="T0" fmla="*/ 0 w 2256"/>
              <a:gd name="T1" fmla="*/ 0 h 1072"/>
              <a:gd name="T2" fmla="*/ 192 w 2256"/>
              <a:gd name="T3" fmla="*/ 48 h 1072"/>
              <a:gd name="T4" fmla="*/ 336 w 2256"/>
              <a:gd name="T5" fmla="*/ 192 h 1072"/>
              <a:gd name="T6" fmla="*/ 384 w 2256"/>
              <a:gd name="T7" fmla="*/ 384 h 1072"/>
              <a:gd name="T8" fmla="*/ 480 w 2256"/>
              <a:gd name="T9" fmla="*/ 480 h 1072"/>
              <a:gd name="T10" fmla="*/ 576 w 2256"/>
              <a:gd name="T11" fmla="*/ 576 h 1072"/>
              <a:gd name="T12" fmla="*/ 672 w 2256"/>
              <a:gd name="T13" fmla="*/ 720 h 1072"/>
              <a:gd name="T14" fmla="*/ 672 w 2256"/>
              <a:gd name="T15" fmla="*/ 864 h 1072"/>
              <a:gd name="T16" fmla="*/ 720 w 2256"/>
              <a:gd name="T17" fmla="*/ 1008 h 1072"/>
              <a:gd name="T18" fmla="*/ 864 w 2256"/>
              <a:gd name="T19" fmla="*/ 1056 h 1072"/>
              <a:gd name="T20" fmla="*/ 1056 w 2256"/>
              <a:gd name="T21" fmla="*/ 1056 h 1072"/>
              <a:gd name="T22" fmla="*/ 1344 w 2256"/>
              <a:gd name="T23" fmla="*/ 1008 h 1072"/>
              <a:gd name="T24" fmla="*/ 1536 w 2256"/>
              <a:gd name="T25" fmla="*/ 1008 h 1072"/>
              <a:gd name="T26" fmla="*/ 1776 w 2256"/>
              <a:gd name="T27" fmla="*/ 1056 h 1072"/>
              <a:gd name="T28" fmla="*/ 2016 w 2256"/>
              <a:gd name="T29" fmla="*/ 1056 h 1072"/>
              <a:gd name="T30" fmla="*/ 2208 w 2256"/>
              <a:gd name="T31" fmla="*/ 960 h 1072"/>
              <a:gd name="T32" fmla="*/ 2256 w 2256"/>
              <a:gd name="T33" fmla="*/ 864 h 10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256" h="1072">
                <a:moveTo>
                  <a:pt x="0" y="0"/>
                </a:moveTo>
                <a:cubicBezTo>
                  <a:pt x="68" y="8"/>
                  <a:pt x="136" y="16"/>
                  <a:pt x="192" y="48"/>
                </a:cubicBezTo>
                <a:cubicBezTo>
                  <a:pt x="247" y="79"/>
                  <a:pt x="304" y="136"/>
                  <a:pt x="336" y="192"/>
                </a:cubicBezTo>
                <a:cubicBezTo>
                  <a:pt x="367" y="247"/>
                  <a:pt x="360" y="336"/>
                  <a:pt x="384" y="384"/>
                </a:cubicBezTo>
                <a:cubicBezTo>
                  <a:pt x="408" y="432"/>
                  <a:pt x="448" y="448"/>
                  <a:pt x="480" y="480"/>
                </a:cubicBezTo>
                <a:cubicBezTo>
                  <a:pt x="512" y="512"/>
                  <a:pt x="544" y="536"/>
                  <a:pt x="576" y="576"/>
                </a:cubicBezTo>
                <a:cubicBezTo>
                  <a:pt x="608" y="616"/>
                  <a:pt x="656" y="672"/>
                  <a:pt x="672" y="720"/>
                </a:cubicBezTo>
                <a:cubicBezTo>
                  <a:pt x="687" y="767"/>
                  <a:pt x="664" y="816"/>
                  <a:pt x="672" y="864"/>
                </a:cubicBezTo>
                <a:cubicBezTo>
                  <a:pt x="680" y="912"/>
                  <a:pt x="688" y="976"/>
                  <a:pt x="720" y="1008"/>
                </a:cubicBezTo>
                <a:cubicBezTo>
                  <a:pt x="752" y="1040"/>
                  <a:pt x="808" y="1048"/>
                  <a:pt x="864" y="1056"/>
                </a:cubicBezTo>
                <a:cubicBezTo>
                  <a:pt x="919" y="1063"/>
                  <a:pt x="976" y="1064"/>
                  <a:pt x="1056" y="1056"/>
                </a:cubicBezTo>
                <a:cubicBezTo>
                  <a:pt x="1136" y="1048"/>
                  <a:pt x="1264" y="1016"/>
                  <a:pt x="1344" y="1008"/>
                </a:cubicBezTo>
                <a:cubicBezTo>
                  <a:pt x="1424" y="1000"/>
                  <a:pt x="1464" y="1000"/>
                  <a:pt x="1536" y="1008"/>
                </a:cubicBezTo>
                <a:cubicBezTo>
                  <a:pt x="1608" y="1016"/>
                  <a:pt x="1696" y="1048"/>
                  <a:pt x="1776" y="1056"/>
                </a:cubicBezTo>
                <a:cubicBezTo>
                  <a:pt x="1856" y="1064"/>
                  <a:pt x="1944" y="1072"/>
                  <a:pt x="2016" y="1056"/>
                </a:cubicBezTo>
                <a:cubicBezTo>
                  <a:pt x="2088" y="1040"/>
                  <a:pt x="2168" y="992"/>
                  <a:pt x="2208" y="960"/>
                </a:cubicBezTo>
                <a:cubicBezTo>
                  <a:pt x="2248" y="928"/>
                  <a:pt x="2252" y="896"/>
                  <a:pt x="2256" y="864"/>
                </a:cubicBezTo>
              </a:path>
            </a:pathLst>
          </a:custGeom>
          <a:noFill/>
          <a:ln w="19050" cmpd="sng">
            <a:pattFill prst="dkVert">
              <a:fgClr>
                <a:srgbClr val="000000"/>
              </a:fgClr>
              <a:bgClr>
                <a:srgbClr val="FFFFFF"/>
              </a:bgClr>
            </a:patt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57" name="Text Box 25"/>
          <p:cNvSpPr txBox="1">
            <a:spLocks noChangeArrowheads="1"/>
          </p:cNvSpPr>
          <p:nvPr/>
        </p:nvSpPr>
        <p:spPr bwMode="auto">
          <a:xfrm>
            <a:off x="4648200" y="4038600"/>
            <a:ext cx="1219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>
                <a:solidFill>
                  <a:schemeClr val="accent1"/>
                </a:solidFill>
                <a:latin typeface="Times" panose="02020603050405020304" pitchFamily="18" charset="0"/>
              </a:rPr>
              <a:t>mRNA</a:t>
            </a:r>
            <a:endParaRPr lang="en-US" altLang="en-US" sz="1600">
              <a:latin typeface="Times" panose="02020603050405020304" pitchFamily="18" charset="0"/>
            </a:endParaRPr>
          </a:p>
        </p:txBody>
      </p:sp>
      <p:sp>
        <p:nvSpPr>
          <p:cNvPr id="95258" name="Freeform 26" title="background"/>
          <p:cNvSpPr>
            <a:spLocks/>
          </p:cNvSpPr>
          <p:nvPr/>
        </p:nvSpPr>
        <p:spPr bwMode="auto">
          <a:xfrm>
            <a:off x="6858000" y="2743200"/>
            <a:ext cx="2144713" cy="2667000"/>
          </a:xfrm>
          <a:custGeom>
            <a:avLst/>
            <a:gdLst>
              <a:gd name="T0" fmla="*/ 0 w 1351"/>
              <a:gd name="T1" fmla="*/ 1584 h 1680"/>
              <a:gd name="T2" fmla="*/ 240 w 1351"/>
              <a:gd name="T3" fmla="*/ 1584 h 1680"/>
              <a:gd name="T4" fmla="*/ 480 w 1351"/>
              <a:gd name="T5" fmla="*/ 1632 h 1680"/>
              <a:gd name="T6" fmla="*/ 576 w 1351"/>
              <a:gd name="T7" fmla="*/ 1680 h 1680"/>
              <a:gd name="T8" fmla="*/ 768 w 1351"/>
              <a:gd name="T9" fmla="*/ 1632 h 1680"/>
              <a:gd name="T10" fmla="*/ 960 w 1351"/>
              <a:gd name="T11" fmla="*/ 1632 h 1680"/>
              <a:gd name="T12" fmla="*/ 1152 w 1351"/>
              <a:gd name="T13" fmla="*/ 1632 h 1680"/>
              <a:gd name="T14" fmla="*/ 1248 w 1351"/>
              <a:gd name="T15" fmla="*/ 1536 h 1680"/>
              <a:gd name="T16" fmla="*/ 1296 w 1351"/>
              <a:gd name="T17" fmla="*/ 1392 h 1680"/>
              <a:gd name="T18" fmla="*/ 1296 w 1351"/>
              <a:gd name="T19" fmla="*/ 1248 h 1680"/>
              <a:gd name="T20" fmla="*/ 1200 w 1351"/>
              <a:gd name="T21" fmla="*/ 1152 h 1680"/>
              <a:gd name="T22" fmla="*/ 1296 w 1351"/>
              <a:gd name="T23" fmla="*/ 960 h 1680"/>
              <a:gd name="T24" fmla="*/ 1344 w 1351"/>
              <a:gd name="T25" fmla="*/ 816 h 1680"/>
              <a:gd name="T26" fmla="*/ 1248 w 1351"/>
              <a:gd name="T27" fmla="*/ 720 h 1680"/>
              <a:gd name="T28" fmla="*/ 1056 w 1351"/>
              <a:gd name="T29" fmla="*/ 672 h 1680"/>
              <a:gd name="T30" fmla="*/ 912 w 1351"/>
              <a:gd name="T31" fmla="*/ 528 h 1680"/>
              <a:gd name="T32" fmla="*/ 864 w 1351"/>
              <a:gd name="T33" fmla="*/ 384 h 1680"/>
              <a:gd name="T34" fmla="*/ 1056 w 1351"/>
              <a:gd name="T35" fmla="*/ 336 h 1680"/>
              <a:gd name="T36" fmla="*/ 1248 w 1351"/>
              <a:gd name="T37" fmla="*/ 192 h 1680"/>
              <a:gd name="T38" fmla="*/ 1344 w 1351"/>
              <a:gd name="T39" fmla="*/ 0 h 1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351" h="1680">
                <a:moveTo>
                  <a:pt x="0" y="1584"/>
                </a:moveTo>
                <a:cubicBezTo>
                  <a:pt x="80" y="1580"/>
                  <a:pt x="160" y="1576"/>
                  <a:pt x="240" y="1584"/>
                </a:cubicBezTo>
                <a:cubicBezTo>
                  <a:pt x="320" y="1592"/>
                  <a:pt x="424" y="1616"/>
                  <a:pt x="480" y="1632"/>
                </a:cubicBezTo>
                <a:cubicBezTo>
                  <a:pt x="535" y="1647"/>
                  <a:pt x="528" y="1680"/>
                  <a:pt x="576" y="1680"/>
                </a:cubicBezTo>
                <a:cubicBezTo>
                  <a:pt x="624" y="1680"/>
                  <a:pt x="704" y="1639"/>
                  <a:pt x="768" y="1632"/>
                </a:cubicBezTo>
                <a:cubicBezTo>
                  <a:pt x="831" y="1624"/>
                  <a:pt x="896" y="1632"/>
                  <a:pt x="960" y="1632"/>
                </a:cubicBezTo>
                <a:cubicBezTo>
                  <a:pt x="1024" y="1632"/>
                  <a:pt x="1104" y="1647"/>
                  <a:pt x="1152" y="1632"/>
                </a:cubicBezTo>
                <a:cubicBezTo>
                  <a:pt x="1199" y="1616"/>
                  <a:pt x="1224" y="1575"/>
                  <a:pt x="1248" y="1536"/>
                </a:cubicBezTo>
                <a:cubicBezTo>
                  <a:pt x="1271" y="1496"/>
                  <a:pt x="1288" y="1440"/>
                  <a:pt x="1296" y="1392"/>
                </a:cubicBezTo>
                <a:cubicBezTo>
                  <a:pt x="1304" y="1344"/>
                  <a:pt x="1312" y="1288"/>
                  <a:pt x="1296" y="1248"/>
                </a:cubicBezTo>
                <a:cubicBezTo>
                  <a:pt x="1280" y="1208"/>
                  <a:pt x="1200" y="1200"/>
                  <a:pt x="1200" y="1152"/>
                </a:cubicBezTo>
                <a:cubicBezTo>
                  <a:pt x="1200" y="1104"/>
                  <a:pt x="1272" y="1016"/>
                  <a:pt x="1296" y="960"/>
                </a:cubicBezTo>
                <a:cubicBezTo>
                  <a:pt x="1320" y="904"/>
                  <a:pt x="1351" y="855"/>
                  <a:pt x="1344" y="816"/>
                </a:cubicBezTo>
                <a:cubicBezTo>
                  <a:pt x="1336" y="776"/>
                  <a:pt x="1296" y="744"/>
                  <a:pt x="1248" y="720"/>
                </a:cubicBezTo>
                <a:cubicBezTo>
                  <a:pt x="1200" y="696"/>
                  <a:pt x="1111" y="703"/>
                  <a:pt x="1056" y="672"/>
                </a:cubicBezTo>
                <a:cubicBezTo>
                  <a:pt x="1000" y="640"/>
                  <a:pt x="944" y="576"/>
                  <a:pt x="912" y="528"/>
                </a:cubicBezTo>
                <a:cubicBezTo>
                  <a:pt x="879" y="479"/>
                  <a:pt x="840" y="416"/>
                  <a:pt x="864" y="384"/>
                </a:cubicBezTo>
                <a:cubicBezTo>
                  <a:pt x="888" y="352"/>
                  <a:pt x="992" y="367"/>
                  <a:pt x="1056" y="336"/>
                </a:cubicBezTo>
                <a:cubicBezTo>
                  <a:pt x="1119" y="304"/>
                  <a:pt x="1200" y="248"/>
                  <a:pt x="1248" y="192"/>
                </a:cubicBezTo>
                <a:cubicBezTo>
                  <a:pt x="1296" y="136"/>
                  <a:pt x="1320" y="68"/>
                  <a:pt x="1344" y="0"/>
                </a:cubicBezTo>
              </a:path>
            </a:pathLst>
          </a:custGeom>
          <a:noFill/>
          <a:ln w="28575" cmpd="sng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59" name="Oval 27" title="oval"/>
          <p:cNvSpPr>
            <a:spLocks noChangeArrowheads="1"/>
          </p:cNvSpPr>
          <p:nvPr/>
        </p:nvSpPr>
        <p:spPr bwMode="auto">
          <a:xfrm>
            <a:off x="8839200" y="4953000"/>
            <a:ext cx="152400" cy="152400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60" name="Oval 28" title="oval"/>
          <p:cNvSpPr>
            <a:spLocks noChangeArrowheads="1"/>
          </p:cNvSpPr>
          <p:nvPr/>
        </p:nvSpPr>
        <p:spPr bwMode="auto">
          <a:xfrm>
            <a:off x="7162800" y="51816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61" name="Oval 29" title="oval"/>
          <p:cNvSpPr>
            <a:spLocks noChangeArrowheads="1"/>
          </p:cNvSpPr>
          <p:nvPr/>
        </p:nvSpPr>
        <p:spPr bwMode="auto">
          <a:xfrm>
            <a:off x="7467600" y="5181600"/>
            <a:ext cx="152400" cy="152400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95262" name="Oval 30" title="oval"/>
          <p:cNvSpPr>
            <a:spLocks noChangeArrowheads="1"/>
          </p:cNvSpPr>
          <p:nvPr/>
        </p:nvSpPr>
        <p:spPr bwMode="auto">
          <a:xfrm>
            <a:off x="7696200" y="5334000"/>
            <a:ext cx="152400" cy="152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63" name="Oval 31" title="oval"/>
          <p:cNvSpPr>
            <a:spLocks noChangeArrowheads="1"/>
          </p:cNvSpPr>
          <p:nvPr/>
        </p:nvSpPr>
        <p:spPr bwMode="auto">
          <a:xfrm>
            <a:off x="8001000" y="5257800"/>
            <a:ext cx="152400" cy="152400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64" name="Oval 32" title="oval"/>
          <p:cNvSpPr>
            <a:spLocks noChangeArrowheads="1"/>
          </p:cNvSpPr>
          <p:nvPr/>
        </p:nvSpPr>
        <p:spPr bwMode="auto">
          <a:xfrm>
            <a:off x="8382000" y="52578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65" name="Oval 33" title="oval"/>
          <p:cNvSpPr>
            <a:spLocks noChangeArrowheads="1"/>
          </p:cNvSpPr>
          <p:nvPr/>
        </p:nvSpPr>
        <p:spPr bwMode="auto">
          <a:xfrm>
            <a:off x="8686800" y="51816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66" name="Oval 34" title="oval"/>
          <p:cNvSpPr>
            <a:spLocks noChangeArrowheads="1"/>
          </p:cNvSpPr>
          <p:nvPr/>
        </p:nvSpPr>
        <p:spPr bwMode="auto">
          <a:xfrm>
            <a:off x="8839200" y="4648200"/>
            <a:ext cx="152400" cy="152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67" name="Oval 35" title="oval"/>
          <p:cNvSpPr>
            <a:spLocks noChangeArrowheads="1"/>
          </p:cNvSpPr>
          <p:nvPr/>
        </p:nvSpPr>
        <p:spPr bwMode="auto">
          <a:xfrm>
            <a:off x="8686800" y="4419600"/>
            <a:ext cx="152400" cy="152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68" name="Oval 36" title="oval"/>
          <p:cNvSpPr>
            <a:spLocks noChangeArrowheads="1"/>
          </p:cNvSpPr>
          <p:nvPr/>
        </p:nvSpPr>
        <p:spPr bwMode="auto">
          <a:xfrm>
            <a:off x="8839200" y="4191000"/>
            <a:ext cx="152400" cy="152400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69" name="Oval 37" title="oval"/>
          <p:cNvSpPr>
            <a:spLocks noChangeArrowheads="1"/>
          </p:cNvSpPr>
          <p:nvPr/>
        </p:nvSpPr>
        <p:spPr bwMode="auto">
          <a:xfrm>
            <a:off x="6858000" y="5181600"/>
            <a:ext cx="152400" cy="152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70" name="Oval 38" title="oval"/>
          <p:cNvSpPr>
            <a:spLocks noChangeArrowheads="1"/>
          </p:cNvSpPr>
          <p:nvPr/>
        </p:nvSpPr>
        <p:spPr bwMode="auto">
          <a:xfrm>
            <a:off x="8610600" y="3124200"/>
            <a:ext cx="152400" cy="152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71" name="Oval 39" title="oval"/>
          <p:cNvSpPr>
            <a:spLocks noChangeArrowheads="1"/>
          </p:cNvSpPr>
          <p:nvPr/>
        </p:nvSpPr>
        <p:spPr bwMode="auto">
          <a:xfrm>
            <a:off x="8305800" y="3200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72" name="Oval 40" title="oval"/>
          <p:cNvSpPr>
            <a:spLocks noChangeArrowheads="1"/>
          </p:cNvSpPr>
          <p:nvPr/>
        </p:nvSpPr>
        <p:spPr bwMode="auto">
          <a:xfrm>
            <a:off x="8229600" y="3429000"/>
            <a:ext cx="152400" cy="152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73" name="Oval 41" title="oval"/>
          <p:cNvSpPr>
            <a:spLocks noChangeArrowheads="1"/>
          </p:cNvSpPr>
          <p:nvPr/>
        </p:nvSpPr>
        <p:spPr bwMode="auto">
          <a:xfrm>
            <a:off x="8382000" y="3657600"/>
            <a:ext cx="152400" cy="152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74" name="Oval 42" title="oval"/>
          <p:cNvSpPr>
            <a:spLocks noChangeArrowheads="1"/>
          </p:cNvSpPr>
          <p:nvPr/>
        </p:nvSpPr>
        <p:spPr bwMode="auto">
          <a:xfrm>
            <a:off x="8610600" y="37338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75" name="Oval 43" title="oval"/>
          <p:cNvSpPr>
            <a:spLocks noChangeArrowheads="1"/>
          </p:cNvSpPr>
          <p:nvPr/>
        </p:nvSpPr>
        <p:spPr bwMode="auto">
          <a:xfrm>
            <a:off x="8839200" y="3886200"/>
            <a:ext cx="152400" cy="152400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76" name="Oval 44" title="oval"/>
          <p:cNvSpPr>
            <a:spLocks noChangeArrowheads="1"/>
          </p:cNvSpPr>
          <p:nvPr/>
        </p:nvSpPr>
        <p:spPr bwMode="auto">
          <a:xfrm>
            <a:off x="8839200" y="2667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77" name="Oval 45" title="oval"/>
          <p:cNvSpPr>
            <a:spLocks noChangeArrowheads="1"/>
          </p:cNvSpPr>
          <p:nvPr/>
        </p:nvSpPr>
        <p:spPr bwMode="auto">
          <a:xfrm>
            <a:off x="8763000" y="2895600"/>
            <a:ext cx="152400" cy="152400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78" name="Oval 46" title="oval"/>
          <p:cNvSpPr>
            <a:spLocks noChangeArrowheads="1"/>
          </p:cNvSpPr>
          <p:nvPr/>
        </p:nvSpPr>
        <p:spPr bwMode="auto">
          <a:xfrm>
            <a:off x="4038600" y="5791200"/>
            <a:ext cx="4572000" cy="609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79" name="AutoShape 47" title="arrow"/>
          <p:cNvSpPr>
            <a:spLocks noChangeArrowheads="1"/>
          </p:cNvSpPr>
          <p:nvPr/>
        </p:nvSpPr>
        <p:spPr bwMode="auto">
          <a:xfrm>
            <a:off x="5029200" y="3733800"/>
            <a:ext cx="152400" cy="228600"/>
          </a:xfrm>
          <a:prstGeom prst="downArrow">
            <a:avLst>
              <a:gd name="adj1" fmla="val 50000"/>
              <a:gd name="adj2" fmla="val 37500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80" name="Text Box 48"/>
          <p:cNvSpPr txBox="1">
            <a:spLocks noChangeArrowheads="1"/>
          </p:cNvSpPr>
          <p:nvPr/>
        </p:nvSpPr>
        <p:spPr bwMode="auto">
          <a:xfrm>
            <a:off x="4572000" y="3352800"/>
            <a:ext cx="160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 i="1">
                <a:solidFill>
                  <a:schemeClr val="accent1"/>
                </a:solidFill>
                <a:latin typeface="Times" panose="02020603050405020304" pitchFamily="18" charset="0"/>
              </a:rPr>
              <a:t>transcription</a:t>
            </a:r>
            <a:endParaRPr lang="en-US" altLang="en-US" i="1">
              <a:solidFill>
                <a:schemeClr val="accent1"/>
              </a:solidFill>
              <a:latin typeface="Times" panose="02020603050405020304" pitchFamily="18" charset="0"/>
            </a:endParaRPr>
          </a:p>
        </p:txBody>
      </p:sp>
      <p:sp>
        <p:nvSpPr>
          <p:cNvPr id="95281" name="Text Box 49"/>
          <p:cNvSpPr txBox="1">
            <a:spLocks noChangeArrowheads="1"/>
          </p:cNvSpPr>
          <p:nvPr/>
        </p:nvSpPr>
        <p:spPr bwMode="auto">
          <a:xfrm>
            <a:off x="6781800" y="4876800"/>
            <a:ext cx="160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 i="1">
                <a:solidFill>
                  <a:schemeClr val="accent1"/>
                </a:solidFill>
                <a:latin typeface="Times" panose="02020603050405020304" pitchFamily="18" charset="0"/>
              </a:rPr>
              <a:t>translation</a:t>
            </a:r>
            <a:endParaRPr lang="en-US" altLang="en-US" sz="2000" i="1">
              <a:latin typeface="Times" panose="02020603050405020304" pitchFamily="18" charset="0"/>
            </a:endParaRPr>
          </a:p>
        </p:txBody>
      </p:sp>
      <p:sp>
        <p:nvSpPr>
          <p:cNvPr id="95282" name="Text Box 50"/>
          <p:cNvSpPr txBox="1">
            <a:spLocks noChangeArrowheads="1"/>
          </p:cNvSpPr>
          <p:nvPr/>
        </p:nvSpPr>
        <p:spPr bwMode="auto">
          <a:xfrm>
            <a:off x="6553200" y="3886200"/>
            <a:ext cx="1828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 b="1">
                <a:solidFill>
                  <a:schemeClr val="bg2"/>
                </a:solidFill>
                <a:latin typeface="Times" panose="02020603050405020304" pitchFamily="18" charset="0"/>
              </a:rPr>
              <a:t>Amino acid sequence</a:t>
            </a:r>
            <a:endParaRPr lang="en-US" altLang="en-US" sz="1600" b="1">
              <a:solidFill>
                <a:schemeClr val="bg2"/>
              </a:solidFill>
              <a:latin typeface="Times" panose="02020603050405020304" pitchFamily="18" charset="0"/>
            </a:endParaRPr>
          </a:p>
        </p:txBody>
      </p:sp>
      <p:sp>
        <p:nvSpPr>
          <p:cNvPr id="95283" name="AutoShape 51" title="arrow"/>
          <p:cNvSpPr>
            <a:spLocks noChangeArrowheads="1"/>
          </p:cNvSpPr>
          <p:nvPr/>
        </p:nvSpPr>
        <p:spPr bwMode="auto">
          <a:xfrm>
            <a:off x="7391400" y="3429000"/>
            <a:ext cx="228600" cy="2286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84" name="Text Box 52"/>
          <p:cNvSpPr txBox="1">
            <a:spLocks noChangeArrowheads="1"/>
          </p:cNvSpPr>
          <p:nvPr/>
        </p:nvSpPr>
        <p:spPr bwMode="auto">
          <a:xfrm>
            <a:off x="6553200" y="2438400"/>
            <a:ext cx="1828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 b="1">
                <a:solidFill>
                  <a:schemeClr val="bg2"/>
                </a:solidFill>
                <a:latin typeface="Times" panose="02020603050405020304" pitchFamily="18" charset="0"/>
              </a:rPr>
              <a:t>Name of Protein</a:t>
            </a:r>
            <a:endParaRPr lang="en-US" altLang="en-US" sz="1600" b="1">
              <a:solidFill>
                <a:schemeClr val="bg2"/>
              </a:solidFill>
              <a:latin typeface="Times" panose="02020603050405020304" pitchFamily="18" charset="0"/>
            </a:endParaRPr>
          </a:p>
        </p:txBody>
      </p:sp>
      <p:sp>
        <p:nvSpPr>
          <p:cNvPr id="95285" name="Text Box 53"/>
          <p:cNvSpPr txBox="1">
            <a:spLocks noChangeArrowheads="1"/>
          </p:cNvSpPr>
          <p:nvPr/>
        </p:nvSpPr>
        <p:spPr bwMode="auto">
          <a:xfrm>
            <a:off x="4267200" y="2133600"/>
            <a:ext cx="1828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 b="1">
                <a:solidFill>
                  <a:schemeClr val="bg2"/>
                </a:solidFill>
                <a:latin typeface="Times" panose="02020603050405020304" pitchFamily="18" charset="0"/>
              </a:rPr>
              <a:t>DNA Sequence</a:t>
            </a:r>
          </a:p>
        </p:txBody>
      </p:sp>
      <p:sp>
        <p:nvSpPr>
          <p:cNvPr id="95286" name="Text Box 54"/>
          <p:cNvSpPr txBox="1">
            <a:spLocks noChangeArrowheads="1"/>
          </p:cNvSpPr>
          <p:nvPr/>
        </p:nvSpPr>
        <p:spPr bwMode="auto">
          <a:xfrm>
            <a:off x="2590800" y="2590800"/>
            <a:ext cx="1828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 b="1">
                <a:solidFill>
                  <a:schemeClr val="bg2"/>
                </a:solidFill>
                <a:latin typeface="Times" panose="02020603050405020304" pitchFamily="18" charset="0"/>
              </a:rPr>
              <a:t>Name of Gene</a:t>
            </a:r>
            <a:endParaRPr lang="en-US" altLang="en-US" sz="1600" b="1">
              <a:solidFill>
                <a:schemeClr val="bg2"/>
              </a:solidFill>
              <a:latin typeface="Times" panose="02020603050405020304" pitchFamily="18" charset="0"/>
            </a:endParaRPr>
          </a:p>
        </p:txBody>
      </p:sp>
      <p:sp>
        <p:nvSpPr>
          <p:cNvPr id="95287" name="Text Box 55"/>
          <p:cNvSpPr txBox="1">
            <a:spLocks noChangeArrowheads="1"/>
          </p:cNvSpPr>
          <p:nvPr/>
        </p:nvSpPr>
        <p:spPr bwMode="auto">
          <a:xfrm>
            <a:off x="838200" y="2286000"/>
            <a:ext cx="1828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 b="1">
                <a:solidFill>
                  <a:schemeClr val="bg2"/>
                </a:solidFill>
                <a:latin typeface="Times" panose="02020603050405020304" pitchFamily="18" charset="0"/>
              </a:rPr>
              <a:t>Chromosome</a:t>
            </a:r>
            <a:endParaRPr lang="en-US" altLang="en-US" sz="1600" b="1">
              <a:solidFill>
                <a:schemeClr val="bg2"/>
              </a:solidFill>
              <a:latin typeface="Times" panose="02020603050405020304" pitchFamily="18" charset="0"/>
            </a:endParaRPr>
          </a:p>
        </p:txBody>
      </p:sp>
      <p:sp>
        <p:nvSpPr>
          <p:cNvPr id="95288" name="Text Box 56"/>
          <p:cNvSpPr txBox="1">
            <a:spLocks noChangeArrowheads="1"/>
          </p:cNvSpPr>
          <p:nvPr/>
        </p:nvSpPr>
        <p:spPr bwMode="auto">
          <a:xfrm>
            <a:off x="4876800" y="5791200"/>
            <a:ext cx="2743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 b="1">
                <a:solidFill>
                  <a:schemeClr val="bg2"/>
                </a:solidFill>
                <a:latin typeface="Times" panose="02020603050405020304" pitchFamily="18" charset="0"/>
              </a:rPr>
              <a:t>What does this protein make up or do?</a:t>
            </a:r>
            <a:endParaRPr lang="en-US" altLang="en-US" sz="1600" b="1">
              <a:solidFill>
                <a:schemeClr val="bg2"/>
              </a:solidFill>
              <a:latin typeface="Times" panose="02020603050405020304" pitchFamily="18" charset="0"/>
            </a:endParaRPr>
          </a:p>
        </p:txBody>
      </p:sp>
      <p:sp>
        <p:nvSpPr>
          <p:cNvPr id="95289" name="WordArt 57"/>
          <p:cNvSpPr>
            <a:spLocks noChangeArrowheads="1" noChangeShapeType="1" noTextEdit="1"/>
          </p:cNvSpPr>
          <p:nvPr/>
        </p:nvSpPr>
        <p:spPr bwMode="auto">
          <a:xfrm rot="-1149153">
            <a:off x="2133600" y="5791200"/>
            <a:ext cx="1392238" cy="34766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nDown">
              <a:avLst>
                <a:gd name="adj" fmla="val 29222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Nucleus</a:t>
            </a:r>
          </a:p>
        </p:txBody>
      </p:sp>
      <p:sp>
        <p:nvSpPr>
          <p:cNvPr id="95290" name="Text Box 58"/>
          <p:cNvSpPr txBox="1">
            <a:spLocks noChangeArrowheads="1"/>
          </p:cNvSpPr>
          <p:nvPr/>
        </p:nvSpPr>
        <p:spPr bwMode="auto">
          <a:xfrm>
            <a:off x="5486400" y="6400800"/>
            <a:ext cx="1828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 b="1">
                <a:solidFill>
                  <a:schemeClr val="bg2"/>
                </a:solidFill>
                <a:latin typeface="Times" panose="02020603050405020304" pitchFamily="18" charset="0"/>
              </a:rPr>
              <a:t>Condition/Disease</a:t>
            </a:r>
            <a:endParaRPr lang="en-US" altLang="en-US" sz="1600" b="1">
              <a:solidFill>
                <a:schemeClr val="bg2"/>
              </a:solidFill>
              <a:latin typeface="Times" panose="02020603050405020304" pitchFamily="18" charset="0"/>
            </a:endParaRPr>
          </a:p>
        </p:txBody>
      </p:sp>
      <p:sp>
        <p:nvSpPr>
          <p:cNvPr id="95291" name="WordArt 59"/>
          <p:cNvSpPr>
            <a:spLocks noChangeArrowheads="1" noChangeShapeType="1" noTextEdit="1"/>
          </p:cNvSpPr>
          <p:nvPr/>
        </p:nvSpPr>
        <p:spPr bwMode="auto">
          <a:xfrm rot="-24032902">
            <a:off x="4724400" y="5029200"/>
            <a:ext cx="1295400" cy="39846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nDown">
              <a:avLst>
                <a:gd name="adj" fmla="val 29222"/>
              </a:avLst>
            </a:prstTxWarp>
          </a:bodyPr>
          <a:lstStyle/>
          <a:p>
            <a:pPr algn="ctr"/>
            <a:r>
              <a:rPr lang="en-US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Cytoplasm</a:t>
            </a:r>
          </a:p>
        </p:txBody>
      </p:sp>
      <p:sp>
        <p:nvSpPr>
          <p:cNvPr id="95292" name="Text Box 60"/>
          <p:cNvSpPr txBox="1">
            <a:spLocks noChangeArrowheads="1"/>
          </p:cNvSpPr>
          <p:nvPr/>
        </p:nvSpPr>
        <p:spPr bwMode="auto">
          <a:xfrm>
            <a:off x="3048000" y="2819400"/>
            <a:ext cx="914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b="1">
                <a:solidFill>
                  <a:srgbClr val="800000"/>
                </a:solidFill>
              </a:rPr>
              <a:t>DMD</a:t>
            </a:r>
          </a:p>
        </p:txBody>
      </p:sp>
      <p:sp>
        <p:nvSpPr>
          <p:cNvPr id="95293" name="Text Box 61"/>
          <p:cNvSpPr txBox="1">
            <a:spLocks noChangeArrowheads="1"/>
          </p:cNvSpPr>
          <p:nvPr/>
        </p:nvSpPr>
        <p:spPr bwMode="auto">
          <a:xfrm>
            <a:off x="1295400" y="2590800"/>
            <a:ext cx="762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000" b="1" i="1">
                <a:solidFill>
                  <a:srgbClr val="800000"/>
                </a:solidFill>
              </a:rPr>
              <a:t>X</a:t>
            </a:r>
          </a:p>
        </p:txBody>
      </p:sp>
      <p:sp>
        <p:nvSpPr>
          <p:cNvPr id="95294" name="Text Box 62"/>
          <p:cNvSpPr txBox="1">
            <a:spLocks noChangeArrowheads="1"/>
          </p:cNvSpPr>
          <p:nvPr/>
        </p:nvSpPr>
        <p:spPr bwMode="auto">
          <a:xfrm>
            <a:off x="4495800" y="2438400"/>
            <a:ext cx="1447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1">
                <a:solidFill>
                  <a:srgbClr val="800000"/>
                </a:solidFill>
              </a:rPr>
              <a:t>14082 bp </a:t>
            </a:r>
          </a:p>
        </p:txBody>
      </p:sp>
      <p:sp>
        <p:nvSpPr>
          <p:cNvPr id="95295" name="Text Box 63"/>
          <p:cNvSpPr txBox="1">
            <a:spLocks noChangeArrowheads="1"/>
          </p:cNvSpPr>
          <p:nvPr/>
        </p:nvSpPr>
        <p:spPr bwMode="auto">
          <a:xfrm>
            <a:off x="6629400" y="2667000"/>
            <a:ext cx="16002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 b="1" i="1">
                <a:solidFill>
                  <a:srgbClr val="800000"/>
                </a:solidFill>
              </a:rPr>
              <a:t>dystrophin</a:t>
            </a:r>
          </a:p>
          <a:p>
            <a:pPr>
              <a:spcBef>
                <a:spcPct val="50000"/>
              </a:spcBef>
            </a:pPr>
            <a:endParaRPr lang="en-US" altLang="en-US" sz="2400" b="1"/>
          </a:p>
        </p:txBody>
      </p:sp>
      <p:sp>
        <p:nvSpPr>
          <p:cNvPr id="95296" name="Text Box 64"/>
          <p:cNvSpPr txBox="1">
            <a:spLocks noChangeArrowheads="1"/>
          </p:cNvSpPr>
          <p:nvPr/>
        </p:nvSpPr>
        <p:spPr bwMode="auto">
          <a:xfrm>
            <a:off x="6477000" y="41148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 b="1" i="1">
                <a:solidFill>
                  <a:srgbClr val="800000"/>
                </a:solidFill>
              </a:rPr>
              <a:t>3562 aa</a:t>
            </a:r>
            <a:r>
              <a:rPr lang="en-US" altLang="en-US" sz="2400" b="1">
                <a:solidFill>
                  <a:srgbClr val="800000"/>
                </a:solidFill>
              </a:rPr>
              <a:t> </a:t>
            </a:r>
          </a:p>
        </p:txBody>
      </p:sp>
      <p:sp>
        <p:nvSpPr>
          <p:cNvPr id="95297" name="Text Box 65"/>
          <p:cNvSpPr txBox="1">
            <a:spLocks noChangeArrowheads="1"/>
          </p:cNvSpPr>
          <p:nvPr/>
        </p:nvSpPr>
        <p:spPr bwMode="auto">
          <a:xfrm>
            <a:off x="4191000" y="5943600"/>
            <a:ext cx="434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600" b="1">
                <a:solidFill>
                  <a:srgbClr val="800000"/>
                </a:solidFill>
              </a:rPr>
              <a:t>Strengthens muscle cells </a:t>
            </a:r>
          </a:p>
        </p:txBody>
      </p:sp>
      <p:sp>
        <p:nvSpPr>
          <p:cNvPr id="95298" name="Text Box 66"/>
          <p:cNvSpPr txBox="1">
            <a:spLocks noChangeArrowheads="1"/>
          </p:cNvSpPr>
          <p:nvPr/>
        </p:nvSpPr>
        <p:spPr bwMode="auto">
          <a:xfrm>
            <a:off x="4724400" y="6491288"/>
            <a:ext cx="3429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b="1">
                <a:solidFill>
                  <a:srgbClr val="800000"/>
                </a:solidFill>
              </a:rPr>
              <a:t>Duchenne Muscular Dystrophy</a:t>
            </a:r>
          </a:p>
        </p:txBody>
      </p:sp>
      <p:sp>
        <p:nvSpPr>
          <p:cNvPr id="95299" name="WordArt 67"/>
          <p:cNvSpPr>
            <a:spLocks noChangeArrowheads="1" noChangeShapeType="1" noTextEdit="1"/>
          </p:cNvSpPr>
          <p:nvPr/>
        </p:nvSpPr>
        <p:spPr bwMode="auto">
          <a:xfrm rot="16200000">
            <a:off x="-228600" y="5791200"/>
            <a:ext cx="1295400" cy="381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nDown">
              <a:avLst>
                <a:gd name="adj" fmla="val 29222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Cell</a:t>
            </a:r>
          </a:p>
        </p:txBody>
      </p:sp>
      <p:sp>
        <p:nvSpPr>
          <p:cNvPr id="95300" name="Oval 68" title="oval"/>
          <p:cNvSpPr>
            <a:spLocks noChangeArrowheads="1"/>
          </p:cNvSpPr>
          <p:nvPr/>
        </p:nvSpPr>
        <p:spPr bwMode="auto">
          <a:xfrm>
            <a:off x="2819400" y="1981200"/>
            <a:ext cx="152400" cy="1524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301" name="Oval 69" title="oval"/>
          <p:cNvSpPr>
            <a:spLocks noChangeArrowheads="1"/>
          </p:cNvSpPr>
          <p:nvPr/>
        </p:nvSpPr>
        <p:spPr bwMode="auto">
          <a:xfrm>
            <a:off x="3886200" y="1676400"/>
            <a:ext cx="152400" cy="1524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302" name="Oval 70" title="oval"/>
          <p:cNvSpPr>
            <a:spLocks noChangeArrowheads="1"/>
          </p:cNvSpPr>
          <p:nvPr/>
        </p:nvSpPr>
        <p:spPr bwMode="auto">
          <a:xfrm>
            <a:off x="1143000" y="4800600"/>
            <a:ext cx="152400" cy="1524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303" name="Oval 71" title="oval"/>
          <p:cNvSpPr>
            <a:spLocks noChangeArrowheads="1"/>
          </p:cNvSpPr>
          <p:nvPr/>
        </p:nvSpPr>
        <p:spPr bwMode="auto">
          <a:xfrm>
            <a:off x="2895600" y="4876800"/>
            <a:ext cx="152400" cy="1524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304" name="Oval 72" title="oval"/>
          <p:cNvSpPr>
            <a:spLocks noChangeArrowheads="1"/>
          </p:cNvSpPr>
          <p:nvPr/>
        </p:nvSpPr>
        <p:spPr bwMode="auto">
          <a:xfrm>
            <a:off x="2514600" y="3886200"/>
            <a:ext cx="152400" cy="1524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>
                <a:solidFill>
                  <a:srgbClr val="800000"/>
                </a:solidFill>
              </a:rPr>
              <a:t>Description of Duchenne </a:t>
            </a:r>
            <a:br>
              <a:rPr lang="en-US" altLang="en-US" sz="4000">
                <a:solidFill>
                  <a:srgbClr val="800000"/>
                </a:solidFill>
              </a:rPr>
            </a:br>
            <a:r>
              <a:rPr lang="en-US" altLang="en-US" sz="4000">
                <a:solidFill>
                  <a:srgbClr val="800000"/>
                </a:solidFill>
              </a:rPr>
              <a:t>Muscular Dystropy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3600" b="1"/>
              <a:t>Symptoms and characteristics</a:t>
            </a:r>
          </a:p>
          <a:p>
            <a:pPr lvl="2">
              <a:lnSpc>
                <a:spcPct val="80000"/>
              </a:lnSpc>
            </a:pPr>
            <a:r>
              <a:rPr lang="en-US" altLang="en-US" sz="2800"/>
              <a:t>Generalized weakness and muscle wasting, affecting trunk and limb muscles first</a:t>
            </a:r>
          </a:p>
          <a:p>
            <a:pPr lvl="2">
              <a:lnSpc>
                <a:spcPct val="80000"/>
              </a:lnSpc>
            </a:pPr>
            <a:r>
              <a:rPr lang="en-US" altLang="en-US" sz="2800"/>
              <a:t>Calves are often enlarged</a:t>
            </a:r>
          </a:p>
          <a:p>
            <a:pPr lvl="2">
              <a:lnSpc>
                <a:spcPct val="80000"/>
              </a:lnSpc>
            </a:pPr>
            <a:r>
              <a:rPr lang="en-US" altLang="en-US" sz="2800"/>
              <a:t>Disease progresses slowly but will affect all voluntary muscles</a:t>
            </a:r>
          </a:p>
          <a:p>
            <a:pPr lvl="2">
              <a:lnSpc>
                <a:spcPct val="80000"/>
              </a:lnSpc>
            </a:pPr>
            <a:r>
              <a:rPr lang="en-US" altLang="en-US" sz="2800"/>
              <a:t>Usually unable to walk around the age of 12</a:t>
            </a:r>
          </a:p>
          <a:p>
            <a:pPr lvl="2">
              <a:lnSpc>
                <a:spcPct val="80000"/>
              </a:lnSpc>
            </a:pPr>
            <a:r>
              <a:rPr lang="en-US" altLang="en-US" sz="2800"/>
              <a:t>Early signs include delay in walking, frequent falling, and difficulty getting up from a sitting or lying position</a:t>
            </a:r>
          </a:p>
          <a:p>
            <a:pPr lvl="2">
              <a:lnSpc>
                <a:spcPct val="80000"/>
              </a:lnSpc>
            </a:pPr>
            <a:r>
              <a:rPr lang="en-US" altLang="en-US" sz="2800"/>
              <a:t>Personal story can be found on the CDC’s Web site </a:t>
            </a:r>
            <a:r>
              <a:rPr lang="en-US" altLang="en-US" sz="1800"/>
              <a:t>(URL: http://www.cdc.gov/ncbddd/duchenne/egstory.htm)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>
                <a:solidFill>
                  <a:srgbClr val="800000"/>
                </a:solidFill>
              </a:rPr>
              <a:t>Description of Duchenne </a:t>
            </a:r>
            <a:br>
              <a:rPr lang="en-US" altLang="en-US" sz="4000">
                <a:solidFill>
                  <a:srgbClr val="800000"/>
                </a:solidFill>
              </a:rPr>
            </a:br>
            <a:r>
              <a:rPr lang="en-US" altLang="en-US" sz="4000">
                <a:solidFill>
                  <a:srgbClr val="800000"/>
                </a:solidFill>
              </a:rPr>
              <a:t>Muscular Dystropy (cont.)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534400" cy="46783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b="1"/>
              <a:t>Who is affected?</a:t>
            </a:r>
            <a:r>
              <a:rPr lang="en-US" altLang="en-US" sz="280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2300"/>
              <a:t>Affects 1 in 3500 boys worldwide.</a:t>
            </a:r>
          </a:p>
          <a:p>
            <a:pPr lvl="1">
              <a:lnSpc>
                <a:spcPct val="90000"/>
              </a:lnSpc>
            </a:pPr>
            <a:r>
              <a:rPr lang="en-US" altLang="en-US" sz="2300"/>
              <a:t>Is usually diagnosed when a child is 3 to 6 years of age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300"/>
          </a:p>
          <a:p>
            <a:pPr>
              <a:lnSpc>
                <a:spcPct val="90000"/>
              </a:lnSpc>
            </a:pPr>
            <a:r>
              <a:rPr lang="en-US" altLang="en-US" sz="2800" b="1"/>
              <a:t>Outlook or quality of life</a:t>
            </a:r>
            <a:r>
              <a:rPr lang="en-US" altLang="en-US" sz="280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2300"/>
              <a:t>Usually fatal in the teens or early 20s, often due to respiratory and heart problems</a:t>
            </a:r>
          </a:p>
          <a:p>
            <a:pPr lvl="1">
              <a:lnSpc>
                <a:spcPct val="90000"/>
              </a:lnSpc>
            </a:pPr>
            <a:r>
              <a:rPr lang="en-US" altLang="en-US" sz="2300"/>
              <a:t>There are not cures, only a few treatments to slow the deterioration of the muslces</a:t>
            </a:r>
          </a:p>
          <a:p>
            <a:pPr lvl="1">
              <a:lnSpc>
                <a:spcPct val="90000"/>
              </a:lnSpc>
            </a:pPr>
            <a:r>
              <a:rPr lang="en-US" altLang="en-US" sz="2300"/>
              <a:t>Adaptive technologies and assistance are needed to improve quality of life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300"/>
          </a:p>
          <a:p>
            <a:pPr>
              <a:lnSpc>
                <a:spcPct val="90000"/>
              </a:lnSpc>
            </a:pPr>
            <a:r>
              <a:rPr lang="en-US" altLang="en-US" sz="2800" b="1"/>
              <a:t>Researcher</a:t>
            </a:r>
            <a:r>
              <a:rPr lang="en-US" altLang="en-US" sz="2800"/>
              <a:t>:  Elizabeth Sample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8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en-US">
                <a:solidFill>
                  <a:srgbClr val="800000"/>
                </a:solidFill>
              </a:rPr>
              <a:t>How is it inherited?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r>
              <a:rPr lang="en-US" altLang="en-US" sz="2800" b="1"/>
              <a:t>Sporadic or Spontaneous (2/3 of the cases)</a:t>
            </a:r>
          </a:p>
          <a:p>
            <a:r>
              <a:rPr lang="en-US" altLang="en-US" sz="2800" b="1"/>
              <a:t>Sex-Linked or X-Linked (1/3 of the cases)</a:t>
            </a:r>
            <a:endParaRPr lang="en-US" altLang="en-US" sz="2800"/>
          </a:p>
        </p:txBody>
      </p:sp>
      <p:sp>
        <p:nvSpPr>
          <p:cNvPr id="98308" name="Rectangle 4" title="rectangle"/>
          <p:cNvSpPr>
            <a:spLocks noChangeArrowheads="1"/>
          </p:cNvSpPr>
          <p:nvPr/>
        </p:nvSpPr>
        <p:spPr bwMode="auto">
          <a:xfrm>
            <a:off x="2209800" y="2514600"/>
            <a:ext cx="3124200" cy="2590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09" name="Line 5" title="line"/>
          <p:cNvSpPr>
            <a:spLocks noChangeShapeType="1"/>
          </p:cNvSpPr>
          <p:nvPr/>
        </p:nvSpPr>
        <p:spPr bwMode="auto">
          <a:xfrm>
            <a:off x="1676400" y="3810000"/>
            <a:ext cx="365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10" name="Line 6" title="line"/>
          <p:cNvSpPr>
            <a:spLocks noChangeShapeType="1"/>
          </p:cNvSpPr>
          <p:nvPr/>
        </p:nvSpPr>
        <p:spPr bwMode="auto">
          <a:xfrm flipV="1">
            <a:off x="3733800" y="22098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11" name="Text Box 7"/>
          <p:cNvSpPr txBox="1">
            <a:spLocks noChangeArrowheads="1"/>
          </p:cNvSpPr>
          <p:nvPr/>
        </p:nvSpPr>
        <p:spPr bwMode="auto">
          <a:xfrm>
            <a:off x="1295400" y="2895600"/>
            <a:ext cx="838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600" b="1">
                <a:solidFill>
                  <a:schemeClr val="hlink"/>
                </a:solidFill>
              </a:rPr>
              <a:t>X</a:t>
            </a:r>
            <a:r>
              <a:rPr lang="en-US" altLang="en-US" sz="3600" b="1" baseline="30000">
                <a:solidFill>
                  <a:schemeClr val="hlink"/>
                </a:solidFill>
              </a:rPr>
              <a:t>m</a:t>
            </a:r>
          </a:p>
        </p:txBody>
      </p:sp>
      <p:sp>
        <p:nvSpPr>
          <p:cNvPr id="98312" name="Text Box 8"/>
          <p:cNvSpPr txBox="1">
            <a:spLocks noChangeArrowheads="1"/>
          </p:cNvSpPr>
          <p:nvPr/>
        </p:nvSpPr>
        <p:spPr bwMode="auto">
          <a:xfrm>
            <a:off x="1295400" y="4191000"/>
            <a:ext cx="838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600" b="1"/>
              <a:t>X</a:t>
            </a:r>
            <a:r>
              <a:rPr lang="en-US" altLang="en-US" sz="3600" b="1" baseline="30000"/>
              <a:t>M</a:t>
            </a:r>
          </a:p>
        </p:txBody>
      </p:sp>
      <p:sp>
        <p:nvSpPr>
          <p:cNvPr id="98313" name="Text Box 9"/>
          <p:cNvSpPr txBox="1">
            <a:spLocks noChangeArrowheads="1"/>
          </p:cNvSpPr>
          <p:nvPr/>
        </p:nvSpPr>
        <p:spPr bwMode="auto">
          <a:xfrm>
            <a:off x="2438400" y="1981200"/>
            <a:ext cx="99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b="1"/>
              <a:t>X</a:t>
            </a:r>
            <a:r>
              <a:rPr lang="en-US" altLang="en-US" sz="3200" b="1" baseline="30000"/>
              <a:t>M</a:t>
            </a:r>
          </a:p>
        </p:txBody>
      </p:sp>
      <p:sp>
        <p:nvSpPr>
          <p:cNvPr id="98314" name="Text Box 10"/>
          <p:cNvSpPr txBox="1">
            <a:spLocks noChangeArrowheads="1"/>
          </p:cNvSpPr>
          <p:nvPr/>
        </p:nvSpPr>
        <p:spPr bwMode="auto">
          <a:xfrm>
            <a:off x="4038600" y="1981200"/>
            <a:ext cx="990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600" b="1"/>
              <a:t>Y</a:t>
            </a:r>
          </a:p>
        </p:txBody>
      </p:sp>
      <p:sp>
        <p:nvSpPr>
          <p:cNvPr id="98316" name="Text Box 12"/>
          <p:cNvSpPr txBox="1">
            <a:spLocks noChangeArrowheads="1"/>
          </p:cNvSpPr>
          <p:nvPr/>
        </p:nvSpPr>
        <p:spPr bwMode="auto">
          <a:xfrm>
            <a:off x="2438400" y="4191000"/>
            <a:ext cx="1219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1"/>
              <a:t>X</a:t>
            </a:r>
            <a:r>
              <a:rPr lang="en-US" altLang="en-US" sz="2800" b="1" baseline="30000"/>
              <a:t>M</a:t>
            </a:r>
            <a:r>
              <a:rPr lang="en-US" altLang="en-US" sz="2800" b="1"/>
              <a:t>X</a:t>
            </a:r>
            <a:r>
              <a:rPr lang="en-US" altLang="en-US" sz="2800" b="1" baseline="30000"/>
              <a:t>M</a:t>
            </a:r>
          </a:p>
        </p:txBody>
      </p:sp>
      <p:sp>
        <p:nvSpPr>
          <p:cNvPr id="98317" name="Text Box 13"/>
          <p:cNvSpPr txBox="1">
            <a:spLocks noChangeArrowheads="1"/>
          </p:cNvSpPr>
          <p:nvPr/>
        </p:nvSpPr>
        <p:spPr bwMode="auto">
          <a:xfrm>
            <a:off x="4114800" y="2895600"/>
            <a:ext cx="91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chemeClr val="hlink"/>
                </a:solidFill>
              </a:rPr>
              <a:t>X</a:t>
            </a:r>
            <a:r>
              <a:rPr lang="en-US" altLang="en-US" sz="2800" b="1" baseline="30000">
                <a:solidFill>
                  <a:schemeClr val="hlink"/>
                </a:solidFill>
              </a:rPr>
              <a:t>m</a:t>
            </a:r>
            <a:r>
              <a:rPr lang="en-US" altLang="en-US" sz="2800" b="1"/>
              <a:t>Y</a:t>
            </a:r>
            <a:endParaRPr lang="en-US" altLang="en-US" sz="4400" b="1"/>
          </a:p>
        </p:txBody>
      </p:sp>
      <p:sp>
        <p:nvSpPr>
          <p:cNvPr id="98318" name="Text Box 14"/>
          <p:cNvSpPr txBox="1">
            <a:spLocks noChangeArrowheads="1"/>
          </p:cNvSpPr>
          <p:nvPr/>
        </p:nvSpPr>
        <p:spPr bwMode="auto">
          <a:xfrm>
            <a:off x="3886200" y="4114800"/>
            <a:ext cx="121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b="1"/>
              <a:t>X</a:t>
            </a:r>
            <a:r>
              <a:rPr lang="en-US" altLang="en-US" sz="3200" b="1" baseline="30000"/>
              <a:t>M</a:t>
            </a:r>
            <a:r>
              <a:rPr lang="en-US" altLang="en-US" sz="3200" b="1"/>
              <a:t>Y</a:t>
            </a:r>
          </a:p>
        </p:txBody>
      </p:sp>
      <p:sp>
        <p:nvSpPr>
          <p:cNvPr id="98319" name="Text Box 15"/>
          <p:cNvSpPr txBox="1">
            <a:spLocks noChangeArrowheads="1"/>
          </p:cNvSpPr>
          <p:nvPr/>
        </p:nvSpPr>
        <p:spPr bwMode="auto">
          <a:xfrm rot="16200000">
            <a:off x="-69056" y="3664744"/>
            <a:ext cx="2362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b="1">
                <a:solidFill>
                  <a:srgbClr val="800000"/>
                </a:solidFill>
              </a:rPr>
              <a:t>Mom Carrier for MD</a:t>
            </a:r>
          </a:p>
        </p:txBody>
      </p:sp>
      <p:sp>
        <p:nvSpPr>
          <p:cNvPr id="98320" name="Text Box 16"/>
          <p:cNvSpPr txBox="1">
            <a:spLocks noChangeArrowheads="1"/>
          </p:cNvSpPr>
          <p:nvPr/>
        </p:nvSpPr>
        <p:spPr bwMode="auto">
          <a:xfrm>
            <a:off x="2743200" y="1766888"/>
            <a:ext cx="2286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800000"/>
                </a:solidFill>
              </a:rPr>
              <a:t>Father-without MD</a:t>
            </a:r>
          </a:p>
        </p:txBody>
      </p:sp>
      <p:sp>
        <p:nvSpPr>
          <p:cNvPr id="98321" name="Text Box 17"/>
          <p:cNvSpPr txBox="1">
            <a:spLocks noChangeArrowheads="1"/>
          </p:cNvSpPr>
          <p:nvPr/>
        </p:nvSpPr>
        <p:spPr bwMode="auto">
          <a:xfrm>
            <a:off x="6705600" y="2514600"/>
            <a:ext cx="2057400" cy="119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b="1" u="sng"/>
              <a:t>Key</a:t>
            </a:r>
          </a:p>
          <a:p>
            <a:pPr>
              <a:spcBef>
                <a:spcPct val="50000"/>
              </a:spcBef>
            </a:pPr>
            <a:r>
              <a:rPr lang="en-US" altLang="en-US" b="1">
                <a:solidFill>
                  <a:schemeClr val="hlink"/>
                </a:solidFill>
              </a:rPr>
              <a:t>m  MD gene</a:t>
            </a:r>
          </a:p>
          <a:p>
            <a:pPr>
              <a:spcBef>
                <a:spcPct val="50000"/>
              </a:spcBef>
            </a:pPr>
            <a:r>
              <a:rPr lang="en-US" altLang="en-US" b="1"/>
              <a:t>M  non-MD gene</a:t>
            </a:r>
          </a:p>
        </p:txBody>
      </p:sp>
      <p:sp>
        <p:nvSpPr>
          <p:cNvPr id="98323" name="Oval 19" title="oval"/>
          <p:cNvSpPr>
            <a:spLocks noChangeArrowheads="1"/>
          </p:cNvSpPr>
          <p:nvPr/>
        </p:nvSpPr>
        <p:spPr bwMode="auto">
          <a:xfrm>
            <a:off x="4038600" y="2743200"/>
            <a:ext cx="990600" cy="762000"/>
          </a:xfrm>
          <a:prstGeom prst="ellipse">
            <a:avLst/>
          </a:prstGeom>
          <a:noFill/>
          <a:ln w="12700">
            <a:solidFill>
              <a:srgbClr val="8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24" name="Oval 20" title="oval"/>
          <p:cNvSpPr>
            <a:spLocks noChangeArrowheads="1"/>
          </p:cNvSpPr>
          <p:nvPr/>
        </p:nvSpPr>
        <p:spPr bwMode="auto">
          <a:xfrm>
            <a:off x="6629400" y="3962400"/>
            <a:ext cx="609600" cy="533400"/>
          </a:xfrm>
          <a:prstGeom prst="ellipse">
            <a:avLst/>
          </a:prstGeom>
          <a:noFill/>
          <a:ln w="12700">
            <a:solidFill>
              <a:srgbClr val="8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25" name="Text Box 21"/>
          <p:cNvSpPr txBox="1">
            <a:spLocks noChangeArrowheads="1"/>
          </p:cNvSpPr>
          <p:nvPr/>
        </p:nvSpPr>
        <p:spPr bwMode="auto">
          <a:xfrm>
            <a:off x="7239000" y="3886200"/>
            <a:ext cx="1752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/>
              <a:t>Offspring with MD (boy)</a:t>
            </a:r>
          </a:p>
        </p:txBody>
      </p:sp>
      <p:sp>
        <p:nvSpPr>
          <p:cNvPr id="98326" name="Text Box 22"/>
          <p:cNvSpPr txBox="1">
            <a:spLocks noChangeArrowheads="1"/>
          </p:cNvSpPr>
          <p:nvPr/>
        </p:nvSpPr>
        <p:spPr bwMode="auto">
          <a:xfrm>
            <a:off x="304800" y="5562600"/>
            <a:ext cx="7467600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/>
              <a:t>Interpretation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If mom is a carrier for Duchenne Muscular Dystrophy, her sons have a 50% chance of being affected and her daughers have a 50% chance of being a carrier.</a:t>
            </a:r>
          </a:p>
        </p:txBody>
      </p:sp>
      <p:sp>
        <p:nvSpPr>
          <p:cNvPr id="98327" name="Text Box 23"/>
          <p:cNvSpPr txBox="1">
            <a:spLocks noChangeArrowheads="1"/>
          </p:cNvSpPr>
          <p:nvPr/>
        </p:nvSpPr>
        <p:spPr bwMode="auto">
          <a:xfrm>
            <a:off x="2362200" y="2819400"/>
            <a:ext cx="137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1">
                <a:solidFill>
                  <a:schemeClr val="hlink"/>
                </a:solidFill>
              </a:rPr>
              <a:t>X</a:t>
            </a:r>
            <a:r>
              <a:rPr lang="en-US" altLang="en-US" sz="2800" b="1" baseline="30000">
                <a:solidFill>
                  <a:schemeClr val="hlink"/>
                </a:solidFill>
              </a:rPr>
              <a:t>m</a:t>
            </a:r>
            <a:r>
              <a:rPr lang="en-US" altLang="en-US" sz="2800" b="1"/>
              <a:t>X</a:t>
            </a:r>
            <a:r>
              <a:rPr lang="en-US" altLang="en-US" sz="2800" b="1" baseline="30000"/>
              <a:t>M</a:t>
            </a:r>
          </a:p>
        </p:txBody>
      </p:sp>
      <p:sp>
        <p:nvSpPr>
          <p:cNvPr id="98328" name="Rectangle 24" title="rectangle"/>
          <p:cNvSpPr>
            <a:spLocks noChangeArrowheads="1"/>
          </p:cNvSpPr>
          <p:nvPr/>
        </p:nvSpPr>
        <p:spPr bwMode="auto">
          <a:xfrm>
            <a:off x="2438400" y="2819400"/>
            <a:ext cx="11430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29" name="Rectangle 25" title="rectangle"/>
          <p:cNvSpPr>
            <a:spLocks noChangeArrowheads="1"/>
          </p:cNvSpPr>
          <p:nvPr/>
        </p:nvSpPr>
        <p:spPr bwMode="auto">
          <a:xfrm>
            <a:off x="6629400" y="4724400"/>
            <a:ext cx="5334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30" name="Rectangle 26"/>
          <p:cNvSpPr>
            <a:spLocks noChangeArrowheads="1"/>
          </p:cNvSpPr>
          <p:nvPr/>
        </p:nvSpPr>
        <p:spPr bwMode="auto">
          <a:xfrm>
            <a:off x="7239000" y="4570413"/>
            <a:ext cx="175260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/>
              <a:t>Offspring that is a carrier for MD (girl)</a:t>
            </a:r>
          </a:p>
        </p:txBody>
      </p:sp>
      <p:sp>
        <p:nvSpPr>
          <p:cNvPr id="98331" name="Rectangle 27" title="rectangle"/>
          <p:cNvSpPr>
            <a:spLocks noChangeArrowheads="1"/>
          </p:cNvSpPr>
          <p:nvPr/>
        </p:nvSpPr>
        <p:spPr bwMode="auto">
          <a:xfrm>
            <a:off x="6477000" y="2362200"/>
            <a:ext cx="2438400" cy="3276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References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200"/>
              <a:t>CDC.  Duchenne/Becker Muscular Dystrophy [online].  2004.  [cited 2004 July 14].  Available at URL:  </a:t>
            </a:r>
            <a:r>
              <a:rPr lang="en-US" altLang="en-US" sz="2200">
                <a:hlinkClick r:id="rId2"/>
              </a:rPr>
              <a:t>http://www.cdc.gov/ncbddd/duchenne/default.htm</a:t>
            </a:r>
            <a:r>
              <a:rPr lang="en-US" altLang="en-US" sz="2200"/>
              <a:t>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200"/>
          </a:p>
          <a:p>
            <a:pPr>
              <a:lnSpc>
                <a:spcPct val="90000"/>
              </a:lnSpc>
            </a:pPr>
            <a:r>
              <a:rPr lang="en-US" altLang="en-US" sz="2200"/>
              <a:t>MDA.  Duchenne Muscular Dystrophy [online].  2004.  [cited 2004 July 14].  Available at URL: </a:t>
            </a:r>
            <a:r>
              <a:rPr lang="en-US" altLang="en-US" sz="2200">
                <a:hlinkClick r:id="rId3"/>
              </a:rPr>
              <a:t>http://www.mdausa.org/disease/dmd.cfm</a:t>
            </a:r>
            <a:r>
              <a:rPr lang="en-US" altLang="en-US" sz="2200"/>
              <a:t>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200"/>
          </a:p>
          <a:p>
            <a:pPr>
              <a:lnSpc>
                <a:spcPct val="90000"/>
              </a:lnSpc>
            </a:pPr>
            <a:r>
              <a:rPr lang="en-US" altLang="en-US" sz="2200"/>
              <a:t>NCBI.  Genes and Disease:  Glaucoma [online].  2003.  [cited 2004 July 14].  Available at URL:  </a:t>
            </a:r>
            <a:r>
              <a:rPr lang="en-US" altLang="en-US" sz="2200">
                <a:hlinkClick r:id="rId4"/>
              </a:rPr>
              <a:t>http://www.ncbi.nlm.nih.gov/books/bv.fcgi?call=bv.View..ShowSection&amp;rid=gnd.section.127</a:t>
            </a:r>
            <a:r>
              <a:rPr lang="en-US" altLang="en-US" sz="2200"/>
              <a:t>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200"/>
          </a:p>
          <a:p>
            <a:pPr>
              <a:lnSpc>
                <a:spcPct val="90000"/>
              </a:lnSpc>
            </a:pPr>
            <a:r>
              <a:rPr lang="en-US" altLang="en-US" sz="2200"/>
              <a:t>NCBI.  Entrez [online].  2003. [cited 2004 July 14].  Available at URL:  http://www.ncbi.nih.gov/Entrez/.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The Human Genome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013200"/>
            <a:ext cx="6400800" cy="1389063"/>
          </a:xfrm>
        </p:spPr>
        <p:txBody>
          <a:bodyPr/>
          <a:lstStyle/>
          <a:p>
            <a:r>
              <a:rPr lang="en-US" altLang="en-US" sz="3600"/>
              <a:t>23 chromosomes in 23 chapters</a:t>
            </a:r>
          </a:p>
          <a:p>
            <a:endParaRPr lang="en-US" altLang="en-US"/>
          </a:p>
          <a:p>
            <a:r>
              <a:rPr lang="en-US" altLang="en-US"/>
              <a:t>By </a:t>
            </a:r>
            <a:r>
              <a:rPr lang="en-US" altLang="en-US" i="1"/>
              <a:t>(insert teacher’s name)</a:t>
            </a:r>
          </a:p>
          <a:p>
            <a:r>
              <a:rPr lang="en-US" altLang="en-US" i="1"/>
              <a:t>(insert name of class)</a:t>
            </a:r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 Genome is like a Book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23 Chapters:  23 types of </a:t>
            </a:r>
            <a:r>
              <a:rPr lang="en-US" altLang="en-US" b="1"/>
              <a:t>CHROMOSOMES</a:t>
            </a:r>
          </a:p>
          <a:p>
            <a:r>
              <a:rPr lang="en-US" altLang="en-US"/>
              <a:t>Stories within the Chapters:  </a:t>
            </a:r>
            <a:r>
              <a:rPr lang="en-US" altLang="en-US" b="1"/>
              <a:t>GENES</a:t>
            </a:r>
          </a:p>
          <a:p>
            <a:pPr lvl="1"/>
            <a:r>
              <a:rPr lang="en-US" altLang="en-US"/>
              <a:t>Paragraphs:  </a:t>
            </a:r>
            <a:r>
              <a:rPr lang="en-US" altLang="en-US" b="1"/>
              <a:t>EXONS</a:t>
            </a:r>
          </a:p>
          <a:p>
            <a:pPr lvl="2"/>
            <a:r>
              <a:rPr lang="en-US" altLang="en-US"/>
              <a:t>Words:  </a:t>
            </a:r>
            <a:r>
              <a:rPr lang="en-US" altLang="en-US" b="1"/>
              <a:t>CODONS</a:t>
            </a:r>
            <a:r>
              <a:rPr lang="en-US" altLang="en-US"/>
              <a:t>  (all composed of 3 letters)</a:t>
            </a:r>
          </a:p>
          <a:p>
            <a:pPr lvl="3"/>
            <a:r>
              <a:rPr lang="en-US" altLang="en-US"/>
              <a:t>Letters:  DNA </a:t>
            </a:r>
            <a:r>
              <a:rPr lang="en-US" altLang="en-US" b="1"/>
              <a:t>BASES</a:t>
            </a:r>
            <a:r>
              <a:rPr lang="en-US" altLang="en-US"/>
              <a:t> (A, T, C or G)</a:t>
            </a:r>
          </a:p>
          <a:p>
            <a:pPr lvl="3"/>
            <a:r>
              <a:rPr lang="en-US" altLang="en-US"/>
              <a:t>Typos:  </a:t>
            </a:r>
            <a:r>
              <a:rPr lang="en-US" altLang="en-US" b="1"/>
              <a:t>MUTATIONS</a:t>
            </a:r>
          </a:p>
          <a:p>
            <a:pPr lvl="1"/>
            <a:r>
              <a:rPr lang="en-US" altLang="en-US"/>
              <a:t>Advertisement:   </a:t>
            </a:r>
            <a:r>
              <a:rPr lang="en-US" altLang="en-US" b="1"/>
              <a:t>Introns</a:t>
            </a:r>
            <a:r>
              <a:rPr lang="en-US" altLang="en-US"/>
              <a:t> (junk)</a:t>
            </a:r>
          </a:p>
          <a:p>
            <a:r>
              <a:rPr lang="en-US" altLang="en-US"/>
              <a:t>Can be photocopied:  </a:t>
            </a:r>
            <a:r>
              <a:rPr lang="en-US" altLang="en-US" b="1"/>
              <a:t>REPLICATION</a:t>
            </a:r>
          </a:p>
          <a:p>
            <a:r>
              <a:rPr lang="en-US" altLang="en-US"/>
              <a:t>Can read itself:  </a:t>
            </a:r>
            <a:r>
              <a:rPr lang="en-US" altLang="en-US" b="1"/>
              <a:t>TRANSLATION</a:t>
            </a:r>
          </a:p>
          <a:p>
            <a:pPr lvl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6" name="Rectangle 62" title="rectangle"/>
          <p:cNvSpPr>
            <a:spLocks noChangeArrowheads="1"/>
          </p:cNvSpPr>
          <p:nvPr/>
        </p:nvSpPr>
        <p:spPr bwMode="auto">
          <a:xfrm>
            <a:off x="5029200" y="6324600"/>
            <a:ext cx="2590800" cy="533400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Chapter </a:t>
            </a:r>
            <a:r>
              <a:rPr lang="en-US" altLang="en-US">
                <a:solidFill>
                  <a:srgbClr val="800000"/>
                </a:solidFill>
              </a:rPr>
              <a:t>1</a:t>
            </a:r>
            <a:r>
              <a:rPr lang="en-US" altLang="en-US"/>
              <a:t>:  Chromosome </a:t>
            </a:r>
            <a:r>
              <a:rPr lang="en-US" altLang="en-US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6147" name="Rectangle 3" title="rectangle"/>
          <p:cNvSpPr>
            <a:spLocks noChangeArrowheads="1"/>
          </p:cNvSpPr>
          <p:nvPr/>
        </p:nvSpPr>
        <p:spPr bwMode="auto">
          <a:xfrm>
            <a:off x="1295400" y="2286000"/>
            <a:ext cx="914400" cy="1066800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8" name="Rectangle 4" title="rectangle"/>
          <p:cNvSpPr>
            <a:spLocks noChangeArrowheads="1"/>
          </p:cNvSpPr>
          <p:nvPr/>
        </p:nvSpPr>
        <p:spPr bwMode="auto">
          <a:xfrm>
            <a:off x="3048000" y="2590800"/>
            <a:ext cx="914400" cy="838200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Rectangle 5" title="rectangle"/>
          <p:cNvSpPr>
            <a:spLocks noChangeArrowheads="1"/>
          </p:cNvSpPr>
          <p:nvPr/>
        </p:nvSpPr>
        <p:spPr bwMode="auto">
          <a:xfrm>
            <a:off x="4419600" y="2133600"/>
            <a:ext cx="1600200" cy="1295400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AutoShape 6" title="arrow"/>
          <p:cNvSpPr>
            <a:spLocks noChangeArrowheads="1"/>
          </p:cNvSpPr>
          <p:nvPr/>
        </p:nvSpPr>
        <p:spPr bwMode="auto">
          <a:xfrm>
            <a:off x="2362200" y="2819400"/>
            <a:ext cx="609600" cy="228600"/>
          </a:xfrm>
          <a:prstGeom prst="rightArrow">
            <a:avLst>
              <a:gd name="adj1" fmla="val 50000"/>
              <a:gd name="adj2" fmla="val 66667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AutoShape 7" title="arrow"/>
          <p:cNvSpPr>
            <a:spLocks noChangeArrowheads="1"/>
          </p:cNvSpPr>
          <p:nvPr/>
        </p:nvSpPr>
        <p:spPr bwMode="auto">
          <a:xfrm>
            <a:off x="4038600" y="2895600"/>
            <a:ext cx="304800" cy="1524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Freeform 10" title="background"/>
          <p:cNvSpPr>
            <a:spLocks/>
          </p:cNvSpPr>
          <p:nvPr/>
        </p:nvSpPr>
        <p:spPr bwMode="auto">
          <a:xfrm>
            <a:off x="1066800" y="1600200"/>
            <a:ext cx="5334000" cy="5029200"/>
          </a:xfrm>
          <a:custGeom>
            <a:avLst/>
            <a:gdLst>
              <a:gd name="T0" fmla="*/ 0 w 3367"/>
              <a:gd name="T1" fmla="*/ 2880 h 2880"/>
              <a:gd name="T2" fmla="*/ 720 w 3367"/>
              <a:gd name="T3" fmla="*/ 2832 h 2880"/>
              <a:gd name="T4" fmla="*/ 1536 w 3367"/>
              <a:gd name="T5" fmla="*/ 2592 h 2880"/>
              <a:gd name="T6" fmla="*/ 2256 w 3367"/>
              <a:gd name="T7" fmla="*/ 2208 h 2880"/>
              <a:gd name="T8" fmla="*/ 2832 w 3367"/>
              <a:gd name="T9" fmla="*/ 1776 h 2880"/>
              <a:gd name="T10" fmla="*/ 3168 w 3367"/>
              <a:gd name="T11" fmla="*/ 1392 h 2880"/>
              <a:gd name="T12" fmla="*/ 3312 w 3367"/>
              <a:gd name="T13" fmla="*/ 1008 h 2880"/>
              <a:gd name="T14" fmla="*/ 3360 w 3367"/>
              <a:gd name="T15" fmla="*/ 672 h 2880"/>
              <a:gd name="T16" fmla="*/ 3360 w 3367"/>
              <a:gd name="T17" fmla="*/ 240 h 2880"/>
              <a:gd name="T18" fmla="*/ 3360 w 3367"/>
              <a:gd name="T19" fmla="*/ 48 h 2880"/>
              <a:gd name="T20" fmla="*/ 3360 w 3367"/>
              <a:gd name="T21" fmla="*/ 0 h 28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367" h="2880">
                <a:moveTo>
                  <a:pt x="0" y="2880"/>
                </a:moveTo>
                <a:cubicBezTo>
                  <a:pt x="232" y="2879"/>
                  <a:pt x="464" y="2879"/>
                  <a:pt x="720" y="2832"/>
                </a:cubicBezTo>
                <a:cubicBezTo>
                  <a:pt x="975" y="2784"/>
                  <a:pt x="1280" y="2695"/>
                  <a:pt x="1536" y="2592"/>
                </a:cubicBezTo>
                <a:cubicBezTo>
                  <a:pt x="1791" y="2488"/>
                  <a:pt x="2040" y="2343"/>
                  <a:pt x="2256" y="2208"/>
                </a:cubicBezTo>
                <a:cubicBezTo>
                  <a:pt x="2471" y="2072"/>
                  <a:pt x="2680" y="1911"/>
                  <a:pt x="2832" y="1776"/>
                </a:cubicBezTo>
                <a:cubicBezTo>
                  <a:pt x="2983" y="1640"/>
                  <a:pt x="3088" y="1519"/>
                  <a:pt x="3168" y="1392"/>
                </a:cubicBezTo>
                <a:cubicBezTo>
                  <a:pt x="3247" y="1264"/>
                  <a:pt x="3280" y="1127"/>
                  <a:pt x="3312" y="1008"/>
                </a:cubicBezTo>
                <a:cubicBezTo>
                  <a:pt x="3343" y="888"/>
                  <a:pt x="3352" y="799"/>
                  <a:pt x="3360" y="672"/>
                </a:cubicBezTo>
                <a:cubicBezTo>
                  <a:pt x="3367" y="544"/>
                  <a:pt x="3360" y="344"/>
                  <a:pt x="3360" y="240"/>
                </a:cubicBezTo>
                <a:cubicBezTo>
                  <a:pt x="3360" y="136"/>
                  <a:pt x="3360" y="88"/>
                  <a:pt x="3360" y="48"/>
                </a:cubicBezTo>
                <a:cubicBezTo>
                  <a:pt x="3360" y="8"/>
                  <a:pt x="3360" y="4"/>
                  <a:pt x="3360" y="0"/>
                </a:cubicBezTo>
              </a:path>
            </a:pathLst>
          </a:custGeom>
          <a:noFill/>
          <a:ln w="38100" cmpd="sng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Rectangle 11" title="background"/>
          <p:cNvSpPr>
            <a:spLocks noChangeArrowheads="1"/>
          </p:cNvSpPr>
          <p:nvPr/>
        </p:nvSpPr>
        <p:spPr bwMode="auto">
          <a:xfrm>
            <a:off x="6781800" y="2438400"/>
            <a:ext cx="1371600" cy="914400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6" name="Rectangle 12" title="textbox"/>
          <p:cNvSpPr>
            <a:spLocks noChangeArrowheads="1"/>
          </p:cNvSpPr>
          <p:nvPr/>
        </p:nvSpPr>
        <p:spPr bwMode="auto">
          <a:xfrm>
            <a:off x="6400800" y="3886200"/>
            <a:ext cx="2133600" cy="990600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8" name="Oval 14" title="oval"/>
          <p:cNvSpPr>
            <a:spLocks noChangeArrowheads="1"/>
          </p:cNvSpPr>
          <p:nvPr/>
        </p:nvSpPr>
        <p:spPr bwMode="auto">
          <a:xfrm>
            <a:off x="7543800" y="5105400"/>
            <a:ext cx="685800" cy="533400"/>
          </a:xfrm>
          <a:prstGeom prst="ellipse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9" name="Oval 15" title="oval"/>
          <p:cNvSpPr>
            <a:spLocks noChangeArrowheads="1"/>
          </p:cNvSpPr>
          <p:nvPr/>
        </p:nvSpPr>
        <p:spPr bwMode="auto">
          <a:xfrm>
            <a:off x="7467600" y="5562600"/>
            <a:ext cx="838200" cy="228600"/>
          </a:xfrm>
          <a:prstGeom prst="ellipse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1" name="Oval 17" title="oval"/>
          <p:cNvSpPr>
            <a:spLocks noChangeArrowheads="1"/>
          </p:cNvSpPr>
          <p:nvPr/>
        </p:nvSpPr>
        <p:spPr bwMode="auto">
          <a:xfrm>
            <a:off x="1600200" y="6096000"/>
            <a:ext cx="152400" cy="1524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2" name="Oval 18" title="oval"/>
          <p:cNvSpPr>
            <a:spLocks noChangeArrowheads="1"/>
          </p:cNvSpPr>
          <p:nvPr/>
        </p:nvSpPr>
        <p:spPr bwMode="auto">
          <a:xfrm>
            <a:off x="3505200" y="5410200"/>
            <a:ext cx="152400" cy="1524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3" name="Oval 19" title="oval"/>
          <p:cNvSpPr>
            <a:spLocks noChangeArrowheads="1"/>
          </p:cNvSpPr>
          <p:nvPr/>
        </p:nvSpPr>
        <p:spPr bwMode="auto">
          <a:xfrm>
            <a:off x="4191000" y="4572000"/>
            <a:ext cx="152400" cy="1524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4" name="Oval 20" title="oval"/>
          <p:cNvSpPr>
            <a:spLocks noChangeArrowheads="1"/>
          </p:cNvSpPr>
          <p:nvPr/>
        </p:nvSpPr>
        <p:spPr bwMode="auto">
          <a:xfrm>
            <a:off x="2438400" y="5562600"/>
            <a:ext cx="152400" cy="1524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5" name="Oval 21" title="oval"/>
          <p:cNvSpPr>
            <a:spLocks noChangeArrowheads="1"/>
          </p:cNvSpPr>
          <p:nvPr/>
        </p:nvSpPr>
        <p:spPr bwMode="auto">
          <a:xfrm>
            <a:off x="2133600" y="4724400"/>
            <a:ext cx="152400" cy="1524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6" name="Oval 22" title="oval"/>
          <p:cNvSpPr>
            <a:spLocks noChangeArrowheads="1"/>
          </p:cNvSpPr>
          <p:nvPr/>
        </p:nvSpPr>
        <p:spPr bwMode="auto">
          <a:xfrm>
            <a:off x="5257800" y="3962400"/>
            <a:ext cx="152400" cy="1524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7" name="Oval 23" title="oval"/>
          <p:cNvSpPr>
            <a:spLocks noChangeArrowheads="1"/>
          </p:cNvSpPr>
          <p:nvPr/>
        </p:nvSpPr>
        <p:spPr bwMode="auto">
          <a:xfrm>
            <a:off x="4800600" y="4876800"/>
            <a:ext cx="152400" cy="1524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8" name="Oval 24" title="oval"/>
          <p:cNvSpPr>
            <a:spLocks noChangeArrowheads="1"/>
          </p:cNvSpPr>
          <p:nvPr/>
        </p:nvSpPr>
        <p:spPr bwMode="auto">
          <a:xfrm>
            <a:off x="1600200" y="3962400"/>
            <a:ext cx="152400" cy="1524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9" name="Oval 25" title="oval"/>
          <p:cNvSpPr>
            <a:spLocks noChangeArrowheads="1"/>
          </p:cNvSpPr>
          <p:nvPr/>
        </p:nvSpPr>
        <p:spPr bwMode="auto">
          <a:xfrm>
            <a:off x="3200400" y="4191000"/>
            <a:ext cx="152400" cy="1524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0" name="Freeform 26" title="background"/>
          <p:cNvSpPr>
            <a:spLocks/>
          </p:cNvSpPr>
          <p:nvPr/>
        </p:nvSpPr>
        <p:spPr bwMode="auto">
          <a:xfrm>
            <a:off x="3733800" y="4025900"/>
            <a:ext cx="1524000" cy="417513"/>
          </a:xfrm>
          <a:custGeom>
            <a:avLst/>
            <a:gdLst>
              <a:gd name="T0" fmla="*/ 0 w 960"/>
              <a:gd name="T1" fmla="*/ 200 h 263"/>
              <a:gd name="T2" fmla="*/ 144 w 960"/>
              <a:gd name="T3" fmla="*/ 248 h 263"/>
              <a:gd name="T4" fmla="*/ 288 w 960"/>
              <a:gd name="T5" fmla="*/ 248 h 263"/>
              <a:gd name="T6" fmla="*/ 432 w 960"/>
              <a:gd name="T7" fmla="*/ 152 h 263"/>
              <a:gd name="T8" fmla="*/ 528 w 960"/>
              <a:gd name="T9" fmla="*/ 56 h 263"/>
              <a:gd name="T10" fmla="*/ 672 w 960"/>
              <a:gd name="T11" fmla="*/ 8 h 263"/>
              <a:gd name="T12" fmla="*/ 864 w 960"/>
              <a:gd name="T13" fmla="*/ 8 h 263"/>
              <a:gd name="T14" fmla="*/ 960 w 960"/>
              <a:gd name="T15" fmla="*/ 8 h 2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60" h="263">
                <a:moveTo>
                  <a:pt x="0" y="200"/>
                </a:moveTo>
                <a:cubicBezTo>
                  <a:pt x="48" y="220"/>
                  <a:pt x="96" y="240"/>
                  <a:pt x="144" y="248"/>
                </a:cubicBezTo>
                <a:cubicBezTo>
                  <a:pt x="192" y="256"/>
                  <a:pt x="240" y="263"/>
                  <a:pt x="288" y="248"/>
                </a:cubicBezTo>
                <a:cubicBezTo>
                  <a:pt x="335" y="232"/>
                  <a:pt x="392" y="184"/>
                  <a:pt x="432" y="152"/>
                </a:cubicBezTo>
                <a:cubicBezTo>
                  <a:pt x="472" y="120"/>
                  <a:pt x="488" y="79"/>
                  <a:pt x="528" y="56"/>
                </a:cubicBezTo>
                <a:cubicBezTo>
                  <a:pt x="567" y="32"/>
                  <a:pt x="616" y="15"/>
                  <a:pt x="672" y="8"/>
                </a:cubicBezTo>
                <a:cubicBezTo>
                  <a:pt x="727" y="0"/>
                  <a:pt x="816" y="8"/>
                  <a:pt x="864" y="8"/>
                </a:cubicBezTo>
                <a:cubicBezTo>
                  <a:pt x="912" y="8"/>
                  <a:pt x="944" y="8"/>
                  <a:pt x="960" y="8"/>
                </a:cubicBezTo>
              </a:path>
            </a:pathLst>
          </a:custGeom>
          <a:noFill/>
          <a:ln w="19050" cmpd="sng">
            <a:pattFill prst="dkVert">
              <a:fgClr>
                <a:srgbClr val="000000"/>
              </a:fgClr>
              <a:bgClr>
                <a:srgbClr val="FFFFFF"/>
              </a:bgClr>
            </a:patt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1" name="Freeform 27" title="background"/>
          <p:cNvSpPr>
            <a:spLocks/>
          </p:cNvSpPr>
          <p:nvPr/>
        </p:nvSpPr>
        <p:spPr bwMode="auto">
          <a:xfrm>
            <a:off x="5334000" y="4038600"/>
            <a:ext cx="3657600" cy="1701800"/>
          </a:xfrm>
          <a:custGeom>
            <a:avLst/>
            <a:gdLst>
              <a:gd name="T0" fmla="*/ 0 w 2256"/>
              <a:gd name="T1" fmla="*/ 0 h 1072"/>
              <a:gd name="T2" fmla="*/ 192 w 2256"/>
              <a:gd name="T3" fmla="*/ 48 h 1072"/>
              <a:gd name="T4" fmla="*/ 336 w 2256"/>
              <a:gd name="T5" fmla="*/ 192 h 1072"/>
              <a:gd name="T6" fmla="*/ 384 w 2256"/>
              <a:gd name="T7" fmla="*/ 384 h 1072"/>
              <a:gd name="T8" fmla="*/ 480 w 2256"/>
              <a:gd name="T9" fmla="*/ 480 h 1072"/>
              <a:gd name="T10" fmla="*/ 576 w 2256"/>
              <a:gd name="T11" fmla="*/ 576 h 1072"/>
              <a:gd name="T12" fmla="*/ 672 w 2256"/>
              <a:gd name="T13" fmla="*/ 720 h 1072"/>
              <a:gd name="T14" fmla="*/ 672 w 2256"/>
              <a:gd name="T15" fmla="*/ 864 h 1072"/>
              <a:gd name="T16" fmla="*/ 720 w 2256"/>
              <a:gd name="T17" fmla="*/ 1008 h 1072"/>
              <a:gd name="T18" fmla="*/ 864 w 2256"/>
              <a:gd name="T19" fmla="*/ 1056 h 1072"/>
              <a:gd name="T20" fmla="*/ 1056 w 2256"/>
              <a:gd name="T21" fmla="*/ 1056 h 1072"/>
              <a:gd name="T22" fmla="*/ 1344 w 2256"/>
              <a:gd name="T23" fmla="*/ 1008 h 1072"/>
              <a:gd name="T24" fmla="*/ 1536 w 2256"/>
              <a:gd name="T25" fmla="*/ 1008 h 1072"/>
              <a:gd name="T26" fmla="*/ 1776 w 2256"/>
              <a:gd name="T27" fmla="*/ 1056 h 1072"/>
              <a:gd name="T28" fmla="*/ 2016 w 2256"/>
              <a:gd name="T29" fmla="*/ 1056 h 1072"/>
              <a:gd name="T30" fmla="*/ 2208 w 2256"/>
              <a:gd name="T31" fmla="*/ 960 h 1072"/>
              <a:gd name="T32" fmla="*/ 2256 w 2256"/>
              <a:gd name="T33" fmla="*/ 864 h 10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256" h="1072">
                <a:moveTo>
                  <a:pt x="0" y="0"/>
                </a:moveTo>
                <a:cubicBezTo>
                  <a:pt x="68" y="8"/>
                  <a:pt x="136" y="16"/>
                  <a:pt x="192" y="48"/>
                </a:cubicBezTo>
                <a:cubicBezTo>
                  <a:pt x="247" y="79"/>
                  <a:pt x="304" y="136"/>
                  <a:pt x="336" y="192"/>
                </a:cubicBezTo>
                <a:cubicBezTo>
                  <a:pt x="367" y="247"/>
                  <a:pt x="360" y="336"/>
                  <a:pt x="384" y="384"/>
                </a:cubicBezTo>
                <a:cubicBezTo>
                  <a:pt x="408" y="432"/>
                  <a:pt x="448" y="448"/>
                  <a:pt x="480" y="480"/>
                </a:cubicBezTo>
                <a:cubicBezTo>
                  <a:pt x="512" y="512"/>
                  <a:pt x="544" y="536"/>
                  <a:pt x="576" y="576"/>
                </a:cubicBezTo>
                <a:cubicBezTo>
                  <a:pt x="608" y="616"/>
                  <a:pt x="656" y="672"/>
                  <a:pt x="672" y="720"/>
                </a:cubicBezTo>
                <a:cubicBezTo>
                  <a:pt x="687" y="767"/>
                  <a:pt x="664" y="816"/>
                  <a:pt x="672" y="864"/>
                </a:cubicBezTo>
                <a:cubicBezTo>
                  <a:pt x="680" y="912"/>
                  <a:pt x="688" y="976"/>
                  <a:pt x="720" y="1008"/>
                </a:cubicBezTo>
                <a:cubicBezTo>
                  <a:pt x="752" y="1040"/>
                  <a:pt x="808" y="1048"/>
                  <a:pt x="864" y="1056"/>
                </a:cubicBezTo>
                <a:cubicBezTo>
                  <a:pt x="919" y="1063"/>
                  <a:pt x="976" y="1064"/>
                  <a:pt x="1056" y="1056"/>
                </a:cubicBezTo>
                <a:cubicBezTo>
                  <a:pt x="1136" y="1048"/>
                  <a:pt x="1264" y="1016"/>
                  <a:pt x="1344" y="1008"/>
                </a:cubicBezTo>
                <a:cubicBezTo>
                  <a:pt x="1424" y="1000"/>
                  <a:pt x="1464" y="1000"/>
                  <a:pt x="1536" y="1008"/>
                </a:cubicBezTo>
                <a:cubicBezTo>
                  <a:pt x="1608" y="1016"/>
                  <a:pt x="1696" y="1048"/>
                  <a:pt x="1776" y="1056"/>
                </a:cubicBezTo>
                <a:cubicBezTo>
                  <a:pt x="1856" y="1064"/>
                  <a:pt x="1944" y="1072"/>
                  <a:pt x="2016" y="1056"/>
                </a:cubicBezTo>
                <a:cubicBezTo>
                  <a:pt x="2088" y="1040"/>
                  <a:pt x="2168" y="992"/>
                  <a:pt x="2208" y="960"/>
                </a:cubicBezTo>
                <a:cubicBezTo>
                  <a:pt x="2248" y="928"/>
                  <a:pt x="2252" y="896"/>
                  <a:pt x="2256" y="864"/>
                </a:cubicBezTo>
              </a:path>
            </a:pathLst>
          </a:custGeom>
          <a:noFill/>
          <a:ln w="19050" cmpd="sng">
            <a:pattFill prst="dkVert">
              <a:fgClr>
                <a:srgbClr val="000000"/>
              </a:fgClr>
              <a:bgClr>
                <a:srgbClr val="FFFFFF"/>
              </a:bgClr>
            </a:patt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2" name="Text Box 28"/>
          <p:cNvSpPr txBox="1">
            <a:spLocks noChangeArrowheads="1"/>
          </p:cNvSpPr>
          <p:nvPr/>
        </p:nvSpPr>
        <p:spPr bwMode="auto">
          <a:xfrm>
            <a:off x="4648200" y="4038600"/>
            <a:ext cx="1219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>
                <a:solidFill>
                  <a:schemeClr val="accent1"/>
                </a:solidFill>
                <a:latin typeface="Times" panose="02020603050405020304" pitchFamily="18" charset="0"/>
              </a:rPr>
              <a:t>mRNA</a:t>
            </a:r>
            <a:endParaRPr lang="en-US" altLang="en-US" sz="1600">
              <a:latin typeface="Times" panose="02020603050405020304" pitchFamily="18" charset="0"/>
            </a:endParaRPr>
          </a:p>
        </p:txBody>
      </p:sp>
      <p:sp>
        <p:nvSpPr>
          <p:cNvPr id="6173" name="Freeform 29" title="background"/>
          <p:cNvSpPr>
            <a:spLocks/>
          </p:cNvSpPr>
          <p:nvPr/>
        </p:nvSpPr>
        <p:spPr bwMode="auto">
          <a:xfrm>
            <a:off x="6858000" y="2743200"/>
            <a:ext cx="2144713" cy="2667000"/>
          </a:xfrm>
          <a:custGeom>
            <a:avLst/>
            <a:gdLst>
              <a:gd name="T0" fmla="*/ 0 w 1351"/>
              <a:gd name="T1" fmla="*/ 1584 h 1680"/>
              <a:gd name="T2" fmla="*/ 240 w 1351"/>
              <a:gd name="T3" fmla="*/ 1584 h 1680"/>
              <a:gd name="T4" fmla="*/ 480 w 1351"/>
              <a:gd name="T5" fmla="*/ 1632 h 1680"/>
              <a:gd name="T6" fmla="*/ 576 w 1351"/>
              <a:gd name="T7" fmla="*/ 1680 h 1680"/>
              <a:gd name="T8" fmla="*/ 768 w 1351"/>
              <a:gd name="T9" fmla="*/ 1632 h 1680"/>
              <a:gd name="T10" fmla="*/ 960 w 1351"/>
              <a:gd name="T11" fmla="*/ 1632 h 1680"/>
              <a:gd name="T12" fmla="*/ 1152 w 1351"/>
              <a:gd name="T13" fmla="*/ 1632 h 1680"/>
              <a:gd name="T14" fmla="*/ 1248 w 1351"/>
              <a:gd name="T15" fmla="*/ 1536 h 1680"/>
              <a:gd name="T16" fmla="*/ 1296 w 1351"/>
              <a:gd name="T17" fmla="*/ 1392 h 1680"/>
              <a:gd name="T18" fmla="*/ 1296 w 1351"/>
              <a:gd name="T19" fmla="*/ 1248 h 1680"/>
              <a:gd name="T20" fmla="*/ 1200 w 1351"/>
              <a:gd name="T21" fmla="*/ 1152 h 1680"/>
              <a:gd name="T22" fmla="*/ 1296 w 1351"/>
              <a:gd name="T23" fmla="*/ 960 h 1680"/>
              <a:gd name="T24" fmla="*/ 1344 w 1351"/>
              <a:gd name="T25" fmla="*/ 816 h 1680"/>
              <a:gd name="T26" fmla="*/ 1248 w 1351"/>
              <a:gd name="T27" fmla="*/ 720 h 1680"/>
              <a:gd name="T28" fmla="*/ 1056 w 1351"/>
              <a:gd name="T29" fmla="*/ 672 h 1680"/>
              <a:gd name="T30" fmla="*/ 912 w 1351"/>
              <a:gd name="T31" fmla="*/ 528 h 1680"/>
              <a:gd name="T32" fmla="*/ 864 w 1351"/>
              <a:gd name="T33" fmla="*/ 384 h 1680"/>
              <a:gd name="T34" fmla="*/ 1056 w 1351"/>
              <a:gd name="T35" fmla="*/ 336 h 1680"/>
              <a:gd name="T36" fmla="*/ 1248 w 1351"/>
              <a:gd name="T37" fmla="*/ 192 h 1680"/>
              <a:gd name="T38" fmla="*/ 1344 w 1351"/>
              <a:gd name="T39" fmla="*/ 0 h 1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351" h="1680">
                <a:moveTo>
                  <a:pt x="0" y="1584"/>
                </a:moveTo>
                <a:cubicBezTo>
                  <a:pt x="80" y="1580"/>
                  <a:pt x="160" y="1576"/>
                  <a:pt x="240" y="1584"/>
                </a:cubicBezTo>
                <a:cubicBezTo>
                  <a:pt x="320" y="1592"/>
                  <a:pt x="424" y="1616"/>
                  <a:pt x="480" y="1632"/>
                </a:cubicBezTo>
                <a:cubicBezTo>
                  <a:pt x="535" y="1647"/>
                  <a:pt x="528" y="1680"/>
                  <a:pt x="576" y="1680"/>
                </a:cubicBezTo>
                <a:cubicBezTo>
                  <a:pt x="624" y="1680"/>
                  <a:pt x="704" y="1639"/>
                  <a:pt x="768" y="1632"/>
                </a:cubicBezTo>
                <a:cubicBezTo>
                  <a:pt x="831" y="1624"/>
                  <a:pt x="896" y="1632"/>
                  <a:pt x="960" y="1632"/>
                </a:cubicBezTo>
                <a:cubicBezTo>
                  <a:pt x="1024" y="1632"/>
                  <a:pt x="1104" y="1647"/>
                  <a:pt x="1152" y="1632"/>
                </a:cubicBezTo>
                <a:cubicBezTo>
                  <a:pt x="1199" y="1616"/>
                  <a:pt x="1224" y="1575"/>
                  <a:pt x="1248" y="1536"/>
                </a:cubicBezTo>
                <a:cubicBezTo>
                  <a:pt x="1271" y="1496"/>
                  <a:pt x="1288" y="1440"/>
                  <a:pt x="1296" y="1392"/>
                </a:cubicBezTo>
                <a:cubicBezTo>
                  <a:pt x="1304" y="1344"/>
                  <a:pt x="1312" y="1288"/>
                  <a:pt x="1296" y="1248"/>
                </a:cubicBezTo>
                <a:cubicBezTo>
                  <a:pt x="1280" y="1208"/>
                  <a:pt x="1200" y="1200"/>
                  <a:pt x="1200" y="1152"/>
                </a:cubicBezTo>
                <a:cubicBezTo>
                  <a:pt x="1200" y="1104"/>
                  <a:pt x="1272" y="1016"/>
                  <a:pt x="1296" y="960"/>
                </a:cubicBezTo>
                <a:cubicBezTo>
                  <a:pt x="1320" y="904"/>
                  <a:pt x="1351" y="855"/>
                  <a:pt x="1344" y="816"/>
                </a:cubicBezTo>
                <a:cubicBezTo>
                  <a:pt x="1336" y="776"/>
                  <a:pt x="1296" y="744"/>
                  <a:pt x="1248" y="720"/>
                </a:cubicBezTo>
                <a:cubicBezTo>
                  <a:pt x="1200" y="696"/>
                  <a:pt x="1111" y="703"/>
                  <a:pt x="1056" y="672"/>
                </a:cubicBezTo>
                <a:cubicBezTo>
                  <a:pt x="1000" y="640"/>
                  <a:pt x="944" y="576"/>
                  <a:pt x="912" y="528"/>
                </a:cubicBezTo>
                <a:cubicBezTo>
                  <a:pt x="879" y="479"/>
                  <a:pt x="840" y="416"/>
                  <a:pt x="864" y="384"/>
                </a:cubicBezTo>
                <a:cubicBezTo>
                  <a:pt x="888" y="352"/>
                  <a:pt x="992" y="367"/>
                  <a:pt x="1056" y="336"/>
                </a:cubicBezTo>
                <a:cubicBezTo>
                  <a:pt x="1119" y="304"/>
                  <a:pt x="1200" y="248"/>
                  <a:pt x="1248" y="192"/>
                </a:cubicBezTo>
                <a:cubicBezTo>
                  <a:pt x="1296" y="136"/>
                  <a:pt x="1320" y="68"/>
                  <a:pt x="1344" y="0"/>
                </a:cubicBezTo>
              </a:path>
            </a:pathLst>
          </a:custGeom>
          <a:noFill/>
          <a:ln w="28575" cmpd="sng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4" name="Oval 30" title="oval"/>
          <p:cNvSpPr>
            <a:spLocks noChangeArrowheads="1"/>
          </p:cNvSpPr>
          <p:nvPr/>
        </p:nvSpPr>
        <p:spPr bwMode="auto">
          <a:xfrm>
            <a:off x="8839200" y="4953000"/>
            <a:ext cx="152400" cy="152400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5" name="Oval 31" title="oval"/>
          <p:cNvSpPr>
            <a:spLocks noChangeArrowheads="1"/>
          </p:cNvSpPr>
          <p:nvPr/>
        </p:nvSpPr>
        <p:spPr bwMode="auto">
          <a:xfrm>
            <a:off x="7162800" y="51816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6" name="Oval 32" title="oval"/>
          <p:cNvSpPr>
            <a:spLocks noChangeArrowheads="1"/>
          </p:cNvSpPr>
          <p:nvPr/>
        </p:nvSpPr>
        <p:spPr bwMode="auto">
          <a:xfrm>
            <a:off x="7467600" y="5181600"/>
            <a:ext cx="152400" cy="152400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6177" name="Oval 33" title="oval"/>
          <p:cNvSpPr>
            <a:spLocks noChangeArrowheads="1"/>
          </p:cNvSpPr>
          <p:nvPr/>
        </p:nvSpPr>
        <p:spPr bwMode="auto">
          <a:xfrm>
            <a:off x="7696200" y="5334000"/>
            <a:ext cx="152400" cy="152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8" name="Oval 34" title="oval"/>
          <p:cNvSpPr>
            <a:spLocks noChangeArrowheads="1"/>
          </p:cNvSpPr>
          <p:nvPr/>
        </p:nvSpPr>
        <p:spPr bwMode="auto">
          <a:xfrm>
            <a:off x="8001000" y="5257800"/>
            <a:ext cx="152400" cy="152400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9" name="Oval 35" title="oval"/>
          <p:cNvSpPr>
            <a:spLocks noChangeArrowheads="1"/>
          </p:cNvSpPr>
          <p:nvPr/>
        </p:nvSpPr>
        <p:spPr bwMode="auto">
          <a:xfrm>
            <a:off x="8382000" y="52578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0" name="Oval 36" title="oval"/>
          <p:cNvSpPr>
            <a:spLocks noChangeArrowheads="1"/>
          </p:cNvSpPr>
          <p:nvPr/>
        </p:nvSpPr>
        <p:spPr bwMode="auto">
          <a:xfrm>
            <a:off x="8686800" y="51816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1" name="Oval 37" title="oval"/>
          <p:cNvSpPr>
            <a:spLocks noChangeArrowheads="1"/>
          </p:cNvSpPr>
          <p:nvPr/>
        </p:nvSpPr>
        <p:spPr bwMode="auto">
          <a:xfrm>
            <a:off x="8839200" y="4648200"/>
            <a:ext cx="152400" cy="152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2" name="Oval 38" title="oval"/>
          <p:cNvSpPr>
            <a:spLocks noChangeArrowheads="1"/>
          </p:cNvSpPr>
          <p:nvPr/>
        </p:nvSpPr>
        <p:spPr bwMode="auto">
          <a:xfrm>
            <a:off x="8686800" y="4419600"/>
            <a:ext cx="152400" cy="152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3" name="Oval 39" title="oval"/>
          <p:cNvSpPr>
            <a:spLocks noChangeArrowheads="1"/>
          </p:cNvSpPr>
          <p:nvPr/>
        </p:nvSpPr>
        <p:spPr bwMode="auto">
          <a:xfrm>
            <a:off x="8839200" y="4191000"/>
            <a:ext cx="152400" cy="152400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4" name="Oval 40" title="oval"/>
          <p:cNvSpPr>
            <a:spLocks noChangeArrowheads="1"/>
          </p:cNvSpPr>
          <p:nvPr/>
        </p:nvSpPr>
        <p:spPr bwMode="auto">
          <a:xfrm>
            <a:off x="6858000" y="5181600"/>
            <a:ext cx="152400" cy="152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5" name="Oval 41" title="oval"/>
          <p:cNvSpPr>
            <a:spLocks noChangeArrowheads="1"/>
          </p:cNvSpPr>
          <p:nvPr/>
        </p:nvSpPr>
        <p:spPr bwMode="auto">
          <a:xfrm>
            <a:off x="8610600" y="3124200"/>
            <a:ext cx="152400" cy="152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6" name="Oval 42" title="oval"/>
          <p:cNvSpPr>
            <a:spLocks noChangeArrowheads="1"/>
          </p:cNvSpPr>
          <p:nvPr/>
        </p:nvSpPr>
        <p:spPr bwMode="auto">
          <a:xfrm>
            <a:off x="8305800" y="3200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7" name="Oval 43" title="oval"/>
          <p:cNvSpPr>
            <a:spLocks noChangeArrowheads="1"/>
          </p:cNvSpPr>
          <p:nvPr/>
        </p:nvSpPr>
        <p:spPr bwMode="auto">
          <a:xfrm>
            <a:off x="8229600" y="3429000"/>
            <a:ext cx="152400" cy="152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8" name="Oval 44" title="oval"/>
          <p:cNvSpPr>
            <a:spLocks noChangeArrowheads="1"/>
          </p:cNvSpPr>
          <p:nvPr/>
        </p:nvSpPr>
        <p:spPr bwMode="auto">
          <a:xfrm>
            <a:off x="8382000" y="3657600"/>
            <a:ext cx="152400" cy="152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9" name="Oval 45" title="oval"/>
          <p:cNvSpPr>
            <a:spLocks noChangeArrowheads="1"/>
          </p:cNvSpPr>
          <p:nvPr/>
        </p:nvSpPr>
        <p:spPr bwMode="auto">
          <a:xfrm>
            <a:off x="8610600" y="37338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90" name="Oval 46" title="oval"/>
          <p:cNvSpPr>
            <a:spLocks noChangeArrowheads="1"/>
          </p:cNvSpPr>
          <p:nvPr/>
        </p:nvSpPr>
        <p:spPr bwMode="auto">
          <a:xfrm>
            <a:off x="8839200" y="3886200"/>
            <a:ext cx="152400" cy="152400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91" name="Oval 47" title="oval"/>
          <p:cNvSpPr>
            <a:spLocks noChangeArrowheads="1"/>
          </p:cNvSpPr>
          <p:nvPr/>
        </p:nvSpPr>
        <p:spPr bwMode="auto">
          <a:xfrm>
            <a:off x="8839200" y="2667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92" name="Oval 48" title="oval"/>
          <p:cNvSpPr>
            <a:spLocks noChangeArrowheads="1"/>
          </p:cNvSpPr>
          <p:nvPr/>
        </p:nvSpPr>
        <p:spPr bwMode="auto">
          <a:xfrm>
            <a:off x="8763000" y="2895600"/>
            <a:ext cx="152400" cy="152400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93" name="Oval 49" title="oval"/>
          <p:cNvSpPr>
            <a:spLocks noChangeArrowheads="1"/>
          </p:cNvSpPr>
          <p:nvPr/>
        </p:nvSpPr>
        <p:spPr bwMode="auto">
          <a:xfrm>
            <a:off x="4038600" y="5791200"/>
            <a:ext cx="4572000" cy="609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94" name="AutoShape 50" title="arrow"/>
          <p:cNvSpPr>
            <a:spLocks noChangeArrowheads="1"/>
          </p:cNvSpPr>
          <p:nvPr/>
        </p:nvSpPr>
        <p:spPr bwMode="auto">
          <a:xfrm>
            <a:off x="5029200" y="3733800"/>
            <a:ext cx="152400" cy="228600"/>
          </a:xfrm>
          <a:prstGeom prst="downArrow">
            <a:avLst>
              <a:gd name="adj1" fmla="val 50000"/>
              <a:gd name="adj2" fmla="val 37500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95" name="Text Box 51"/>
          <p:cNvSpPr txBox="1">
            <a:spLocks noChangeArrowheads="1"/>
          </p:cNvSpPr>
          <p:nvPr/>
        </p:nvSpPr>
        <p:spPr bwMode="auto">
          <a:xfrm>
            <a:off x="4572000" y="3352800"/>
            <a:ext cx="160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 i="1">
                <a:solidFill>
                  <a:schemeClr val="accent1"/>
                </a:solidFill>
                <a:latin typeface="Times" panose="02020603050405020304" pitchFamily="18" charset="0"/>
              </a:rPr>
              <a:t>transcription</a:t>
            </a:r>
            <a:endParaRPr lang="en-US" altLang="en-US" i="1">
              <a:solidFill>
                <a:schemeClr val="accent1"/>
              </a:solidFill>
              <a:latin typeface="Times" panose="02020603050405020304" pitchFamily="18" charset="0"/>
            </a:endParaRPr>
          </a:p>
        </p:txBody>
      </p:sp>
      <p:sp>
        <p:nvSpPr>
          <p:cNvPr id="6196" name="Text Box 52"/>
          <p:cNvSpPr txBox="1">
            <a:spLocks noChangeArrowheads="1"/>
          </p:cNvSpPr>
          <p:nvPr/>
        </p:nvSpPr>
        <p:spPr bwMode="auto">
          <a:xfrm>
            <a:off x="6781800" y="4876800"/>
            <a:ext cx="160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 i="1">
                <a:solidFill>
                  <a:schemeClr val="accent1"/>
                </a:solidFill>
                <a:latin typeface="Times" panose="02020603050405020304" pitchFamily="18" charset="0"/>
              </a:rPr>
              <a:t>translation</a:t>
            </a:r>
            <a:endParaRPr lang="en-US" altLang="en-US" sz="2000" i="1">
              <a:latin typeface="Times" panose="02020603050405020304" pitchFamily="18" charset="0"/>
            </a:endParaRPr>
          </a:p>
        </p:txBody>
      </p:sp>
      <p:sp>
        <p:nvSpPr>
          <p:cNvPr id="6197" name="Text Box 53"/>
          <p:cNvSpPr txBox="1">
            <a:spLocks noChangeArrowheads="1"/>
          </p:cNvSpPr>
          <p:nvPr/>
        </p:nvSpPr>
        <p:spPr bwMode="auto">
          <a:xfrm>
            <a:off x="6553200" y="3886200"/>
            <a:ext cx="1828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 b="1">
                <a:solidFill>
                  <a:schemeClr val="bg2"/>
                </a:solidFill>
                <a:latin typeface="Times" panose="02020603050405020304" pitchFamily="18" charset="0"/>
              </a:rPr>
              <a:t>Amino acid sequence</a:t>
            </a:r>
            <a:endParaRPr lang="en-US" altLang="en-US" sz="1600" b="1">
              <a:solidFill>
                <a:schemeClr val="bg2"/>
              </a:solidFill>
              <a:latin typeface="Times" panose="02020603050405020304" pitchFamily="18" charset="0"/>
            </a:endParaRPr>
          </a:p>
        </p:txBody>
      </p:sp>
      <p:sp>
        <p:nvSpPr>
          <p:cNvPr id="6198" name="AutoShape 54" title="arrow"/>
          <p:cNvSpPr>
            <a:spLocks noChangeArrowheads="1"/>
          </p:cNvSpPr>
          <p:nvPr/>
        </p:nvSpPr>
        <p:spPr bwMode="auto">
          <a:xfrm>
            <a:off x="7391400" y="3429000"/>
            <a:ext cx="228600" cy="2286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00" name="Text Box 56"/>
          <p:cNvSpPr txBox="1">
            <a:spLocks noChangeArrowheads="1"/>
          </p:cNvSpPr>
          <p:nvPr/>
        </p:nvSpPr>
        <p:spPr bwMode="auto">
          <a:xfrm>
            <a:off x="6553200" y="2438400"/>
            <a:ext cx="1828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 b="1">
                <a:solidFill>
                  <a:schemeClr val="bg2"/>
                </a:solidFill>
                <a:latin typeface="Times" panose="02020603050405020304" pitchFamily="18" charset="0"/>
              </a:rPr>
              <a:t>Name of Protein</a:t>
            </a:r>
            <a:endParaRPr lang="en-US" altLang="en-US" sz="1600" b="1">
              <a:solidFill>
                <a:schemeClr val="bg2"/>
              </a:solidFill>
              <a:latin typeface="Times" panose="02020603050405020304" pitchFamily="18" charset="0"/>
            </a:endParaRPr>
          </a:p>
        </p:txBody>
      </p:sp>
      <p:sp>
        <p:nvSpPr>
          <p:cNvPr id="6201" name="Text Box 57"/>
          <p:cNvSpPr txBox="1">
            <a:spLocks noChangeArrowheads="1"/>
          </p:cNvSpPr>
          <p:nvPr/>
        </p:nvSpPr>
        <p:spPr bwMode="auto">
          <a:xfrm>
            <a:off x="4267200" y="2133600"/>
            <a:ext cx="1828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 b="1">
                <a:solidFill>
                  <a:schemeClr val="bg2"/>
                </a:solidFill>
                <a:latin typeface="Times" panose="02020603050405020304" pitchFamily="18" charset="0"/>
              </a:rPr>
              <a:t>DNA Sequence</a:t>
            </a:r>
          </a:p>
        </p:txBody>
      </p:sp>
      <p:sp>
        <p:nvSpPr>
          <p:cNvPr id="6202" name="Text Box 58"/>
          <p:cNvSpPr txBox="1">
            <a:spLocks noChangeArrowheads="1"/>
          </p:cNvSpPr>
          <p:nvPr/>
        </p:nvSpPr>
        <p:spPr bwMode="auto">
          <a:xfrm>
            <a:off x="2590800" y="2590800"/>
            <a:ext cx="1828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 b="1">
                <a:solidFill>
                  <a:schemeClr val="bg2"/>
                </a:solidFill>
                <a:latin typeface="Times" panose="02020603050405020304" pitchFamily="18" charset="0"/>
              </a:rPr>
              <a:t>Name of Gene</a:t>
            </a:r>
            <a:endParaRPr lang="en-US" altLang="en-US" sz="1600" b="1">
              <a:solidFill>
                <a:schemeClr val="bg2"/>
              </a:solidFill>
              <a:latin typeface="Times" panose="02020603050405020304" pitchFamily="18" charset="0"/>
            </a:endParaRPr>
          </a:p>
        </p:txBody>
      </p:sp>
      <p:sp>
        <p:nvSpPr>
          <p:cNvPr id="6203" name="Text Box 59"/>
          <p:cNvSpPr txBox="1">
            <a:spLocks noChangeArrowheads="1"/>
          </p:cNvSpPr>
          <p:nvPr/>
        </p:nvSpPr>
        <p:spPr bwMode="auto">
          <a:xfrm>
            <a:off x="838200" y="2286000"/>
            <a:ext cx="1828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 b="1">
                <a:solidFill>
                  <a:schemeClr val="bg2"/>
                </a:solidFill>
                <a:latin typeface="Times" panose="02020603050405020304" pitchFamily="18" charset="0"/>
              </a:rPr>
              <a:t>Chromosome</a:t>
            </a:r>
            <a:endParaRPr lang="en-US" altLang="en-US" sz="1600" b="1">
              <a:solidFill>
                <a:schemeClr val="bg2"/>
              </a:solidFill>
              <a:latin typeface="Times" panose="02020603050405020304" pitchFamily="18" charset="0"/>
            </a:endParaRPr>
          </a:p>
        </p:txBody>
      </p:sp>
      <p:sp>
        <p:nvSpPr>
          <p:cNvPr id="6204" name="Text Box 60"/>
          <p:cNvSpPr txBox="1">
            <a:spLocks noChangeArrowheads="1"/>
          </p:cNvSpPr>
          <p:nvPr/>
        </p:nvSpPr>
        <p:spPr bwMode="auto">
          <a:xfrm>
            <a:off x="4876800" y="5791200"/>
            <a:ext cx="2743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 b="1">
                <a:solidFill>
                  <a:schemeClr val="bg2"/>
                </a:solidFill>
                <a:latin typeface="Times" panose="02020603050405020304" pitchFamily="18" charset="0"/>
              </a:rPr>
              <a:t>What does this protein make up or do?</a:t>
            </a:r>
            <a:endParaRPr lang="en-US" altLang="en-US" sz="1600" b="1">
              <a:solidFill>
                <a:schemeClr val="bg2"/>
              </a:solidFill>
              <a:latin typeface="Times" panose="02020603050405020304" pitchFamily="18" charset="0"/>
            </a:endParaRPr>
          </a:p>
        </p:txBody>
      </p:sp>
      <p:sp>
        <p:nvSpPr>
          <p:cNvPr id="6205" name="WordArt 61"/>
          <p:cNvSpPr>
            <a:spLocks noChangeArrowheads="1" noChangeShapeType="1" noTextEdit="1"/>
          </p:cNvSpPr>
          <p:nvPr/>
        </p:nvSpPr>
        <p:spPr bwMode="auto">
          <a:xfrm rot="-1149153">
            <a:off x="2133600" y="5791200"/>
            <a:ext cx="1392238" cy="34766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nDown">
              <a:avLst>
                <a:gd name="adj" fmla="val 29222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Nucleus</a:t>
            </a:r>
          </a:p>
        </p:txBody>
      </p:sp>
      <p:sp>
        <p:nvSpPr>
          <p:cNvPr id="6207" name="Text Box 63"/>
          <p:cNvSpPr txBox="1">
            <a:spLocks noChangeArrowheads="1"/>
          </p:cNvSpPr>
          <p:nvPr/>
        </p:nvSpPr>
        <p:spPr bwMode="auto">
          <a:xfrm>
            <a:off x="5486400" y="6400800"/>
            <a:ext cx="1828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 b="1">
                <a:solidFill>
                  <a:schemeClr val="bg2"/>
                </a:solidFill>
                <a:latin typeface="Times" panose="02020603050405020304" pitchFamily="18" charset="0"/>
              </a:rPr>
              <a:t>Condition/Disease</a:t>
            </a:r>
            <a:endParaRPr lang="en-US" altLang="en-US" sz="1600" b="1">
              <a:solidFill>
                <a:schemeClr val="bg2"/>
              </a:solidFill>
              <a:latin typeface="Times" panose="02020603050405020304" pitchFamily="18" charset="0"/>
            </a:endParaRPr>
          </a:p>
        </p:txBody>
      </p:sp>
      <p:sp>
        <p:nvSpPr>
          <p:cNvPr id="6208" name="WordArt 64"/>
          <p:cNvSpPr>
            <a:spLocks noChangeArrowheads="1" noChangeShapeType="1" noTextEdit="1"/>
          </p:cNvSpPr>
          <p:nvPr/>
        </p:nvSpPr>
        <p:spPr bwMode="auto">
          <a:xfrm rot="-24032902">
            <a:off x="4724400" y="5029200"/>
            <a:ext cx="1295400" cy="39846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nDown">
              <a:avLst>
                <a:gd name="adj" fmla="val 29222"/>
              </a:avLst>
            </a:prstTxWarp>
          </a:bodyPr>
          <a:lstStyle/>
          <a:p>
            <a:pPr algn="ctr"/>
            <a:r>
              <a:rPr lang="en-US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Cytoplasm</a:t>
            </a:r>
          </a:p>
        </p:txBody>
      </p:sp>
      <p:sp>
        <p:nvSpPr>
          <p:cNvPr id="6210" name="Text Box 66"/>
          <p:cNvSpPr txBox="1">
            <a:spLocks noChangeArrowheads="1"/>
          </p:cNvSpPr>
          <p:nvPr/>
        </p:nvSpPr>
        <p:spPr bwMode="auto">
          <a:xfrm>
            <a:off x="3048000" y="2819400"/>
            <a:ext cx="914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b="1">
                <a:solidFill>
                  <a:srgbClr val="800000"/>
                </a:solidFill>
              </a:rPr>
              <a:t>GLC1A</a:t>
            </a:r>
          </a:p>
        </p:txBody>
      </p:sp>
      <p:sp>
        <p:nvSpPr>
          <p:cNvPr id="6211" name="Text Box 67"/>
          <p:cNvSpPr txBox="1">
            <a:spLocks noChangeArrowheads="1"/>
          </p:cNvSpPr>
          <p:nvPr/>
        </p:nvSpPr>
        <p:spPr bwMode="auto">
          <a:xfrm>
            <a:off x="1295400" y="2590800"/>
            <a:ext cx="762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000" b="1" i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6212" name="Text Box 68"/>
          <p:cNvSpPr txBox="1">
            <a:spLocks noChangeArrowheads="1"/>
          </p:cNvSpPr>
          <p:nvPr/>
        </p:nvSpPr>
        <p:spPr bwMode="auto">
          <a:xfrm>
            <a:off x="4495800" y="2438400"/>
            <a:ext cx="1447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1">
                <a:solidFill>
                  <a:srgbClr val="800000"/>
                </a:solidFill>
              </a:rPr>
              <a:t>1228 bp </a:t>
            </a:r>
          </a:p>
        </p:txBody>
      </p:sp>
      <p:sp>
        <p:nvSpPr>
          <p:cNvPr id="6213" name="Text Box 69"/>
          <p:cNvSpPr txBox="1">
            <a:spLocks noChangeArrowheads="1"/>
          </p:cNvSpPr>
          <p:nvPr/>
        </p:nvSpPr>
        <p:spPr bwMode="auto">
          <a:xfrm>
            <a:off x="6781800" y="2667000"/>
            <a:ext cx="13716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 b="1" i="1">
                <a:solidFill>
                  <a:srgbClr val="800000"/>
                </a:solidFill>
              </a:rPr>
              <a:t>myocilin</a:t>
            </a:r>
          </a:p>
          <a:p>
            <a:pPr>
              <a:spcBef>
                <a:spcPct val="50000"/>
              </a:spcBef>
            </a:pPr>
            <a:endParaRPr lang="en-US" altLang="en-US" sz="2400" b="1"/>
          </a:p>
        </p:txBody>
      </p:sp>
      <p:sp>
        <p:nvSpPr>
          <p:cNvPr id="6214" name="Text Box 70"/>
          <p:cNvSpPr txBox="1">
            <a:spLocks noChangeArrowheads="1"/>
          </p:cNvSpPr>
          <p:nvPr/>
        </p:nvSpPr>
        <p:spPr bwMode="auto">
          <a:xfrm>
            <a:off x="6477000" y="41148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 b="1" i="1">
                <a:solidFill>
                  <a:srgbClr val="800000"/>
                </a:solidFill>
              </a:rPr>
              <a:t>490 aa</a:t>
            </a:r>
            <a:r>
              <a:rPr lang="en-US" altLang="en-US" sz="2400" b="1">
                <a:solidFill>
                  <a:srgbClr val="800000"/>
                </a:solidFill>
              </a:rPr>
              <a:t> </a:t>
            </a:r>
          </a:p>
        </p:txBody>
      </p:sp>
      <p:sp>
        <p:nvSpPr>
          <p:cNvPr id="6215" name="Text Box 71"/>
          <p:cNvSpPr txBox="1">
            <a:spLocks noChangeArrowheads="1"/>
          </p:cNvSpPr>
          <p:nvPr/>
        </p:nvSpPr>
        <p:spPr bwMode="auto">
          <a:xfrm>
            <a:off x="4191000" y="5943600"/>
            <a:ext cx="434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 i="1">
                <a:solidFill>
                  <a:srgbClr val="800000"/>
                </a:solidFill>
              </a:rPr>
              <a:t>may cause increased pressure in the eye by obstructing the aqueous outflow</a:t>
            </a:r>
            <a:r>
              <a:rPr lang="en-US" altLang="en-US" sz="1200">
                <a:solidFill>
                  <a:srgbClr val="800000"/>
                </a:solidFill>
              </a:rPr>
              <a:t> </a:t>
            </a:r>
          </a:p>
        </p:txBody>
      </p:sp>
      <p:sp>
        <p:nvSpPr>
          <p:cNvPr id="6216" name="Text Box 72"/>
          <p:cNvSpPr txBox="1">
            <a:spLocks noChangeArrowheads="1"/>
          </p:cNvSpPr>
          <p:nvPr/>
        </p:nvSpPr>
        <p:spPr bwMode="auto">
          <a:xfrm>
            <a:off x="4953000" y="6553200"/>
            <a:ext cx="2743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600" b="1" i="1">
                <a:solidFill>
                  <a:srgbClr val="800000"/>
                </a:solidFill>
              </a:rPr>
              <a:t>Glaucoma</a:t>
            </a:r>
          </a:p>
        </p:txBody>
      </p:sp>
      <p:sp>
        <p:nvSpPr>
          <p:cNvPr id="6217" name="WordArt 73"/>
          <p:cNvSpPr>
            <a:spLocks noChangeArrowheads="1" noChangeShapeType="1" noTextEdit="1"/>
          </p:cNvSpPr>
          <p:nvPr/>
        </p:nvSpPr>
        <p:spPr bwMode="auto">
          <a:xfrm rot="16200000">
            <a:off x="-228600" y="5791200"/>
            <a:ext cx="1295400" cy="381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nDown">
              <a:avLst>
                <a:gd name="adj" fmla="val 29222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Cell</a:t>
            </a:r>
          </a:p>
        </p:txBody>
      </p:sp>
      <p:sp>
        <p:nvSpPr>
          <p:cNvPr id="6218" name="Oval 74" title="oval"/>
          <p:cNvSpPr>
            <a:spLocks noChangeArrowheads="1"/>
          </p:cNvSpPr>
          <p:nvPr/>
        </p:nvSpPr>
        <p:spPr bwMode="auto">
          <a:xfrm>
            <a:off x="2819400" y="1981200"/>
            <a:ext cx="152400" cy="1524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19" name="Oval 75" title="oval"/>
          <p:cNvSpPr>
            <a:spLocks noChangeArrowheads="1"/>
          </p:cNvSpPr>
          <p:nvPr/>
        </p:nvSpPr>
        <p:spPr bwMode="auto">
          <a:xfrm>
            <a:off x="3886200" y="1676400"/>
            <a:ext cx="152400" cy="1524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20" name="Oval 76" title="oval"/>
          <p:cNvSpPr>
            <a:spLocks noChangeArrowheads="1"/>
          </p:cNvSpPr>
          <p:nvPr/>
        </p:nvSpPr>
        <p:spPr bwMode="auto">
          <a:xfrm>
            <a:off x="1143000" y="4800600"/>
            <a:ext cx="152400" cy="1524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21" name="Oval 77" title="oval"/>
          <p:cNvSpPr>
            <a:spLocks noChangeArrowheads="1"/>
          </p:cNvSpPr>
          <p:nvPr/>
        </p:nvSpPr>
        <p:spPr bwMode="auto">
          <a:xfrm>
            <a:off x="2895600" y="4876800"/>
            <a:ext cx="152400" cy="1524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22" name="Oval 78" title="oval"/>
          <p:cNvSpPr>
            <a:spLocks noChangeArrowheads="1"/>
          </p:cNvSpPr>
          <p:nvPr/>
        </p:nvSpPr>
        <p:spPr bwMode="auto">
          <a:xfrm>
            <a:off x="2514600" y="3886200"/>
            <a:ext cx="152400" cy="1524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800000"/>
                </a:solidFill>
              </a:rPr>
              <a:t>Description of Glaucoma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24000"/>
            <a:ext cx="57912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b="1"/>
              <a:t>Symptoms and characteristics</a:t>
            </a:r>
          </a:p>
          <a:p>
            <a:pPr marL="857250" lvl="2">
              <a:lnSpc>
                <a:spcPct val="80000"/>
              </a:lnSpc>
            </a:pPr>
            <a:r>
              <a:rPr lang="en-US" altLang="en-US" sz="2200"/>
              <a:t>Glaucoma is an eye disease in which the fluid pressure inside the eyes slowly rises, leading to loss of vision and/or blindness.</a:t>
            </a:r>
          </a:p>
          <a:p>
            <a:pPr marL="857250" lvl="2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200"/>
          </a:p>
          <a:p>
            <a:pPr marL="857250" lvl="2">
              <a:lnSpc>
                <a:spcPct val="80000"/>
              </a:lnSpc>
            </a:pPr>
            <a:r>
              <a:rPr lang="en-US" altLang="en-US" sz="2200"/>
              <a:t>At first, there are no symptoms</a:t>
            </a:r>
          </a:p>
          <a:p>
            <a:pPr marL="857250" lvl="2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200"/>
          </a:p>
          <a:p>
            <a:pPr marL="857250" lvl="2">
              <a:lnSpc>
                <a:spcPct val="80000"/>
              </a:lnSpc>
            </a:pPr>
            <a:r>
              <a:rPr lang="en-US" altLang="en-US" sz="2200"/>
              <a:t>If glaucoma remains untreated, people may miss objects to the side and out of the corner of their eye, progressing to tunnel vision and blindness.</a:t>
            </a:r>
          </a:p>
          <a:p>
            <a:pPr marL="857250" lvl="2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200"/>
          </a:p>
          <a:p>
            <a:pPr marL="857250" lvl="2">
              <a:lnSpc>
                <a:spcPct val="80000"/>
              </a:lnSpc>
            </a:pPr>
            <a:r>
              <a:rPr lang="en-US" altLang="en-US" sz="2200"/>
              <a:t>Glaucoma is detected through a comprehensive eye exam.</a:t>
            </a:r>
          </a:p>
        </p:txBody>
      </p:sp>
      <p:pic>
        <p:nvPicPr>
          <p:cNvPr id="7173" name="Picture 5" descr="Scene viewed by a person with glaucoma"/>
          <p:cNvPicPr>
            <a:picLocks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24600" y="3627438"/>
            <a:ext cx="2057400" cy="16557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176" name="Picture 8" descr="Normal vision"/>
          <p:cNvPicPr>
            <a:picLocks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24600" y="1524000"/>
            <a:ext cx="2057400" cy="16557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6324600" y="3170238"/>
            <a:ext cx="1828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Normal Vision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6324600" y="5227638"/>
            <a:ext cx="2286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As viewed by a person with glaucoma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6324600" y="5837238"/>
            <a:ext cx="2667000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200"/>
              <a:t>Pictures used with permission from URL:  http://www.nei.nih.gov/health/glaucoma/glaucoma_facts.asp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Description of Glaucoma (cont.)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b="1"/>
              <a:t>Who is affected?</a:t>
            </a:r>
            <a:r>
              <a:rPr lang="en-US" altLang="en-US" sz="2400"/>
              <a:t> Anyone, but the following have a higher risk: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African Americans over the age of 40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Everyone over the age of 60, especially Mexican Americans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People with a family history of glaucoma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/>
          </a:p>
          <a:p>
            <a:pPr>
              <a:lnSpc>
                <a:spcPct val="90000"/>
              </a:lnSpc>
            </a:pPr>
            <a:r>
              <a:rPr lang="en-US" altLang="en-US" sz="2400" b="1"/>
              <a:t>Outlook or quality of life</a:t>
            </a:r>
            <a:r>
              <a:rPr lang="en-US" altLang="en-US" sz="240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With early treatment, eyes may be protected from serious vision loss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Without treatment, individuals develop tunnel vision (only straight-ahead vision) and, over time, no vision (blindness).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Treatments include medicine, laser procedure and/or surgery.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There is no cure for glaucoma; Vision that is lost cannot be restored.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/>
          </a:p>
          <a:p>
            <a:pPr>
              <a:lnSpc>
                <a:spcPct val="90000"/>
              </a:lnSpc>
            </a:pPr>
            <a:r>
              <a:rPr lang="en-US" altLang="en-US" sz="2400" b="1"/>
              <a:t>Researcher</a:t>
            </a:r>
            <a:r>
              <a:rPr lang="en-US" altLang="en-US" sz="2400"/>
              <a:t>:  Jane Sample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800000"/>
                </a:solidFill>
              </a:rPr>
              <a:t>How is it inherited?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r>
              <a:rPr lang="en-US" altLang="en-US" b="1"/>
              <a:t>Autosomal Dominant</a:t>
            </a:r>
            <a:endParaRPr lang="en-US" altLang="en-US"/>
          </a:p>
        </p:txBody>
      </p:sp>
      <p:sp>
        <p:nvSpPr>
          <p:cNvPr id="83970" name="Rectangle 2" title="rectangle"/>
          <p:cNvSpPr>
            <a:spLocks noChangeArrowheads="1"/>
          </p:cNvSpPr>
          <p:nvPr/>
        </p:nvSpPr>
        <p:spPr bwMode="auto">
          <a:xfrm>
            <a:off x="2209800" y="2514600"/>
            <a:ext cx="3124200" cy="2590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71" name="Line 3" title="line"/>
          <p:cNvSpPr>
            <a:spLocks noChangeShapeType="1"/>
          </p:cNvSpPr>
          <p:nvPr/>
        </p:nvSpPr>
        <p:spPr bwMode="auto">
          <a:xfrm>
            <a:off x="1676400" y="3810000"/>
            <a:ext cx="365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72" name="Line 4" title="line"/>
          <p:cNvSpPr>
            <a:spLocks noChangeShapeType="1"/>
          </p:cNvSpPr>
          <p:nvPr/>
        </p:nvSpPr>
        <p:spPr bwMode="auto">
          <a:xfrm flipV="1">
            <a:off x="3733800" y="22098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73" name="Text Box 5"/>
          <p:cNvSpPr txBox="1">
            <a:spLocks noChangeArrowheads="1"/>
          </p:cNvSpPr>
          <p:nvPr/>
        </p:nvSpPr>
        <p:spPr bwMode="auto">
          <a:xfrm>
            <a:off x="1524000" y="2895600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b="1">
                <a:solidFill>
                  <a:schemeClr val="hlink"/>
                </a:solidFill>
              </a:rPr>
              <a:t>G</a:t>
            </a:r>
          </a:p>
        </p:txBody>
      </p:sp>
      <p:sp>
        <p:nvSpPr>
          <p:cNvPr id="83974" name="Text Box 6"/>
          <p:cNvSpPr txBox="1">
            <a:spLocks noChangeArrowheads="1"/>
          </p:cNvSpPr>
          <p:nvPr/>
        </p:nvSpPr>
        <p:spPr bwMode="auto">
          <a:xfrm>
            <a:off x="1447800" y="4191000"/>
            <a:ext cx="685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600" b="1"/>
              <a:t>g</a:t>
            </a:r>
          </a:p>
        </p:txBody>
      </p:sp>
      <p:sp>
        <p:nvSpPr>
          <p:cNvPr id="83975" name="Text Box 7"/>
          <p:cNvSpPr txBox="1">
            <a:spLocks noChangeArrowheads="1"/>
          </p:cNvSpPr>
          <p:nvPr/>
        </p:nvSpPr>
        <p:spPr bwMode="auto">
          <a:xfrm>
            <a:off x="2438400" y="1981200"/>
            <a:ext cx="99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b="1"/>
              <a:t>g</a:t>
            </a:r>
          </a:p>
        </p:txBody>
      </p:sp>
      <p:sp>
        <p:nvSpPr>
          <p:cNvPr id="83976" name="Text Box 8"/>
          <p:cNvSpPr txBox="1">
            <a:spLocks noChangeArrowheads="1"/>
          </p:cNvSpPr>
          <p:nvPr/>
        </p:nvSpPr>
        <p:spPr bwMode="auto">
          <a:xfrm>
            <a:off x="4038600" y="1981200"/>
            <a:ext cx="990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600" b="1"/>
              <a:t>g</a:t>
            </a:r>
          </a:p>
        </p:txBody>
      </p:sp>
      <p:sp>
        <p:nvSpPr>
          <p:cNvPr id="83977" name="Text Box 9"/>
          <p:cNvSpPr txBox="1">
            <a:spLocks noChangeArrowheads="1"/>
          </p:cNvSpPr>
          <p:nvPr/>
        </p:nvSpPr>
        <p:spPr bwMode="auto">
          <a:xfrm>
            <a:off x="2438400" y="2819400"/>
            <a:ext cx="106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b="1">
                <a:solidFill>
                  <a:schemeClr val="hlink"/>
                </a:solidFill>
              </a:rPr>
              <a:t>G</a:t>
            </a:r>
            <a:r>
              <a:rPr lang="en-US" altLang="en-US" sz="3200" b="1"/>
              <a:t>g</a:t>
            </a:r>
          </a:p>
        </p:txBody>
      </p:sp>
      <p:sp>
        <p:nvSpPr>
          <p:cNvPr id="83978" name="Text Box 10"/>
          <p:cNvSpPr txBox="1">
            <a:spLocks noChangeArrowheads="1"/>
          </p:cNvSpPr>
          <p:nvPr/>
        </p:nvSpPr>
        <p:spPr bwMode="auto">
          <a:xfrm>
            <a:off x="2438400" y="4191000"/>
            <a:ext cx="99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b="1"/>
              <a:t>gg</a:t>
            </a:r>
          </a:p>
        </p:txBody>
      </p:sp>
      <p:sp>
        <p:nvSpPr>
          <p:cNvPr id="83979" name="Text Box 11"/>
          <p:cNvSpPr txBox="1">
            <a:spLocks noChangeArrowheads="1"/>
          </p:cNvSpPr>
          <p:nvPr/>
        </p:nvSpPr>
        <p:spPr bwMode="auto">
          <a:xfrm>
            <a:off x="3886200" y="2819400"/>
            <a:ext cx="121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b="1">
                <a:solidFill>
                  <a:schemeClr val="hlink"/>
                </a:solidFill>
              </a:rPr>
              <a:t>G</a:t>
            </a:r>
            <a:r>
              <a:rPr lang="en-US" altLang="en-US" sz="3200" b="1"/>
              <a:t>g</a:t>
            </a:r>
          </a:p>
        </p:txBody>
      </p:sp>
      <p:sp>
        <p:nvSpPr>
          <p:cNvPr id="83980" name="Text Box 12"/>
          <p:cNvSpPr txBox="1">
            <a:spLocks noChangeArrowheads="1"/>
          </p:cNvSpPr>
          <p:nvPr/>
        </p:nvSpPr>
        <p:spPr bwMode="auto">
          <a:xfrm>
            <a:off x="3886200" y="4114800"/>
            <a:ext cx="121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b="1"/>
              <a:t>gg</a:t>
            </a:r>
          </a:p>
        </p:txBody>
      </p:sp>
      <p:sp>
        <p:nvSpPr>
          <p:cNvPr id="83982" name="Text Box 14"/>
          <p:cNvSpPr txBox="1">
            <a:spLocks noChangeArrowheads="1"/>
          </p:cNvSpPr>
          <p:nvPr/>
        </p:nvSpPr>
        <p:spPr bwMode="auto">
          <a:xfrm rot="16200000">
            <a:off x="288131" y="3412332"/>
            <a:ext cx="16779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800000"/>
                </a:solidFill>
              </a:rPr>
              <a:t>Parent with glaucoma</a:t>
            </a:r>
          </a:p>
        </p:txBody>
      </p:sp>
      <p:sp>
        <p:nvSpPr>
          <p:cNvPr id="83983" name="Text Box 15"/>
          <p:cNvSpPr txBox="1">
            <a:spLocks noChangeArrowheads="1"/>
          </p:cNvSpPr>
          <p:nvPr/>
        </p:nvSpPr>
        <p:spPr bwMode="auto">
          <a:xfrm>
            <a:off x="2895600" y="1905000"/>
            <a:ext cx="1676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800000"/>
                </a:solidFill>
              </a:rPr>
              <a:t>No glaucoma</a:t>
            </a:r>
          </a:p>
        </p:txBody>
      </p:sp>
      <p:sp>
        <p:nvSpPr>
          <p:cNvPr id="83984" name="Text Box 16"/>
          <p:cNvSpPr txBox="1">
            <a:spLocks noChangeArrowheads="1"/>
          </p:cNvSpPr>
          <p:nvPr/>
        </p:nvSpPr>
        <p:spPr bwMode="auto">
          <a:xfrm>
            <a:off x="6629400" y="2743200"/>
            <a:ext cx="2057400" cy="146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b="1" u="sng"/>
              <a:t>Key</a:t>
            </a:r>
          </a:p>
          <a:p>
            <a:pPr>
              <a:spcBef>
                <a:spcPct val="50000"/>
              </a:spcBef>
            </a:pPr>
            <a:r>
              <a:rPr lang="en-US" altLang="en-US" b="1">
                <a:solidFill>
                  <a:schemeClr val="hlink"/>
                </a:solidFill>
              </a:rPr>
              <a:t>G  glaucoma gene</a:t>
            </a:r>
          </a:p>
          <a:p>
            <a:pPr>
              <a:spcBef>
                <a:spcPct val="50000"/>
              </a:spcBef>
            </a:pPr>
            <a:r>
              <a:rPr lang="en-US" altLang="en-US" b="1"/>
              <a:t>g  non-glaucoma gene</a:t>
            </a:r>
          </a:p>
        </p:txBody>
      </p:sp>
      <p:sp>
        <p:nvSpPr>
          <p:cNvPr id="83985" name="Oval 17" title="oval"/>
          <p:cNvSpPr>
            <a:spLocks noChangeArrowheads="1"/>
          </p:cNvSpPr>
          <p:nvPr/>
        </p:nvSpPr>
        <p:spPr bwMode="auto">
          <a:xfrm>
            <a:off x="2514600" y="2743200"/>
            <a:ext cx="990600" cy="762000"/>
          </a:xfrm>
          <a:prstGeom prst="ellipse">
            <a:avLst/>
          </a:prstGeom>
          <a:noFill/>
          <a:ln w="12700">
            <a:solidFill>
              <a:srgbClr val="8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86" name="Oval 18" title="oval"/>
          <p:cNvSpPr>
            <a:spLocks noChangeArrowheads="1"/>
          </p:cNvSpPr>
          <p:nvPr/>
        </p:nvSpPr>
        <p:spPr bwMode="auto">
          <a:xfrm>
            <a:off x="3962400" y="2743200"/>
            <a:ext cx="990600" cy="762000"/>
          </a:xfrm>
          <a:prstGeom prst="ellipse">
            <a:avLst/>
          </a:prstGeom>
          <a:noFill/>
          <a:ln w="12700">
            <a:solidFill>
              <a:srgbClr val="8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87" name="Oval 19" title="oval"/>
          <p:cNvSpPr>
            <a:spLocks noChangeArrowheads="1"/>
          </p:cNvSpPr>
          <p:nvPr/>
        </p:nvSpPr>
        <p:spPr bwMode="auto">
          <a:xfrm>
            <a:off x="6629400" y="4419600"/>
            <a:ext cx="457200" cy="533400"/>
          </a:xfrm>
          <a:prstGeom prst="ellipse">
            <a:avLst/>
          </a:prstGeom>
          <a:noFill/>
          <a:ln w="12700">
            <a:solidFill>
              <a:srgbClr val="8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88" name="Text Box 20"/>
          <p:cNvSpPr txBox="1">
            <a:spLocks noChangeArrowheads="1"/>
          </p:cNvSpPr>
          <p:nvPr/>
        </p:nvSpPr>
        <p:spPr bwMode="auto">
          <a:xfrm>
            <a:off x="7086600" y="4343400"/>
            <a:ext cx="1676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/>
              <a:t>Offspring with glaucoma</a:t>
            </a:r>
          </a:p>
        </p:txBody>
      </p:sp>
      <p:sp>
        <p:nvSpPr>
          <p:cNvPr id="83989" name="Text Box 21"/>
          <p:cNvSpPr txBox="1">
            <a:spLocks noChangeArrowheads="1"/>
          </p:cNvSpPr>
          <p:nvPr/>
        </p:nvSpPr>
        <p:spPr bwMode="auto">
          <a:xfrm>
            <a:off x="533400" y="5562600"/>
            <a:ext cx="7848600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/>
              <a:t>Interpretation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If one parent has glaucoma, each child has a 50% chance of developing glaucoma.</a:t>
            </a:r>
          </a:p>
        </p:txBody>
      </p:sp>
      <p:sp>
        <p:nvSpPr>
          <p:cNvPr id="83990" name="Rectangle 22" title="rectangle"/>
          <p:cNvSpPr>
            <a:spLocks noChangeArrowheads="1"/>
          </p:cNvSpPr>
          <p:nvPr/>
        </p:nvSpPr>
        <p:spPr bwMode="auto">
          <a:xfrm>
            <a:off x="6477000" y="2590800"/>
            <a:ext cx="2362200" cy="2514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References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/>
              <a:t>NCBI.  Genes and Disease:  Glaucoma [online].  2003.  [cited 2004 July 14].  Available at URL:  </a:t>
            </a:r>
            <a:r>
              <a:rPr lang="en-US" altLang="en-US" sz="2400">
                <a:hlinkClick r:id="rId2"/>
              </a:rPr>
              <a:t>http://www.ncbi.nlm.nih.gov/books/bv.fcgi?call=bv.View..ShowSection&amp;rid=gnd.section.127</a:t>
            </a:r>
            <a:r>
              <a:rPr lang="en-US" altLang="en-US" sz="2400"/>
              <a:t>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/>
          </a:p>
          <a:p>
            <a:pPr>
              <a:lnSpc>
                <a:spcPct val="90000"/>
              </a:lnSpc>
            </a:pPr>
            <a:r>
              <a:rPr lang="en-US" altLang="en-US" sz="2400"/>
              <a:t>NCBI.  Entrez [online].  2003. [cited 2004 July 14].  Available at URL:  http://www.ncbi.nih.gov/Entrez/.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/>
          </a:p>
          <a:p>
            <a:pPr>
              <a:lnSpc>
                <a:spcPct val="90000"/>
              </a:lnSpc>
            </a:pPr>
            <a:r>
              <a:rPr lang="en-US" altLang="en-US" sz="2400"/>
              <a:t>National Eye Institute.  Glaucoma:  What you should know [online].  2004.  [cited July 14].  Available at  URL:  </a:t>
            </a:r>
            <a:r>
              <a:rPr lang="en-US" altLang="en-US" sz="2400">
                <a:hlinkClick r:id="rId3"/>
              </a:rPr>
              <a:t>http://www.nei.nih.gov/health/glaucoma/glaucoma_facts.asp</a:t>
            </a:r>
            <a:r>
              <a:rPr lang="en-US" altLang="en-US" sz="24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 title="rectangle"/>
          <p:cNvSpPr>
            <a:spLocks noChangeArrowheads="1"/>
          </p:cNvSpPr>
          <p:nvPr/>
        </p:nvSpPr>
        <p:spPr bwMode="auto">
          <a:xfrm>
            <a:off x="5029200" y="6324600"/>
            <a:ext cx="2590800" cy="533400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091" name="Rectangle 3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Chapter </a:t>
            </a:r>
            <a:r>
              <a:rPr lang="en-US" altLang="en-US">
                <a:solidFill>
                  <a:srgbClr val="800000"/>
                </a:solidFill>
              </a:rPr>
              <a:t>2</a:t>
            </a:r>
            <a:r>
              <a:rPr lang="en-US" altLang="en-US"/>
              <a:t>:  Chromosome </a:t>
            </a:r>
            <a:r>
              <a:rPr lang="en-US" altLang="en-US">
                <a:solidFill>
                  <a:srgbClr val="800000"/>
                </a:solidFill>
              </a:rPr>
              <a:t>2</a:t>
            </a:r>
          </a:p>
        </p:txBody>
      </p:sp>
      <p:sp>
        <p:nvSpPr>
          <p:cNvPr id="89092" name="Rectangle 4" title="rectangle"/>
          <p:cNvSpPr>
            <a:spLocks noChangeArrowheads="1"/>
          </p:cNvSpPr>
          <p:nvPr/>
        </p:nvSpPr>
        <p:spPr bwMode="auto">
          <a:xfrm>
            <a:off x="1295400" y="2286000"/>
            <a:ext cx="990600" cy="1295400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093" name="Rectangle 5" title="rectangle"/>
          <p:cNvSpPr>
            <a:spLocks noChangeArrowheads="1"/>
          </p:cNvSpPr>
          <p:nvPr/>
        </p:nvSpPr>
        <p:spPr bwMode="auto">
          <a:xfrm>
            <a:off x="3048000" y="2590800"/>
            <a:ext cx="914400" cy="838200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094" name="Rectangle 6" title="rectangle"/>
          <p:cNvSpPr>
            <a:spLocks noChangeArrowheads="1"/>
          </p:cNvSpPr>
          <p:nvPr/>
        </p:nvSpPr>
        <p:spPr bwMode="auto">
          <a:xfrm>
            <a:off x="4419600" y="2133600"/>
            <a:ext cx="1600200" cy="1295400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095" name="AutoShape 7" title="arrow"/>
          <p:cNvSpPr>
            <a:spLocks noChangeArrowheads="1"/>
          </p:cNvSpPr>
          <p:nvPr/>
        </p:nvSpPr>
        <p:spPr bwMode="auto">
          <a:xfrm>
            <a:off x="2362200" y="2819400"/>
            <a:ext cx="609600" cy="228600"/>
          </a:xfrm>
          <a:prstGeom prst="rightArrow">
            <a:avLst>
              <a:gd name="adj1" fmla="val 50000"/>
              <a:gd name="adj2" fmla="val 66667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096" name="AutoShape 8" title="arrow"/>
          <p:cNvSpPr>
            <a:spLocks noChangeArrowheads="1"/>
          </p:cNvSpPr>
          <p:nvPr/>
        </p:nvSpPr>
        <p:spPr bwMode="auto">
          <a:xfrm>
            <a:off x="4038600" y="2895600"/>
            <a:ext cx="304800" cy="1524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097" name="Freeform 9" title="background"/>
          <p:cNvSpPr>
            <a:spLocks/>
          </p:cNvSpPr>
          <p:nvPr/>
        </p:nvSpPr>
        <p:spPr bwMode="auto">
          <a:xfrm>
            <a:off x="1066800" y="1600200"/>
            <a:ext cx="5334000" cy="5029200"/>
          </a:xfrm>
          <a:custGeom>
            <a:avLst/>
            <a:gdLst>
              <a:gd name="T0" fmla="*/ 0 w 3367"/>
              <a:gd name="T1" fmla="*/ 2880 h 2880"/>
              <a:gd name="T2" fmla="*/ 720 w 3367"/>
              <a:gd name="T3" fmla="*/ 2832 h 2880"/>
              <a:gd name="T4" fmla="*/ 1536 w 3367"/>
              <a:gd name="T5" fmla="*/ 2592 h 2880"/>
              <a:gd name="T6" fmla="*/ 2256 w 3367"/>
              <a:gd name="T7" fmla="*/ 2208 h 2880"/>
              <a:gd name="T8" fmla="*/ 2832 w 3367"/>
              <a:gd name="T9" fmla="*/ 1776 h 2880"/>
              <a:gd name="T10" fmla="*/ 3168 w 3367"/>
              <a:gd name="T11" fmla="*/ 1392 h 2880"/>
              <a:gd name="T12" fmla="*/ 3312 w 3367"/>
              <a:gd name="T13" fmla="*/ 1008 h 2880"/>
              <a:gd name="T14" fmla="*/ 3360 w 3367"/>
              <a:gd name="T15" fmla="*/ 672 h 2880"/>
              <a:gd name="T16" fmla="*/ 3360 w 3367"/>
              <a:gd name="T17" fmla="*/ 240 h 2880"/>
              <a:gd name="T18" fmla="*/ 3360 w 3367"/>
              <a:gd name="T19" fmla="*/ 48 h 2880"/>
              <a:gd name="T20" fmla="*/ 3360 w 3367"/>
              <a:gd name="T21" fmla="*/ 0 h 28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367" h="2880">
                <a:moveTo>
                  <a:pt x="0" y="2880"/>
                </a:moveTo>
                <a:cubicBezTo>
                  <a:pt x="232" y="2879"/>
                  <a:pt x="464" y="2879"/>
                  <a:pt x="720" y="2832"/>
                </a:cubicBezTo>
                <a:cubicBezTo>
                  <a:pt x="975" y="2784"/>
                  <a:pt x="1280" y="2695"/>
                  <a:pt x="1536" y="2592"/>
                </a:cubicBezTo>
                <a:cubicBezTo>
                  <a:pt x="1791" y="2488"/>
                  <a:pt x="2040" y="2343"/>
                  <a:pt x="2256" y="2208"/>
                </a:cubicBezTo>
                <a:cubicBezTo>
                  <a:pt x="2471" y="2072"/>
                  <a:pt x="2680" y="1911"/>
                  <a:pt x="2832" y="1776"/>
                </a:cubicBezTo>
                <a:cubicBezTo>
                  <a:pt x="2983" y="1640"/>
                  <a:pt x="3088" y="1519"/>
                  <a:pt x="3168" y="1392"/>
                </a:cubicBezTo>
                <a:cubicBezTo>
                  <a:pt x="3247" y="1264"/>
                  <a:pt x="3280" y="1127"/>
                  <a:pt x="3312" y="1008"/>
                </a:cubicBezTo>
                <a:cubicBezTo>
                  <a:pt x="3343" y="888"/>
                  <a:pt x="3352" y="799"/>
                  <a:pt x="3360" y="672"/>
                </a:cubicBezTo>
                <a:cubicBezTo>
                  <a:pt x="3367" y="544"/>
                  <a:pt x="3360" y="344"/>
                  <a:pt x="3360" y="240"/>
                </a:cubicBezTo>
                <a:cubicBezTo>
                  <a:pt x="3360" y="136"/>
                  <a:pt x="3360" y="88"/>
                  <a:pt x="3360" y="48"/>
                </a:cubicBezTo>
                <a:cubicBezTo>
                  <a:pt x="3360" y="8"/>
                  <a:pt x="3360" y="4"/>
                  <a:pt x="3360" y="0"/>
                </a:cubicBezTo>
              </a:path>
            </a:pathLst>
          </a:custGeom>
          <a:noFill/>
          <a:ln w="38100" cmpd="sng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098" name="Rectangle 10" title="rectangle"/>
          <p:cNvSpPr>
            <a:spLocks noChangeArrowheads="1"/>
          </p:cNvSpPr>
          <p:nvPr/>
        </p:nvSpPr>
        <p:spPr bwMode="auto">
          <a:xfrm>
            <a:off x="6781800" y="2438400"/>
            <a:ext cx="1371600" cy="914400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099" name="Rectangle 11" title="rectangle"/>
          <p:cNvSpPr>
            <a:spLocks noChangeArrowheads="1"/>
          </p:cNvSpPr>
          <p:nvPr/>
        </p:nvSpPr>
        <p:spPr bwMode="auto">
          <a:xfrm>
            <a:off x="6400800" y="3886200"/>
            <a:ext cx="2133600" cy="990600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00" name="Oval 12" title="oval"/>
          <p:cNvSpPr>
            <a:spLocks noChangeArrowheads="1"/>
          </p:cNvSpPr>
          <p:nvPr/>
        </p:nvSpPr>
        <p:spPr bwMode="auto">
          <a:xfrm>
            <a:off x="7543800" y="5105400"/>
            <a:ext cx="685800" cy="533400"/>
          </a:xfrm>
          <a:prstGeom prst="ellipse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01" name="Oval 13" title="oval"/>
          <p:cNvSpPr>
            <a:spLocks noChangeArrowheads="1"/>
          </p:cNvSpPr>
          <p:nvPr/>
        </p:nvSpPr>
        <p:spPr bwMode="auto">
          <a:xfrm>
            <a:off x="7467600" y="5562600"/>
            <a:ext cx="838200" cy="228600"/>
          </a:xfrm>
          <a:prstGeom prst="ellipse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02" name="Oval 14" title="oval"/>
          <p:cNvSpPr>
            <a:spLocks noChangeArrowheads="1"/>
          </p:cNvSpPr>
          <p:nvPr/>
        </p:nvSpPr>
        <p:spPr bwMode="auto">
          <a:xfrm>
            <a:off x="1600200" y="6096000"/>
            <a:ext cx="152400" cy="1524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03" name="Oval 15" title="oval"/>
          <p:cNvSpPr>
            <a:spLocks noChangeArrowheads="1"/>
          </p:cNvSpPr>
          <p:nvPr/>
        </p:nvSpPr>
        <p:spPr bwMode="auto">
          <a:xfrm>
            <a:off x="3505200" y="5410200"/>
            <a:ext cx="152400" cy="1524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04" name="Oval 16" title="oval"/>
          <p:cNvSpPr>
            <a:spLocks noChangeArrowheads="1"/>
          </p:cNvSpPr>
          <p:nvPr/>
        </p:nvSpPr>
        <p:spPr bwMode="auto">
          <a:xfrm>
            <a:off x="4191000" y="4572000"/>
            <a:ext cx="152400" cy="1524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05" name="Oval 17" title="oval"/>
          <p:cNvSpPr>
            <a:spLocks noChangeArrowheads="1"/>
          </p:cNvSpPr>
          <p:nvPr/>
        </p:nvSpPr>
        <p:spPr bwMode="auto">
          <a:xfrm>
            <a:off x="2438400" y="5562600"/>
            <a:ext cx="152400" cy="1524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06" name="Oval 18" title="oval"/>
          <p:cNvSpPr>
            <a:spLocks noChangeArrowheads="1"/>
          </p:cNvSpPr>
          <p:nvPr/>
        </p:nvSpPr>
        <p:spPr bwMode="auto">
          <a:xfrm>
            <a:off x="2133600" y="4724400"/>
            <a:ext cx="152400" cy="1524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07" name="Oval 19" title="oval"/>
          <p:cNvSpPr>
            <a:spLocks noChangeArrowheads="1"/>
          </p:cNvSpPr>
          <p:nvPr/>
        </p:nvSpPr>
        <p:spPr bwMode="auto">
          <a:xfrm>
            <a:off x="5257800" y="3962400"/>
            <a:ext cx="152400" cy="1524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08" name="Oval 20" title="oval"/>
          <p:cNvSpPr>
            <a:spLocks noChangeArrowheads="1"/>
          </p:cNvSpPr>
          <p:nvPr/>
        </p:nvSpPr>
        <p:spPr bwMode="auto">
          <a:xfrm>
            <a:off x="4800600" y="4876800"/>
            <a:ext cx="152400" cy="1524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09" name="Oval 21" title="oval"/>
          <p:cNvSpPr>
            <a:spLocks noChangeArrowheads="1"/>
          </p:cNvSpPr>
          <p:nvPr/>
        </p:nvSpPr>
        <p:spPr bwMode="auto">
          <a:xfrm>
            <a:off x="1600200" y="3962400"/>
            <a:ext cx="152400" cy="1524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10" name="Oval 22" title="oval"/>
          <p:cNvSpPr>
            <a:spLocks noChangeArrowheads="1"/>
          </p:cNvSpPr>
          <p:nvPr/>
        </p:nvSpPr>
        <p:spPr bwMode="auto">
          <a:xfrm>
            <a:off x="3200400" y="4191000"/>
            <a:ext cx="152400" cy="1524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11" name="Freeform 23" title="background"/>
          <p:cNvSpPr>
            <a:spLocks/>
          </p:cNvSpPr>
          <p:nvPr/>
        </p:nvSpPr>
        <p:spPr bwMode="auto">
          <a:xfrm>
            <a:off x="3733800" y="4025900"/>
            <a:ext cx="1524000" cy="417513"/>
          </a:xfrm>
          <a:custGeom>
            <a:avLst/>
            <a:gdLst>
              <a:gd name="T0" fmla="*/ 0 w 960"/>
              <a:gd name="T1" fmla="*/ 200 h 263"/>
              <a:gd name="T2" fmla="*/ 144 w 960"/>
              <a:gd name="T3" fmla="*/ 248 h 263"/>
              <a:gd name="T4" fmla="*/ 288 w 960"/>
              <a:gd name="T5" fmla="*/ 248 h 263"/>
              <a:gd name="T6" fmla="*/ 432 w 960"/>
              <a:gd name="T7" fmla="*/ 152 h 263"/>
              <a:gd name="T8" fmla="*/ 528 w 960"/>
              <a:gd name="T9" fmla="*/ 56 h 263"/>
              <a:gd name="T10" fmla="*/ 672 w 960"/>
              <a:gd name="T11" fmla="*/ 8 h 263"/>
              <a:gd name="T12" fmla="*/ 864 w 960"/>
              <a:gd name="T13" fmla="*/ 8 h 263"/>
              <a:gd name="T14" fmla="*/ 960 w 960"/>
              <a:gd name="T15" fmla="*/ 8 h 2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60" h="263">
                <a:moveTo>
                  <a:pt x="0" y="200"/>
                </a:moveTo>
                <a:cubicBezTo>
                  <a:pt x="48" y="220"/>
                  <a:pt x="96" y="240"/>
                  <a:pt x="144" y="248"/>
                </a:cubicBezTo>
                <a:cubicBezTo>
                  <a:pt x="192" y="256"/>
                  <a:pt x="240" y="263"/>
                  <a:pt x="288" y="248"/>
                </a:cubicBezTo>
                <a:cubicBezTo>
                  <a:pt x="335" y="232"/>
                  <a:pt x="392" y="184"/>
                  <a:pt x="432" y="152"/>
                </a:cubicBezTo>
                <a:cubicBezTo>
                  <a:pt x="472" y="120"/>
                  <a:pt x="488" y="79"/>
                  <a:pt x="528" y="56"/>
                </a:cubicBezTo>
                <a:cubicBezTo>
                  <a:pt x="567" y="32"/>
                  <a:pt x="616" y="15"/>
                  <a:pt x="672" y="8"/>
                </a:cubicBezTo>
                <a:cubicBezTo>
                  <a:pt x="727" y="0"/>
                  <a:pt x="816" y="8"/>
                  <a:pt x="864" y="8"/>
                </a:cubicBezTo>
                <a:cubicBezTo>
                  <a:pt x="912" y="8"/>
                  <a:pt x="944" y="8"/>
                  <a:pt x="960" y="8"/>
                </a:cubicBezTo>
              </a:path>
            </a:pathLst>
          </a:custGeom>
          <a:noFill/>
          <a:ln w="19050" cmpd="sng">
            <a:pattFill prst="dkVert">
              <a:fgClr>
                <a:srgbClr val="000000"/>
              </a:fgClr>
              <a:bgClr>
                <a:srgbClr val="FFFFFF"/>
              </a:bgClr>
            </a:patt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12" name="Freeform 24" title="background"/>
          <p:cNvSpPr>
            <a:spLocks/>
          </p:cNvSpPr>
          <p:nvPr/>
        </p:nvSpPr>
        <p:spPr bwMode="auto">
          <a:xfrm>
            <a:off x="5334000" y="4038600"/>
            <a:ext cx="3657600" cy="1701800"/>
          </a:xfrm>
          <a:custGeom>
            <a:avLst/>
            <a:gdLst>
              <a:gd name="T0" fmla="*/ 0 w 2256"/>
              <a:gd name="T1" fmla="*/ 0 h 1072"/>
              <a:gd name="T2" fmla="*/ 192 w 2256"/>
              <a:gd name="T3" fmla="*/ 48 h 1072"/>
              <a:gd name="T4" fmla="*/ 336 w 2256"/>
              <a:gd name="T5" fmla="*/ 192 h 1072"/>
              <a:gd name="T6" fmla="*/ 384 w 2256"/>
              <a:gd name="T7" fmla="*/ 384 h 1072"/>
              <a:gd name="T8" fmla="*/ 480 w 2256"/>
              <a:gd name="T9" fmla="*/ 480 h 1072"/>
              <a:gd name="T10" fmla="*/ 576 w 2256"/>
              <a:gd name="T11" fmla="*/ 576 h 1072"/>
              <a:gd name="T12" fmla="*/ 672 w 2256"/>
              <a:gd name="T13" fmla="*/ 720 h 1072"/>
              <a:gd name="T14" fmla="*/ 672 w 2256"/>
              <a:gd name="T15" fmla="*/ 864 h 1072"/>
              <a:gd name="T16" fmla="*/ 720 w 2256"/>
              <a:gd name="T17" fmla="*/ 1008 h 1072"/>
              <a:gd name="T18" fmla="*/ 864 w 2256"/>
              <a:gd name="T19" fmla="*/ 1056 h 1072"/>
              <a:gd name="T20" fmla="*/ 1056 w 2256"/>
              <a:gd name="T21" fmla="*/ 1056 h 1072"/>
              <a:gd name="T22" fmla="*/ 1344 w 2256"/>
              <a:gd name="T23" fmla="*/ 1008 h 1072"/>
              <a:gd name="T24" fmla="*/ 1536 w 2256"/>
              <a:gd name="T25" fmla="*/ 1008 h 1072"/>
              <a:gd name="T26" fmla="*/ 1776 w 2256"/>
              <a:gd name="T27" fmla="*/ 1056 h 1072"/>
              <a:gd name="T28" fmla="*/ 2016 w 2256"/>
              <a:gd name="T29" fmla="*/ 1056 h 1072"/>
              <a:gd name="T30" fmla="*/ 2208 w 2256"/>
              <a:gd name="T31" fmla="*/ 960 h 1072"/>
              <a:gd name="T32" fmla="*/ 2256 w 2256"/>
              <a:gd name="T33" fmla="*/ 864 h 10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256" h="1072">
                <a:moveTo>
                  <a:pt x="0" y="0"/>
                </a:moveTo>
                <a:cubicBezTo>
                  <a:pt x="68" y="8"/>
                  <a:pt x="136" y="16"/>
                  <a:pt x="192" y="48"/>
                </a:cubicBezTo>
                <a:cubicBezTo>
                  <a:pt x="247" y="79"/>
                  <a:pt x="304" y="136"/>
                  <a:pt x="336" y="192"/>
                </a:cubicBezTo>
                <a:cubicBezTo>
                  <a:pt x="367" y="247"/>
                  <a:pt x="360" y="336"/>
                  <a:pt x="384" y="384"/>
                </a:cubicBezTo>
                <a:cubicBezTo>
                  <a:pt x="408" y="432"/>
                  <a:pt x="448" y="448"/>
                  <a:pt x="480" y="480"/>
                </a:cubicBezTo>
                <a:cubicBezTo>
                  <a:pt x="512" y="512"/>
                  <a:pt x="544" y="536"/>
                  <a:pt x="576" y="576"/>
                </a:cubicBezTo>
                <a:cubicBezTo>
                  <a:pt x="608" y="616"/>
                  <a:pt x="656" y="672"/>
                  <a:pt x="672" y="720"/>
                </a:cubicBezTo>
                <a:cubicBezTo>
                  <a:pt x="687" y="767"/>
                  <a:pt x="664" y="816"/>
                  <a:pt x="672" y="864"/>
                </a:cubicBezTo>
                <a:cubicBezTo>
                  <a:pt x="680" y="912"/>
                  <a:pt x="688" y="976"/>
                  <a:pt x="720" y="1008"/>
                </a:cubicBezTo>
                <a:cubicBezTo>
                  <a:pt x="752" y="1040"/>
                  <a:pt x="808" y="1048"/>
                  <a:pt x="864" y="1056"/>
                </a:cubicBezTo>
                <a:cubicBezTo>
                  <a:pt x="919" y="1063"/>
                  <a:pt x="976" y="1064"/>
                  <a:pt x="1056" y="1056"/>
                </a:cubicBezTo>
                <a:cubicBezTo>
                  <a:pt x="1136" y="1048"/>
                  <a:pt x="1264" y="1016"/>
                  <a:pt x="1344" y="1008"/>
                </a:cubicBezTo>
                <a:cubicBezTo>
                  <a:pt x="1424" y="1000"/>
                  <a:pt x="1464" y="1000"/>
                  <a:pt x="1536" y="1008"/>
                </a:cubicBezTo>
                <a:cubicBezTo>
                  <a:pt x="1608" y="1016"/>
                  <a:pt x="1696" y="1048"/>
                  <a:pt x="1776" y="1056"/>
                </a:cubicBezTo>
                <a:cubicBezTo>
                  <a:pt x="1856" y="1064"/>
                  <a:pt x="1944" y="1072"/>
                  <a:pt x="2016" y="1056"/>
                </a:cubicBezTo>
                <a:cubicBezTo>
                  <a:pt x="2088" y="1040"/>
                  <a:pt x="2168" y="992"/>
                  <a:pt x="2208" y="960"/>
                </a:cubicBezTo>
                <a:cubicBezTo>
                  <a:pt x="2248" y="928"/>
                  <a:pt x="2252" y="896"/>
                  <a:pt x="2256" y="864"/>
                </a:cubicBezTo>
              </a:path>
            </a:pathLst>
          </a:custGeom>
          <a:noFill/>
          <a:ln w="19050" cmpd="sng">
            <a:pattFill prst="dkVert">
              <a:fgClr>
                <a:srgbClr val="000000"/>
              </a:fgClr>
              <a:bgClr>
                <a:srgbClr val="FFFFFF"/>
              </a:bgClr>
            </a:patt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13" name="Text Box 25"/>
          <p:cNvSpPr txBox="1">
            <a:spLocks noChangeArrowheads="1"/>
          </p:cNvSpPr>
          <p:nvPr/>
        </p:nvSpPr>
        <p:spPr bwMode="auto">
          <a:xfrm>
            <a:off x="4648200" y="4038600"/>
            <a:ext cx="1219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>
                <a:solidFill>
                  <a:schemeClr val="accent1"/>
                </a:solidFill>
                <a:latin typeface="Times" panose="02020603050405020304" pitchFamily="18" charset="0"/>
              </a:rPr>
              <a:t>mRNA</a:t>
            </a:r>
            <a:endParaRPr lang="en-US" altLang="en-US" sz="1600">
              <a:latin typeface="Times" panose="02020603050405020304" pitchFamily="18" charset="0"/>
            </a:endParaRPr>
          </a:p>
        </p:txBody>
      </p:sp>
      <p:sp>
        <p:nvSpPr>
          <p:cNvPr id="89114" name="Freeform 26" title="background"/>
          <p:cNvSpPr>
            <a:spLocks/>
          </p:cNvSpPr>
          <p:nvPr/>
        </p:nvSpPr>
        <p:spPr bwMode="auto">
          <a:xfrm>
            <a:off x="6858000" y="2743200"/>
            <a:ext cx="2144713" cy="2667000"/>
          </a:xfrm>
          <a:custGeom>
            <a:avLst/>
            <a:gdLst>
              <a:gd name="T0" fmla="*/ 0 w 1351"/>
              <a:gd name="T1" fmla="*/ 1584 h 1680"/>
              <a:gd name="T2" fmla="*/ 240 w 1351"/>
              <a:gd name="T3" fmla="*/ 1584 h 1680"/>
              <a:gd name="T4" fmla="*/ 480 w 1351"/>
              <a:gd name="T5" fmla="*/ 1632 h 1680"/>
              <a:gd name="T6" fmla="*/ 576 w 1351"/>
              <a:gd name="T7" fmla="*/ 1680 h 1680"/>
              <a:gd name="T8" fmla="*/ 768 w 1351"/>
              <a:gd name="T9" fmla="*/ 1632 h 1680"/>
              <a:gd name="T10" fmla="*/ 960 w 1351"/>
              <a:gd name="T11" fmla="*/ 1632 h 1680"/>
              <a:gd name="T12" fmla="*/ 1152 w 1351"/>
              <a:gd name="T13" fmla="*/ 1632 h 1680"/>
              <a:gd name="T14" fmla="*/ 1248 w 1351"/>
              <a:gd name="T15" fmla="*/ 1536 h 1680"/>
              <a:gd name="T16" fmla="*/ 1296 w 1351"/>
              <a:gd name="T17" fmla="*/ 1392 h 1680"/>
              <a:gd name="T18" fmla="*/ 1296 w 1351"/>
              <a:gd name="T19" fmla="*/ 1248 h 1680"/>
              <a:gd name="T20" fmla="*/ 1200 w 1351"/>
              <a:gd name="T21" fmla="*/ 1152 h 1680"/>
              <a:gd name="T22" fmla="*/ 1296 w 1351"/>
              <a:gd name="T23" fmla="*/ 960 h 1680"/>
              <a:gd name="T24" fmla="*/ 1344 w 1351"/>
              <a:gd name="T25" fmla="*/ 816 h 1680"/>
              <a:gd name="T26" fmla="*/ 1248 w 1351"/>
              <a:gd name="T27" fmla="*/ 720 h 1680"/>
              <a:gd name="T28" fmla="*/ 1056 w 1351"/>
              <a:gd name="T29" fmla="*/ 672 h 1680"/>
              <a:gd name="T30" fmla="*/ 912 w 1351"/>
              <a:gd name="T31" fmla="*/ 528 h 1680"/>
              <a:gd name="T32" fmla="*/ 864 w 1351"/>
              <a:gd name="T33" fmla="*/ 384 h 1680"/>
              <a:gd name="T34" fmla="*/ 1056 w 1351"/>
              <a:gd name="T35" fmla="*/ 336 h 1680"/>
              <a:gd name="T36" fmla="*/ 1248 w 1351"/>
              <a:gd name="T37" fmla="*/ 192 h 1680"/>
              <a:gd name="T38" fmla="*/ 1344 w 1351"/>
              <a:gd name="T39" fmla="*/ 0 h 1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351" h="1680">
                <a:moveTo>
                  <a:pt x="0" y="1584"/>
                </a:moveTo>
                <a:cubicBezTo>
                  <a:pt x="80" y="1580"/>
                  <a:pt x="160" y="1576"/>
                  <a:pt x="240" y="1584"/>
                </a:cubicBezTo>
                <a:cubicBezTo>
                  <a:pt x="320" y="1592"/>
                  <a:pt x="424" y="1616"/>
                  <a:pt x="480" y="1632"/>
                </a:cubicBezTo>
                <a:cubicBezTo>
                  <a:pt x="535" y="1647"/>
                  <a:pt x="528" y="1680"/>
                  <a:pt x="576" y="1680"/>
                </a:cubicBezTo>
                <a:cubicBezTo>
                  <a:pt x="624" y="1680"/>
                  <a:pt x="704" y="1639"/>
                  <a:pt x="768" y="1632"/>
                </a:cubicBezTo>
                <a:cubicBezTo>
                  <a:pt x="831" y="1624"/>
                  <a:pt x="896" y="1632"/>
                  <a:pt x="960" y="1632"/>
                </a:cubicBezTo>
                <a:cubicBezTo>
                  <a:pt x="1024" y="1632"/>
                  <a:pt x="1104" y="1647"/>
                  <a:pt x="1152" y="1632"/>
                </a:cubicBezTo>
                <a:cubicBezTo>
                  <a:pt x="1199" y="1616"/>
                  <a:pt x="1224" y="1575"/>
                  <a:pt x="1248" y="1536"/>
                </a:cubicBezTo>
                <a:cubicBezTo>
                  <a:pt x="1271" y="1496"/>
                  <a:pt x="1288" y="1440"/>
                  <a:pt x="1296" y="1392"/>
                </a:cubicBezTo>
                <a:cubicBezTo>
                  <a:pt x="1304" y="1344"/>
                  <a:pt x="1312" y="1288"/>
                  <a:pt x="1296" y="1248"/>
                </a:cubicBezTo>
                <a:cubicBezTo>
                  <a:pt x="1280" y="1208"/>
                  <a:pt x="1200" y="1200"/>
                  <a:pt x="1200" y="1152"/>
                </a:cubicBezTo>
                <a:cubicBezTo>
                  <a:pt x="1200" y="1104"/>
                  <a:pt x="1272" y="1016"/>
                  <a:pt x="1296" y="960"/>
                </a:cubicBezTo>
                <a:cubicBezTo>
                  <a:pt x="1320" y="904"/>
                  <a:pt x="1351" y="855"/>
                  <a:pt x="1344" y="816"/>
                </a:cubicBezTo>
                <a:cubicBezTo>
                  <a:pt x="1336" y="776"/>
                  <a:pt x="1296" y="744"/>
                  <a:pt x="1248" y="720"/>
                </a:cubicBezTo>
                <a:cubicBezTo>
                  <a:pt x="1200" y="696"/>
                  <a:pt x="1111" y="703"/>
                  <a:pt x="1056" y="672"/>
                </a:cubicBezTo>
                <a:cubicBezTo>
                  <a:pt x="1000" y="640"/>
                  <a:pt x="944" y="576"/>
                  <a:pt x="912" y="528"/>
                </a:cubicBezTo>
                <a:cubicBezTo>
                  <a:pt x="879" y="479"/>
                  <a:pt x="840" y="416"/>
                  <a:pt x="864" y="384"/>
                </a:cubicBezTo>
                <a:cubicBezTo>
                  <a:pt x="888" y="352"/>
                  <a:pt x="992" y="367"/>
                  <a:pt x="1056" y="336"/>
                </a:cubicBezTo>
                <a:cubicBezTo>
                  <a:pt x="1119" y="304"/>
                  <a:pt x="1200" y="248"/>
                  <a:pt x="1248" y="192"/>
                </a:cubicBezTo>
                <a:cubicBezTo>
                  <a:pt x="1296" y="136"/>
                  <a:pt x="1320" y="68"/>
                  <a:pt x="1344" y="0"/>
                </a:cubicBezTo>
              </a:path>
            </a:pathLst>
          </a:custGeom>
          <a:noFill/>
          <a:ln w="28575" cmpd="sng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15" name="Oval 27" title="oval"/>
          <p:cNvSpPr>
            <a:spLocks noChangeArrowheads="1"/>
          </p:cNvSpPr>
          <p:nvPr/>
        </p:nvSpPr>
        <p:spPr bwMode="auto">
          <a:xfrm>
            <a:off x="8839200" y="4953000"/>
            <a:ext cx="152400" cy="152400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16" name="Oval 28" title="oval"/>
          <p:cNvSpPr>
            <a:spLocks noChangeArrowheads="1"/>
          </p:cNvSpPr>
          <p:nvPr/>
        </p:nvSpPr>
        <p:spPr bwMode="auto">
          <a:xfrm>
            <a:off x="7162800" y="51816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17" name="Oval 29" title="oval"/>
          <p:cNvSpPr>
            <a:spLocks noChangeArrowheads="1"/>
          </p:cNvSpPr>
          <p:nvPr/>
        </p:nvSpPr>
        <p:spPr bwMode="auto">
          <a:xfrm>
            <a:off x="7467600" y="5181600"/>
            <a:ext cx="152400" cy="152400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89118" name="Oval 30" title="oval"/>
          <p:cNvSpPr>
            <a:spLocks noChangeArrowheads="1"/>
          </p:cNvSpPr>
          <p:nvPr/>
        </p:nvSpPr>
        <p:spPr bwMode="auto">
          <a:xfrm>
            <a:off x="7696200" y="5334000"/>
            <a:ext cx="152400" cy="152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19" name="Oval 31" title="oval"/>
          <p:cNvSpPr>
            <a:spLocks noChangeArrowheads="1"/>
          </p:cNvSpPr>
          <p:nvPr/>
        </p:nvSpPr>
        <p:spPr bwMode="auto">
          <a:xfrm>
            <a:off x="8001000" y="5257800"/>
            <a:ext cx="152400" cy="152400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20" name="Oval 32" title="oval"/>
          <p:cNvSpPr>
            <a:spLocks noChangeArrowheads="1"/>
          </p:cNvSpPr>
          <p:nvPr/>
        </p:nvSpPr>
        <p:spPr bwMode="auto">
          <a:xfrm>
            <a:off x="8382000" y="52578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21" name="Oval 33" title="oval"/>
          <p:cNvSpPr>
            <a:spLocks noChangeArrowheads="1"/>
          </p:cNvSpPr>
          <p:nvPr/>
        </p:nvSpPr>
        <p:spPr bwMode="auto">
          <a:xfrm>
            <a:off x="8686800" y="51816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22" name="Oval 34" title="oval"/>
          <p:cNvSpPr>
            <a:spLocks noChangeArrowheads="1"/>
          </p:cNvSpPr>
          <p:nvPr/>
        </p:nvSpPr>
        <p:spPr bwMode="auto">
          <a:xfrm>
            <a:off x="8839200" y="4648200"/>
            <a:ext cx="152400" cy="152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23" name="Oval 35" title="oval"/>
          <p:cNvSpPr>
            <a:spLocks noChangeArrowheads="1"/>
          </p:cNvSpPr>
          <p:nvPr/>
        </p:nvSpPr>
        <p:spPr bwMode="auto">
          <a:xfrm>
            <a:off x="8686800" y="4419600"/>
            <a:ext cx="152400" cy="152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24" name="Oval 36" title="oval"/>
          <p:cNvSpPr>
            <a:spLocks noChangeArrowheads="1"/>
          </p:cNvSpPr>
          <p:nvPr/>
        </p:nvSpPr>
        <p:spPr bwMode="auto">
          <a:xfrm>
            <a:off x="8839200" y="4191000"/>
            <a:ext cx="152400" cy="152400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25" name="Oval 37" title="oval"/>
          <p:cNvSpPr>
            <a:spLocks noChangeArrowheads="1"/>
          </p:cNvSpPr>
          <p:nvPr/>
        </p:nvSpPr>
        <p:spPr bwMode="auto">
          <a:xfrm>
            <a:off x="6858000" y="5181600"/>
            <a:ext cx="152400" cy="152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26" name="Oval 38" title="oval"/>
          <p:cNvSpPr>
            <a:spLocks noChangeArrowheads="1"/>
          </p:cNvSpPr>
          <p:nvPr/>
        </p:nvSpPr>
        <p:spPr bwMode="auto">
          <a:xfrm>
            <a:off x="8610600" y="3124200"/>
            <a:ext cx="152400" cy="152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27" name="Oval 39" title="oval"/>
          <p:cNvSpPr>
            <a:spLocks noChangeArrowheads="1"/>
          </p:cNvSpPr>
          <p:nvPr/>
        </p:nvSpPr>
        <p:spPr bwMode="auto">
          <a:xfrm>
            <a:off x="8305800" y="3200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28" name="Oval 40" title="oval"/>
          <p:cNvSpPr>
            <a:spLocks noChangeArrowheads="1"/>
          </p:cNvSpPr>
          <p:nvPr/>
        </p:nvSpPr>
        <p:spPr bwMode="auto">
          <a:xfrm>
            <a:off x="8229600" y="3429000"/>
            <a:ext cx="152400" cy="152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29" name="Oval 41" title="oval"/>
          <p:cNvSpPr>
            <a:spLocks noChangeArrowheads="1"/>
          </p:cNvSpPr>
          <p:nvPr/>
        </p:nvSpPr>
        <p:spPr bwMode="auto">
          <a:xfrm>
            <a:off x="8382000" y="3657600"/>
            <a:ext cx="152400" cy="152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30" name="Oval 42" title="oval"/>
          <p:cNvSpPr>
            <a:spLocks noChangeArrowheads="1"/>
          </p:cNvSpPr>
          <p:nvPr/>
        </p:nvSpPr>
        <p:spPr bwMode="auto">
          <a:xfrm>
            <a:off x="8610600" y="37338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31" name="Oval 43"/>
          <p:cNvSpPr>
            <a:spLocks noChangeArrowheads="1"/>
          </p:cNvSpPr>
          <p:nvPr/>
        </p:nvSpPr>
        <p:spPr bwMode="auto">
          <a:xfrm>
            <a:off x="8839200" y="3886200"/>
            <a:ext cx="152400" cy="152400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mtClean="0"/>
              <a:t>oval</a:t>
            </a:r>
            <a:endParaRPr lang="en-US"/>
          </a:p>
        </p:txBody>
      </p:sp>
      <p:sp>
        <p:nvSpPr>
          <p:cNvPr id="89132" name="Oval 44" title="oval"/>
          <p:cNvSpPr>
            <a:spLocks noChangeArrowheads="1"/>
          </p:cNvSpPr>
          <p:nvPr/>
        </p:nvSpPr>
        <p:spPr bwMode="auto">
          <a:xfrm>
            <a:off x="8839200" y="2667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33" name="Oval 45" title="oval"/>
          <p:cNvSpPr>
            <a:spLocks noChangeArrowheads="1"/>
          </p:cNvSpPr>
          <p:nvPr/>
        </p:nvSpPr>
        <p:spPr bwMode="auto">
          <a:xfrm>
            <a:off x="8763000" y="2895600"/>
            <a:ext cx="152400" cy="152400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34" name="Oval 46" title="oval"/>
          <p:cNvSpPr>
            <a:spLocks noChangeArrowheads="1"/>
          </p:cNvSpPr>
          <p:nvPr/>
        </p:nvSpPr>
        <p:spPr bwMode="auto">
          <a:xfrm>
            <a:off x="4038600" y="5791200"/>
            <a:ext cx="4572000" cy="609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35" name="AutoShape 47" title="arrow"/>
          <p:cNvSpPr>
            <a:spLocks noChangeArrowheads="1"/>
          </p:cNvSpPr>
          <p:nvPr/>
        </p:nvSpPr>
        <p:spPr bwMode="auto">
          <a:xfrm>
            <a:off x="5029200" y="3733800"/>
            <a:ext cx="152400" cy="228600"/>
          </a:xfrm>
          <a:prstGeom prst="downArrow">
            <a:avLst>
              <a:gd name="adj1" fmla="val 50000"/>
              <a:gd name="adj2" fmla="val 37500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36" name="Text Box 48"/>
          <p:cNvSpPr txBox="1">
            <a:spLocks noChangeArrowheads="1"/>
          </p:cNvSpPr>
          <p:nvPr/>
        </p:nvSpPr>
        <p:spPr bwMode="auto">
          <a:xfrm>
            <a:off x="4572000" y="3352800"/>
            <a:ext cx="160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 i="1">
                <a:solidFill>
                  <a:schemeClr val="accent1"/>
                </a:solidFill>
                <a:latin typeface="Times" panose="02020603050405020304" pitchFamily="18" charset="0"/>
              </a:rPr>
              <a:t>transcription</a:t>
            </a:r>
            <a:endParaRPr lang="en-US" altLang="en-US" i="1">
              <a:solidFill>
                <a:schemeClr val="accent1"/>
              </a:solidFill>
              <a:latin typeface="Times" panose="02020603050405020304" pitchFamily="18" charset="0"/>
            </a:endParaRPr>
          </a:p>
        </p:txBody>
      </p:sp>
      <p:sp>
        <p:nvSpPr>
          <p:cNvPr id="89137" name="Text Box 49"/>
          <p:cNvSpPr txBox="1">
            <a:spLocks noChangeArrowheads="1"/>
          </p:cNvSpPr>
          <p:nvPr/>
        </p:nvSpPr>
        <p:spPr bwMode="auto">
          <a:xfrm>
            <a:off x="6781800" y="4876800"/>
            <a:ext cx="160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 i="1">
                <a:solidFill>
                  <a:schemeClr val="accent1"/>
                </a:solidFill>
                <a:latin typeface="Times" panose="02020603050405020304" pitchFamily="18" charset="0"/>
              </a:rPr>
              <a:t>translation</a:t>
            </a:r>
            <a:endParaRPr lang="en-US" altLang="en-US" sz="2000" i="1">
              <a:latin typeface="Times" panose="02020603050405020304" pitchFamily="18" charset="0"/>
            </a:endParaRPr>
          </a:p>
        </p:txBody>
      </p:sp>
      <p:sp>
        <p:nvSpPr>
          <p:cNvPr id="89138" name="Text Box 50"/>
          <p:cNvSpPr txBox="1">
            <a:spLocks noChangeArrowheads="1"/>
          </p:cNvSpPr>
          <p:nvPr/>
        </p:nvSpPr>
        <p:spPr bwMode="auto">
          <a:xfrm>
            <a:off x="6553200" y="3886200"/>
            <a:ext cx="1828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 b="1">
                <a:solidFill>
                  <a:schemeClr val="bg2"/>
                </a:solidFill>
                <a:latin typeface="Times" panose="02020603050405020304" pitchFamily="18" charset="0"/>
              </a:rPr>
              <a:t>Amino acid sequence</a:t>
            </a:r>
            <a:endParaRPr lang="en-US" altLang="en-US" sz="1600" b="1">
              <a:solidFill>
                <a:schemeClr val="bg2"/>
              </a:solidFill>
              <a:latin typeface="Times" panose="02020603050405020304" pitchFamily="18" charset="0"/>
            </a:endParaRPr>
          </a:p>
        </p:txBody>
      </p:sp>
      <p:sp>
        <p:nvSpPr>
          <p:cNvPr id="89139" name="AutoShape 51" title="arrow"/>
          <p:cNvSpPr>
            <a:spLocks noChangeArrowheads="1"/>
          </p:cNvSpPr>
          <p:nvPr/>
        </p:nvSpPr>
        <p:spPr bwMode="auto">
          <a:xfrm>
            <a:off x="7391400" y="3429000"/>
            <a:ext cx="228600" cy="2286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40" name="Text Box 52"/>
          <p:cNvSpPr txBox="1">
            <a:spLocks noChangeArrowheads="1"/>
          </p:cNvSpPr>
          <p:nvPr/>
        </p:nvSpPr>
        <p:spPr bwMode="auto">
          <a:xfrm>
            <a:off x="6553200" y="2438400"/>
            <a:ext cx="1828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 b="1">
                <a:solidFill>
                  <a:schemeClr val="bg2"/>
                </a:solidFill>
                <a:latin typeface="Times" panose="02020603050405020304" pitchFamily="18" charset="0"/>
              </a:rPr>
              <a:t>Name of Protein</a:t>
            </a:r>
            <a:endParaRPr lang="en-US" altLang="en-US" sz="1600" b="1">
              <a:solidFill>
                <a:schemeClr val="bg2"/>
              </a:solidFill>
              <a:latin typeface="Times" panose="02020603050405020304" pitchFamily="18" charset="0"/>
            </a:endParaRPr>
          </a:p>
        </p:txBody>
      </p:sp>
      <p:sp>
        <p:nvSpPr>
          <p:cNvPr id="89141" name="Text Box 53"/>
          <p:cNvSpPr txBox="1">
            <a:spLocks noChangeArrowheads="1"/>
          </p:cNvSpPr>
          <p:nvPr/>
        </p:nvSpPr>
        <p:spPr bwMode="auto">
          <a:xfrm>
            <a:off x="4267200" y="2133600"/>
            <a:ext cx="1828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 b="1">
                <a:solidFill>
                  <a:schemeClr val="bg2"/>
                </a:solidFill>
                <a:latin typeface="Times" panose="02020603050405020304" pitchFamily="18" charset="0"/>
              </a:rPr>
              <a:t>DNA Sequence</a:t>
            </a:r>
          </a:p>
        </p:txBody>
      </p:sp>
      <p:sp>
        <p:nvSpPr>
          <p:cNvPr id="89142" name="Text Box 54"/>
          <p:cNvSpPr txBox="1">
            <a:spLocks noChangeArrowheads="1"/>
          </p:cNvSpPr>
          <p:nvPr/>
        </p:nvSpPr>
        <p:spPr bwMode="auto">
          <a:xfrm>
            <a:off x="2590800" y="2590800"/>
            <a:ext cx="1828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 b="1">
                <a:solidFill>
                  <a:schemeClr val="bg2"/>
                </a:solidFill>
                <a:latin typeface="Times" panose="02020603050405020304" pitchFamily="18" charset="0"/>
              </a:rPr>
              <a:t>Name of Gene</a:t>
            </a:r>
            <a:endParaRPr lang="en-US" altLang="en-US" sz="1600" b="1">
              <a:solidFill>
                <a:schemeClr val="bg2"/>
              </a:solidFill>
              <a:latin typeface="Times" panose="02020603050405020304" pitchFamily="18" charset="0"/>
            </a:endParaRPr>
          </a:p>
        </p:txBody>
      </p:sp>
      <p:sp>
        <p:nvSpPr>
          <p:cNvPr id="89143" name="Text Box 55"/>
          <p:cNvSpPr txBox="1">
            <a:spLocks noChangeArrowheads="1"/>
          </p:cNvSpPr>
          <p:nvPr/>
        </p:nvSpPr>
        <p:spPr bwMode="auto">
          <a:xfrm>
            <a:off x="838200" y="2286000"/>
            <a:ext cx="1828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 b="1">
                <a:solidFill>
                  <a:schemeClr val="bg2"/>
                </a:solidFill>
                <a:latin typeface="Times" panose="02020603050405020304" pitchFamily="18" charset="0"/>
              </a:rPr>
              <a:t>Chromosome</a:t>
            </a:r>
            <a:endParaRPr lang="en-US" altLang="en-US" sz="1600" b="1">
              <a:solidFill>
                <a:schemeClr val="bg2"/>
              </a:solidFill>
              <a:latin typeface="Times" panose="02020603050405020304" pitchFamily="18" charset="0"/>
            </a:endParaRPr>
          </a:p>
        </p:txBody>
      </p:sp>
      <p:sp>
        <p:nvSpPr>
          <p:cNvPr id="89144" name="Text Box 56"/>
          <p:cNvSpPr txBox="1">
            <a:spLocks noChangeArrowheads="1"/>
          </p:cNvSpPr>
          <p:nvPr/>
        </p:nvSpPr>
        <p:spPr bwMode="auto">
          <a:xfrm>
            <a:off x="4876800" y="5791200"/>
            <a:ext cx="2743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 b="1">
                <a:solidFill>
                  <a:schemeClr val="bg2"/>
                </a:solidFill>
                <a:latin typeface="Times" panose="02020603050405020304" pitchFamily="18" charset="0"/>
              </a:rPr>
              <a:t>What does this protein make up or do?</a:t>
            </a:r>
            <a:endParaRPr lang="en-US" altLang="en-US" sz="1600" b="1">
              <a:solidFill>
                <a:schemeClr val="bg2"/>
              </a:solidFill>
              <a:latin typeface="Times" panose="02020603050405020304" pitchFamily="18" charset="0"/>
            </a:endParaRPr>
          </a:p>
        </p:txBody>
      </p:sp>
      <p:sp>
        <p:nvSpPr>
          <p:cNvPr id="89145" name="WordArt 57"/>
          <p:cNvSpPr>
            <a:spLocks noChangeArrowheads="1" noChangeShapeType="1" noTextEdit="1"/>
          </p:cNvSpPr>
          <p:nvPr/>
        </p:nvSpPr>
        <p:spPr bwMode="auto">
          <a:xfrm rot="-1149153">
            <a:off x="2133600" y="5791200"/>
            <a:ext cx="1392238" cy="34766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nDown">
              <a:avLst>
                <a:gd name="adj" fmla="val 29222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Nucleus</a:t>
            </a:r>
          </a:p>
        </p:txBody>
      </p:sp>
      <p:sp>
        <p:nvSpPr>
          <p:cNvPr id="89146" name="Text Box 58"/>
          <p:cNvSpPr txBox="1">
            <a:spLocks noChangeArrowheads="1"/>
          </p:cNvSpPr>
          <p:nvPr/>
        </p:nvSpPr>
        <p:spPr bwMode="auto">
          <a:xfrm>
            <a:off x="5486400" y="6400800"/>
            <a:ext cx="1828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 b="1">
                <a:solidFill>
                  <a:schemeClr val="bg2"/>
                </a:solidFill>
                <a:latin typeface="Times" panose="02020603050405020304" pitchFamily="18" charset="0"/>
              </a:rPr>
              <a:t>Condition/Disease</a:t>
            </a:r>
            <a:endParaRPr lang="en-US" altLang="en-US" sz="1600" b="1">
              <a:solidFill>
                <a:schemeClr val="bg2"/>
              </a:solidFill>
              <a:latin typeface="Times" panose="02020603050405020304" pitchFamily="18" charset="0"/>
            </a:endParaRPr>
          </a:p>
        </p:txBody>
      </p:sp>
      <p:sp>
        <p:nvSpPr>
          <p:cNvPr id="89147" name="WordArt 59"/>
          <p:cNvSpPr>
            <a:spLocks noChangeArrowheads="1" noChangeShapeType="1" noTextEdit="1"/>
          </p:cNvSpPr>
          <p:nvPr/>
        </p:nvSpPr>
        <p:spPr bwMode="auto">
          <a:xfrm rot="-24032902">
            <a:off x="4724400" y="5029200"/>
            <a:ext cx="1295400" cy="39846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nDown">
              <a:avLst>
                <a:gd name="adj" fmla="val 29222"/>
              </a:avLst>
            </a:prstTxWarp>
          </a:bodyPr>
          <a:lstStyle/>
          <a:p>
            <a:pPr algn="ctr"/>
            <a:r>
              <a:rPr lang="en-US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Cytoplasm</a:t>
            </a:r>
          </a:p>
        </p:txBody>
      </p:sp>
      <p:sp>
        <p:nvSpPr>
          <p:cNvPr id="89148" name="Text Box 60"/>
          <p:cNvSpPr txBox="1">
            <a:spLocks noChangeArrowheads="1"/>
          </p:cNvSpPr>
          <p:nvPr/>
        </p:nvSpPr>
        <p:spPr bwMode="auto">
          <a:xfrm>
            <a:off x="3048000" y="2819400"/>
            <a:ext cx="914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000" b="1">
                <a:solidFill>
                  <a:srgbClr val="800000"/>
                </a:solidFill>
              </a:rPr>
              <a:t>PAX3</a:t>
            </a:r>
          </a:p>
        </p:txBody>
      </p:sp>
      <p:sp>
        <p:nvSpPr>
          <p:cNvPr id="89149" name="Text Box 61"/>
          <p:cNvSpPr txBox="1">
            <a:spLocks noChangeArrowheads="1"/>
          </p:cNvSpPr>
          <p:nvPr/>
        </p:nvSpPr>
        <p:spPr bwMode="auto">
          <a:xfrm>
            <a:off x="1371600" y="2667000"/>
            <a:ext cx="762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b="1" i="1">
                <a:solidFill>
                  <a:srgbClr val="800000"/>
                </a:solidFill>
              </a:rPr>
              <a:t>2</a:t>
            </a:r>
          </a:p>
        </p:txBody>
      </p:sp>
      <p:sp>
        <p:nvSpPr>
          <p:cNvPr id="89150" name="Text Box 62"/>
          <p:cNvSpPr txBox="1">
            <a:spLocks noChangeArrowheads="1"/>
          </p:cNvSpPr>
          <p:nvPr/>
        </p:nvSpPr>
        <p:spPr bwMode="auto">
          <a:xfrm>
            <a:off x="4495800" y="2438400"/>
            <a:ext cx="1447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1">
                <a:solidFill>
                  <a:srgbClr val="800000"/>
                </a:solidFill>
              </a:rPr>
              <a:t>1038 bp</a:t>
            </a:r>
          </a:p>
        </p:txBody>
      </p:sp>
      <p:sp>
        <p:nvSpPr>
          <p:cNvPr id="89151" name="Text Box 63"/>
          <p:cNvSpPr txBox="1">
            <a:spLocks noChangeArrowheads="1"/>
          </p:cNvSpPr>
          <p:nvPr/>
        </p:nvSpPr>
        <p:spPr bwMode="auto">
          <a:xfrm>
            <a:off x="6781800" y="2667000"/>
            <a:ext cx="1371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600" b="1">
                <a:solidFill>
                  <a:srgbClr val="800000"/>
                </a:solidFill>
              </a:rPr>
              <a:t>Paired Box Protein Pax-3</a:t>
            </a:r>
          </a:p>
        </p:txBody>
      </p:sp>
      <p:sp>
        <p:nvSpPr>
          <p:cNvPr id="89152" name="Text Box 64"/>
          <p:cNvSpPr txBox="1">
            <a:spLocks noChangeArrowheads="1"/>
          </p:cNvSpPr>
          <p:nvPr/>
        </p:nvSpPr>
        <p:spPr bwMode="auto">
          <a:xfrm>
            <a:off x="6477000" y="4114800"/>
            <a:ext cx="2057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1">
                <a:solidFill>
                  <a:srgbClr val="800000"/>
                </a:solidFill>
              </a:rPr>
              <a:t>479 aa</a:t>
            </a:r>
          </a:p>
        </p:txBody>
      </p:sp>
      <p:sp>
        <p:nvSpPr>
          <p:cNvPr id="89153" name="Text Box 65"/>
          <p:cNvSpPr txBox="1">
            <a:spLocks noChangeArrowheads="1"/>
          </p:cNvSpPr>
          <p:nvPr/>
        </p:nvSpPr>
        <p:spPr bwMode="auto">
          <a:xfrm>
            <a:off x="4419600" y="5943600"/>
            <a:ext cx="3886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000" i="1">
                <a:solidFill>
                  <a:srgbClr val="800000"/>
                </a:solidFill>
              </a:rPr>
              <a:t>Involved in transcription activation</a:t>
            </a:r>
          </a:p>
        </p:txBody>
      </p:sp>
      <p:sp>
        <p:nvSpPr>
          <p:cNvPr id="89154" name="Text Box 66"/>
          <p:cNvSpPr txBox="1">
            <a:spLocks noChangeArrowheads="1"/>
          </p:cNvSpPr>
          <p:nvPr/>
        </p:nvSpPr>
        <p:spPr bwMode="auto">
          <a:xfrm>
            <a:off x="4953000" y="6553200"/>
            <a:ext cx="2743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b="1">
                <a:solidFill>
                  <a:srgbClr val="800000"/>
                </a:solidFill>
              </a:rPr>
              <a:t>Waardenburg Syndrome</a:t>
            </a:r>
          </a:p>
        </p:txBody>
      </p:sp>
      <p:sp>
        <p:nvSpPr>
          <p:cNvPr id="89155" name="WordArt 67"/>
          <p:cNvSpPr>
            <a:spLocks noChangeArrowheads="1" noChangeShapeType="1" noTextEdit="1"/>
          </p:cNvSpPr>
          <p:nvPr/>
        </p:nvSpPr>
        <p:spPr bwMode="auto">
          <a:xfrm rot="16200000">
            <a:off x="-228600" y="5791200"/>
            <a:ext cx="1295400" cy="381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nDown">
              <a:avLst>
                <a:gd name="adj" fmla="val 29222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Cell</a:t>
            </a:r>
          </a:p>
        </p:txBody>
      </p:sp>
      <p:sp>
        <p:nvSpPr>
          <p:cNvPr id="89156" name="Oval 68" title="oval"/>
          <p:cNvSpPr>
            <a:spLocks noChangeArrowheads="1"/>
          </p:cNvSpPr>
          <p:nvPr/>
        </p:nvSpPr>
        <p:spPr bwMode="auto">
          <a:xfrm>
            <a:off x="2819400" y="1981200"/>
            <a:ext cx="152400" cy="1524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57" name="Oval 69" title="oval"/>
          <p:cNvSpPr>
            <a:spLocks noChangeArrowheads="1"/>
          </p:cNvSpPr>
          <p:nvPr/>
        </p:nvSpPr>
        <p:spPr bwMode="auto">
          <a:xfrm>
            <a:off x="3886200" y="1676400"/>
            <a:ext cx="152400" cy="1524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58" name="Oval 70" title="oval"/>
          <p:cNvSpPr>
            <a:spLocks noChangeArrowheads="1"/>
          </p:cNvSpPr>
          <p:nvPr/>
        </p:nvSpPr>
        <p:spPr bwMode="auto">
          <a:xfrm>
            <a:off x="1143000" y="4800600"/>
            <a:ext cx="152400" cy="1524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59" name="Oval 71" title="oval"/>
          <p:cNvSpPr>
            <a:spLocks noChangeArrowheads="1"/>
          </p:cNvSpPr>
          <p:nvPr/>
        </p:nvSpPr>
        <p:spPr bwMode="auto">
          <a:xfrm>
            <a:off x="2895600" y="4876800"/>
            <a:ext cx="152400" cy="1524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60" name="Oval 72"/>
          <p:cNvSpPr>
            <a:spLocks noChangeArrowheads="1"/>
          </p:cNvSpPr>
          <p:nvPr/>
        </p:nvSpPr>
        <p:spPr bwMode="auto">
          <a:xfrm>
            <a:off x="2514600" y="3886200"/>
            <a:ext cx="152400" cy="1524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mtClean="0"/>
              <a:t>oval</a:t>
            </a:r>
            <a:endParaRPr lang="en-US"/>
          </a:p>
        </p:txBody>
      </p:sp>
      <p:pic>
        <p:nvPicPr>
          <p:cNvPr id="89162" name="Picture 74" descr="02chr"/>
          <p:cNvPicPr>
            <a:picLocks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47800" y="2590800"/>
            <a:ext cx="690563" cy="914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uman Genome Student Template">
  <a:themeElements>
    <a:clrScheme name="Human Genome Student Template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Human Genome Student Template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anose="02020404030301010803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anose="02020404030301010803" pitchFamily="18" charset="0"/>
          </a:defRPr>
        </a:defPPr>
      </a:lstStyle>
    </a:lnDef>
  </a:objectDefaults>
  <a:extraClrSchemeLst>
    <a:extraClrScheme>
      <a:clrScheme name="Human Genome Student Template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man Genome Student Template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man Genome Student Template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man Genome Student Template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man Genome Student Template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man Genome Student Template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man Genome Student Template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man Genome Student Template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man Genome Student Template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Human Genome Student Template</Template>
  <TotalTime>308</TotalTime>
  <Words>1208</Words>
  <Application>Microsoft Office PowerPoint</Application>
  <PresentationFormat>On-screen Show (4:3)</PresentationFormat>
  <Paragraphs>226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Times</vt:lpstr>
      <vt:lpstr>Garamond</vt:lpstr>
      <vt:lpstr>Times New Roman</vt:lpstr>
      <vt:lpstr>Wingdings</vt:lpstr>
      <vt:lpstr>Arial</vt:lpstr>
      <vt:lpstr>Human Genome Student Template</vt:lpstr>
      <vt:lpstr>Sample Genome Slides</vt:lpstr>
      <vt:lpstr>The Human Genome</vt:lpstr>
      <vt:lpstr>A Genome is like a Book</vt:lpstr>
      <vt:lpstr>Chapter 1:  Chromosome 1</vt:lpstr>
      <vt:lpstr>Description of Glaucoma</vt:lpstr>
      <vt:lpstr>Description of Glaucoma (cont.)</vt:lpstr>
      <vt:lpstr>How is it inherited?</vt:lpstr>
      <vt:lpstr>References</vt:lpstr>
      <vt:lpstr>Chapter 2:  Chromosome 2</vt:lpstr>
      <vt:lpstr>Description of  Waardenburg Syndrome</vt:lpstr>
      <vt:lpstr>Description of  Waardenburg Syndrome (cont.)</vt:lpstr>
      <vt:lpstr>How is it inherited?</vt:lpstr>
      <vt:lpstr>References</vt:lpstr>
      <vt:lpstr>Chapter 23:  Chromosome X</vt:lpstr>
      <vt:lpstr>Description of Duchenne  Muscular Dystropy</vt:lpstr>
      <vt:lpstr>Description of Duchenne  Muscular Dystropy (cont.)</vt:lpstr>
      <vt:lpstr>How is it inherited?</vt:lpstr>
      <vt:lpstr>References</vt:lpstr>
    </vt:vector>
  </TitlesOfParts>
  <Company>Minot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___:  Chromosome ___</dc:title>
  <dc:creator>Teacher</dc:creator>
  <cp:lastModifiedBy>Triplett, Deyon (CDC/OID/NCEZID) (CTR)</cp:lastModifiedBy>
  <cp:revision>42</cp:revision>
  <dcterms:created xsi:type="dcterms:W3CDTF">2004-03-01T20:06:40Z</dcterms:created>
  <dcterms:modified xsi:type="dcterms:W3CDTF">2015-11-25T19:35:17Z</dcterms:modified>
</cp:coreProperties>
</file>