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5" r:id="rId3"/>
    <p:sldId id="259" r:id="rId4"/>
    <p:sldId id="260" r:id="rId5"/>
    <p:sldId id="268" r:id="rId6"/>
    <p:sldId id="261" r:id="rId7"/>
    <p:sldId id="262" r:id="rId8"/>
    <p:sldId id="269" r:id="rId9"/>
    <p:sldId id="257" r:id="rId10"/>
    <p:sldId id="263" r:id="rId11"/>
    <p:sldId id="264" r:id="rId12"/>
    <p:sldId id="266" r:id="rId13"/>
    <p:sldId id="258" r:id="rId14"/>
    <p:sldId id="270" r:id="rId1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a:srgbClr val="FFFFCC"/>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5979" autoAdjust="0"/>
  </p:normalViewPr>
  <p:slideViewPr>
    <p:cSldViewPr>
      <p:cViewPr varScale="1">
        <p:scale>
          <a:sx n="65" d="100"/>
          <a:sy n="65" d="100"/>
        </p:scale>
        <p:origin x="156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a:defRPr sz="1200"/>
            </a:lvl1pPr>
          </a:lstStyle>
          <a:p>
            <a:endParaRPr lang="en-US" altLang="en-US"/>
          </a:p>
        </p:txBody>
      </p:sp>
      <p:sp>
        <p:nvSpPr>
          <p:cNvPr id="12291"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a:defRPr sz="1200"/>
            </a:lvl1pPr>
          </a:lstStyle>
          <a:p>
            <a:endParaRPr lang="en-US" altLang="en-US"/>
          </a:p>
        </p:txBody>
      </p:sp>
      <p:sp>
        <p:nvSpPr>
          <p:cNvPr id="12292" name="Rectangle 4"/>
          <p:cNvSpPr>
            <a:spLocks noRo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2294"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a:defRPr sz="1200"/>
            </a:lvl1pPr>
          </a:lstStyle>
          <a:p>
            <a:endParaRPr lang="en-US" altLang="en-US"/>
          </a:p>
        </p:txBody>
      </p:sp>
      <p:sp>
        <p:nvSpPr>
          <p:cNvPr id="12295"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a:defRPr sz="1200"/>
            </a:lvl1pPr>
          </a:lstStyle>
          <a:p>
            <a:fld id="{A0079477-4D53-4E2D-867D-FCB0CD5EB906}" type="slidenum">
              <a:rPr lang="en-US" altLang="en-US"/>
              <a:pPr/>
              <a:t>‹#›</a:t>
            </a:fld>
            <a:endParaRPr lang="en-US" altLang="en-US"/>
          </a:p>
        </p:txBody>
      </p:sp>
    </p:spTree>
    <p:extLst>
      <p:ext uri="{BB962C8B-B14F-4D97-AF65-F5344CB8AC3E}">
        <p14:creationId xmlns:p14="http://schemas.microsoft.com/office/powerpoint/2010/main" val="415180402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ntsad.org/"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www.geneticalliance.org/"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0AC0B2-DC09-42F3-B8F3-796D357E72BF}" type="slidenum">
              <a:rPr lang="en-US" altLang="en-US"/>
              <a:pPr/>
              <a:t>1</a:t>
            </a:fld>
            <a:endParaRPr lang="en-US" altLang="en-US"/>
          </a:p>
        </p:txBody>
      </p:sp>
      <p:sp>
        <p:nvSpPr>
          <p:cNvPr id="26626" name="Rectangle 2"/>
          <p:cNvSpPr>
            <a:spLocks noRot="1" noChangeArrowheads="1" noTextEdit="1"/>
          </p:cNvSpPr>
          <p:nvPr>
            <p:ph type="sldImg"/>
          </p:nvPr>
        </p:nvSpPr>
        <p:spPr>
          <a:ln/>
        </p:spPr>
      </p:sp>
      <p:sp>
        <p:nvSpPr>
          <p:cNvPr id="26627" name="Rectangle 3"/>
          <p:cNvSpPr>
            <a:spLocks noGrp="1" noChangeArrowheads="1"/>
          </p:cNvSpPr>
          <p:nvPr>
            <p:ph type="body" idx="1"/>
          </p:nvPr>
        </p:nvSpPr>
        <p:spPr/>
        <p:txBody>
          <a:bodyPr/>
          <a:lstStyle/>
          <a:p>
            <a:r>
              <a:rPr lang="en-US" altLang="en-US"/>
              <a:t>This presentation is an example of a PowerPoint presentation that might be created on Tay-Sachs. It is provided for your reference.</a:t>
            </a:r>
          </a:p>
        </p:txBody>
      </p:sp>
    </p:spTree>
    <p:extLst>
      <p:ext uri="{BB962C8B-B14F-4D97-AF65-F5344CB8AC3E}">
        <p14:creationId xmlns:p14="http://schemas.microsoft.com/office/powerpoint/2010/main" val="5157346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51C331-A539-4E4C-AE69-63A14CDD3631}" type="slidenum">
              <a:rPr lang="en-US" altLang="en-US"/>
              <a:pPr/>
              <a:t>11</a:t>
            </a:fld>
            <a:endParaRPr lang="en-US" altLang="en-US"/>
          </a:p>
        </p:txBody>
      </p:sp>
      <p:sp>
        <p:nvSpPr>
          <p:cNvPr id="23554" name="Rectangle 2"/>
          <p:cNvSpPr>
            <a:spLocks noRo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ltLang="en-US"/>
              <a:t>There are many places parents can get help if they find out they are a carrier for Tay-Sachs or have a child affected by Tay Sachs. Often, potential parents that are carriers will visit a genetic counselor for more information about being a carrier, so they can make an informed decision about having a child. Parents with affected children can be members of support groups that deal with issues from personal care of their child to scientific research and governmental action regarding the abnormality in general. Examples of support groups for Tay-Sachs include the National Tay-Sachs &amp; Allied Diseases Association, Inc. (</a:t>
            </a:r>
            <a:r>
              <a:rPr lang="en-US" altLang="en-US">
                <a:hlinkClick r:id="rId3"/>
              </a:rPr>
              <a:t>www.ntsad.org</a:t>
            </a:r>
            <a:r>
              <a:rPr lang="en-US" altLang="en-US"/>
              <a:t>), the Genetic Alliance, Inc. (</a:t>
            </a:r>
            <a:r>
              <a:rPr lang="en-US" altLang="en-US">
                <a:hlinkClick r:id="rId4"/>
              </a:rPr>
              <a:t>www.geneticalliance.org</a:t>
            </a:r>
            <a:r>
              <a:rPr lang="en-US" altLang="en-US"/>
              <a:t>), and the National Organization for Rare Disorders, Inc. (NORD) (www.rarediseases.org/). (7)</a:t>
            </a:r>
          </a:p>
          <a:p>
            <a:endParaRPr lang="en-US" altLang="en-US"/>
          </a:p>
          <a:p>
            <a:r>
              <a:rPr lang="en-US" altLang="en-US"/>
              <a:t>Microsoft Office Clip Art. 2002. [cited 1 September 2004].</a:t>
            </a:r>
          </a:p>
        </p:txBody>
      </p:sp>
    </p:spTree>
    <p:extLst>
      <p:ext uri="{BB962C8B-B14F-4D97-AF65-F5344CB8AC3E}">
        <p14:creationId xmlns:p14="http://schemas.microsoft.com/office/powerpoint/2010/main" val="21706785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6829A4-0674-43AF-8A63-53552EFF5130}" type="slidenum">
              <a:rPr lang="en-US" altLang="en-US"/>
              <a:pPr/>
              <a:t>13</a:t>
            </a:fld>
            <a:endParaRPr lang="en-US" altLang="en-US"/>
          </a:p>
        </p:txBody>
      </p:sp>
      <p:sp>
        <p:nvSpPr>
          <p:cNvPr id="24578" name="Rectangle 2"/>
          <p:cNvSpPr>
            <a:spLocks noRo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n-US" altLang="en-US" b="1"/>
          </a:p>
        </p:txBody>
      </p:sp>
    </p:spTree>
    <p:extLst>
      <p:ext uri="{BB962C8B-B14F-4D97-AF65-F5344CB8AC3E}">
        <p14:creationId xmlns:p14="http://schemas.microsoft.com/office/powerpoint/2010/main" val="3231237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4B07AA-9C48-4ED2-A44D-EC66FEC4261A}" type="slidenum">
              <a:rPr lang="en-US" altLang="en-US"/>
              <a:pPr/>
              <a:t>3</a:t>
            </a:fld>
            <a:endParaRPr lang="en-US" altLang="en-US"/>
          </a:p>
        </p:txBody>
      </p:sp>
      <p:sp>
        <p:nvSpPr>
          <p:cNvPr id="14338" name="Rectangle 2"/>
          <p:cNvSpPr>
            <a:spLocks noRot="1" noChangeArrowheads="1" noTextEdit="1"/>
          </p:cNvSpPr>
          <p:nvPr>
            <p:ph type="sldImg"/>
          </p:nvPr>
        </p:nvSpPr>
        <p:spPr>
          <a:ln/>
        </p:spPr>
      </p:sp>
      <p:sp>
        <p:nvSpPr>
          <p:cNvPr id="14339" name="Rectangle 3"/>
          <p:cNvSpPr>
            <a:spLocks noGrp="1" noChangeArrowheads="1"/>
          </p:cNvSpPr>
          <p:nvPr>
            <p:ph type="body" idx="1"/>
          </p:nvPr>
        </p:nvSpPr>
        <p:spPr/>
        <p:txBody>
          <a:bodyPr/>
          <a:lstStyle/>
          <a:p>
            <a:r>
              <a:rPr lang="en-US" altLang="en-US"/>
              <a:t>This syndrome is named for Warren Tay an ophthalmologist who first described a patient with symptoms and Bernard Sach, a neurologist, who described cellular changes caused by the disease a few years later. Tay-Sachs is caused by the absence of Hexosamindase A (Hex-A). Usually, this enzyme causes a fatty substance called GM2 ganglioside to accumulate in cells, especially in the nerve cells of the brain. However, in the absence of Hex-A this does not happen leading to several developmental problems. (1,2)</a:t>
            </a:r>
          </a:p>
        </p:txBody>
      </p:sp>
    </p:spTree>
    <p:extLst>
      <p:ext uri="{BB962C8B-B14F-4D97-AF65-F5344CB8AC3E}">
        <p14:creationId xmlns:p14="http://schemas.microsoft.com/office/powerpoint/2010/main" val="1305242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7D6318-99C9-4F9C-9E8C-5305E05955B5}" type="slidenum">
              <a:rPr lang="en-US" altLang="en-US"/>
              <a:pPr/>
              <a:t>4</a:t>
            </a:fld>
            <a:endParaRPr lang="en-US" altLang="en-US"/>
          </a:p>
        </p:txBody>
      </p:sp>
      <p:sp>
        <p:nvSpPr>
          <p:cNvPr id="22530" name="Rectangle 2"/>
          <p:cNvSpPr>
            <a:spLocks noRot="1" noChangeArrowheads="1" noTextEdit="1"/>
          </p:cNvSpPr>
          <p:nvPr>
            <p:ph type="sldImg"/>
          </p:nvPr>
        </p:nvSpPr>
        <p:spPr>
          <a:ln/>
        </p:spPr>
      </p:sp>
      <p:sp>
        <p:nvSpPr>
          <p:cNvPr id="22531" name="Rectangle 3"/>
          <p:cNvSpPr>
            <a:spLocks noGrp="1" noChangeArrowheads="1"/>
          </p:cNvSpPr>
          <p:nvPr>
            <p:ph type="body" idx="1"/>
          </p:nvPr>
        </p:nvSpPr>
        <p:spPr/>
        <p:txBody>
          <a:bodyPr/>
          <a:lstStyle/>
          <a:p>
            <a:r>
              <a:rPr lang="en-US" altLang="en-US"/>
              <a:t>The gene that controls the production of Hex-A is found on Chromosome 15. The picture above shows its location. (3)</a:t>
            </a:r>
          </a:p>
          <a:p>
            <a:endParaRPr lang="en-US" altLang="en-US"/>
          </a:p>
        </p:txBody>
      </p:sp>
    </p:spTree>
    <p:extLst>
      <p:ext uri="{BB962C8B-B14F-4D97-AF65-F5344CB8AC3E}">
        <p14:creationId xmlns:p14="http://schemas.microsoft.com/office/powerpoint/2010/main" val="1238260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C8FD5E-2371-4F71-9F33-3F845E7FEC49}" type="slidenum">
              <a:rPr lang="en-US" altLang="en-US"/>
              <a:pPr/>
              <a:t>5</a:t>
            </a:fld>
            <a:endParaRPr lang="en-US" altLang="en-US"/>
          </a:p>
        </p:txBody>
      </p:sp>
      <p:sp>
        <p:nvSpPr>
          <p:cNvPr id="29698" name="Rectangle 2"/>
          <p:cNvSpPr>
            <a:spLocks noRot="1" noChangeArrowheads="1" noTextEdit="1"/>
          </p:cNvSpPr>
          <p:nvPr>
            <p:ph type="sldImg"/>
          </p:nvPr>
        </p:nvSpPr>
        <p:spPr>
          <a:ln/>
        </p:spPr>
      </p:sp>
      <p:sp>
        <p:nvSpPr>
          <p:cNvPr id="29699" name="Rectangle 3"/>
          <p:cNvSpPr>
            <a:spLocks noGrp="1" noChangeArrowheads="1"/>
          </p:cNvSpPr>
          <p:nvPr>
            <p:ph type="body" idx="1"/>
          </p:nvPr>
        </p:nvSpPr>
        <p:spPr/>
        <p:txBody>
          <a:bodyPr/>
          <a:lstStyle/>
          <a:p>
            <a:r>
              <a:rPr lang="en-US" altLang="en-US"/>
              <a:t>The genetic sequence of the gene that makes Hex-A is shown here. It has 2521 bases. (4)</a:t>
            </a:r>
          </a:p>
          <a:p>
            <a:endParaRPr lang="en-US" altLang="en-US"/>
          </a:p>
        </p:txBody>
      </p:sp>
    </p:spTree>
    <p:extLst>
      <p:ext uri="{BB962C8B-B14F-4D97-AF65-F5344CB8AC3E}">
        <p14:creationId xmlns:p14="http://schemas.microsoft.com/office/powerpoint/2010/main" val="827635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047788-F706-4A03-98F0-C7604A769AA8}" type="slidenum">
              <a:rPr lang="en-US" altLang="en-US"/>
              <a:pPr/>
              <a:t>6</a:t>
            </a:fld>
            <a:endParaRPr lang="en-US" altLang="en-US"/>
          </a:p>
        </p:txBody>
      </p:sp>
      <p:sp>
        <p:nvSpPr>
          <p:cNvPr id="15362" name="Rectangle 2"/>
          <p:cNvSpPr>
            <a:spLocks noRot="1" noChangeArrowheads="1" noTextEdit="1"/>
          </p:cNvSpPr>
          <p:nvPr>
            <p:ph type="sldImg"/>
          </p:nvPr>
        </p:nvSpPr>
        <p:spPr>
          <a:ln/>
        </p:spPr>
      </p:sp>
      <p:sp>
        <p:nvSpPr>
          <p:cNvPr id="15363" name="Rectangle 3"/>
          <p:cNvSpPr>
            <a:spLocks noGrp="1" noChangeArrowheads="1"/>
          </p:cNvSpPr>
          <p:nvPr>
            <p:ph type="body" idx="1"/>
          </p:nvPr>
        </p:nvSpPr>
        <p:spPr/>
        <p:txBody>
          <a:bodyPr/>
          <a:lstStyle/>
          <a:p>
            <a:r>
              <a:rPr lang="en-US" altLang="en-US"/>
              <a:t>There is a high incidence of Tay-Sachs in people of Eastern European (Ashkenazi) Jewish decent. According to the March of Dimes, about 1 in every 30 American Jews is a carrier of the Tay-Sachs gene. </a:t>
            </a:r>
          </a:p>
          <a:p>
            <a:r>
              <a:rPr lang="en-US" altLang="en-US"/>
              <a:t>In terms of inheritance, Tay-Sachs is a recessive disorder, which means that a person needs two copies of the gene to be affected. If a person only has one copy of the gene, they are a carrier. This means they are not affected by the syndrome but could pass the gene on to the next generation. </a:t>
            </a:r>
          </a:p>
          <a:p>
            <a:r>
              <a:rPr lang="en-US" altLang="en-US"/>
              <a:t>The above Punnett square shows the probability of two carrier parents of Tay-Sachs passing that gene on to their off-spring. As you can see, there is a 50% chance that their off-spring will be a carrier (Tt) and a 25% chance that their off-spring will be affected (tt).  (1,2)</a:t>
            </a:r>
          </a:p>
        </p:txBody>
      </p:sp>
    </p:spTree>
    <p:extLst>
      <p:ext uri="{BB962C8B-B14F-4D97-AF65-F5344CB8AC3E}">
        <p14:creationId xmlns:p14="http://schemas.microsoft.com/office/powerpoint/2010/main" val="13235351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323DD2-A21C-4AD9-A083-618155411DDC}" type="slidenum">
              <a:rPr lang="en-US" altLang="en-US"/>
              <a:pPr/>
              <a:t>7</a:t>
            </a:fld>
            <a:endParaRPr lang="en-US" altLang="en-US"/>
          </a:p>
        </p:txBody>
      </p:sp>
      <p:sp>
        <p:nvSpPr>
          <p:cNvPr id="18434" name="Rectangle 2"/>
          <p:cNvSpPr>
            <a:spLocks noRot="1" noChangeArrowheads="1" noTextEdit="1"/>
          </p:cNvSpPr>
          <p:nvPr>
            <p:ph type="sldImg"/>
          </p:nvPr>
        </p:nvSpPr>
        <p:spPr>
          <a:ln/>
        </p:spPr>
      </p:sp>
      <p:sp>
        <p:nvSpPr>
          <p:cNvPr id="18435" name="Rectangle 3"/>
          <p:cNvSpPr>
            <a:spLocks noGrp="1" noChangeArrowheads="1"/>
          </p:cNvSpPr>
          <p:nvPr>
            <p:ph type="body" idx="1"/>
          </p:nvPr>
        </p:nvSpPr>
        <p:spPr/>
        <p:txBody>
          <a:bodyPr/>
          <a:lstStyle/>
          <a:p>
            <a:r>
              <a:rPr lang="en-US" altLang="en-US"/>
              <a:t>According to R. Myerowitz, there is one mutation that is connected with the classic form of Tay-Sachs in the Ashkenazi Jewish population. (5)</a:t>
            </a:r>
          </a:p>
          <a:p>
            <a:endParaRPr lang="en-US" altLang="en-US"/>
          </a:p>
        </p:txBody>
      </p:sp>
    </p:spTree>
    <p:extLst>
      <p:ext uri="{BB962C8B-B14F-4D97-AF65-F5344CB8AC3E}">
        <p14:creationId xmlns:p14="http://schemas.microsoft.com/office/powerpoint/2010/main" val="18517467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D51C46-A248-4A66-8CBD-0A231FB69F1F}" type="slidenum">
              <a:rPr lang="en-US" altLang="en-US"/>
              <a:pPr/>
              <a:t>8</a:t>
            </a:fld>
            <a:endParaRPr lang="en-US" altLang="en-US"/>
          </a:p>
        </p:txBody>
      </p:sp>
      <p:sp>
        <p:nvSpPr>
          <p:cNvPr id="33794" name="Rectangle 2"/>
          <p:cNvSpPr>
            <a:spLocks noRot="1" noChangeArrowheads="1" noTextEdit="1"/>
          </p:cNvSpPr>
          <p:nvPr>
            <p:ph type="sldImg"/>
          </p:nvPr>
        </p:nvSpPr>
        <p:spPr>
          <a:ln/>
        </p:spPr>
      </p:sp>
      <p:sp>
        <p:nvSpPr>
          <p:cNvPr id="33795" name="Rectangle 3"/>
          <p:cNvSpPr>
            <a:spLocks noGrp="1" noChangeArrowheads="1"/>
          </p:cNvSpPr>
          <p:nvPr>
            <p:ph type="body" idx="1"/>
          </p:nvPr>
        </p:nvSpPr>
        <p:spPr/>
        <p:txBody>
          <a:bodyPr/>
          <a:lstStyle/>
          <a:p>
            <a:r>
              <a:rPr lang="en-US" altLang="en-US"/>
              <a:t>In Tutor’s article discussing the biochemical characterization of the GM2 gangliosidosis B1 variant, the activation energies of Hex-A and the mutated B1 variant, which can lead to Tay-Sachs, were investigated. Specifically, this investigation looked at the difference in the activation energy (energy required for the enzyme to contribute to the production of GM2). This study found that Hex-A has a significantly lower activation energy than the B1 variant. (6)</a:t>
            </a:r>
          </a:p>
        </p:txBody>
      </p:sp>
    </p:spTree>
    <p:extLst>
      <p:ext uri="{BB962C8B-B14F-4D97-AF65-F5344CB8AC3E}">
        <p14:creationId xmlns:p14="http://schemas.microsoft.com/office/powerpoint/2010/main" val="33507754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BBC528-6E41-4892-A78D-A079885F452D}" type="slidenum">
              <a:rPr lang="en-US" altLang="en-US"/>
              <a:pPr/>
              <a:t>9</a:t>
            </a:fld>
            <a:endParaRPr lang="en-US" altLang="en-US"/>
          </a:p>
        </p:txBody>
      </p:sp>
      <p:sp>
        <p:nvSpPr>
          <p:cNvPr id="13314" name="Rectangle 2"/>
          <p:cNvSpPr>
            <a:spLocks noRot="1" noChangeArrowheads="1" noTextEdit="1"/>
          </p:cNvSpPr>
          <p:nvPr>
            <p:ph type="sldImg"/>
          </p:nvPr>
        </p:nvSpPr>
        <p:spPr>
          <a:ln/>
        </p:spPr>
      </p:sp>
      <p:sp>
        <p:nvSpPr>
          <p:cNvPr id="13315" name="Rectangle 3"/>
          <p:cNvSpPr>
            <a:spLocks noGrp="1" noChangeArrowheads="1"/>
          </p:cNvSpPr>
          <p:nvPr>
            <p:ph type="body" idx="1"/>
          </p:nvPr>
        </p:nvSpPr>
        <p:spPr/>
        <p:txBody>
          <a:bodyPr/>
          <a:lstStyle/>
          <a:p>
            <a:r>
              <a:rPr lang="en-US" altLang="en-US"/>
              <a:t>At birth, babies affected with Tay-Sachs appear normal. After about six months, their development begins to slow. By two years of age, children are often affected by seizures and have fading mental functions. The syndrome continues to progress until blindness, mental retardation, paralysis and overall non-responsiveness result. Children usually die within the first four years of life. (1,2,7)</a:t>
            </a:r>
          </a:p>
        </p:txBody>
      </p:sp>
    </p:spTree>
    <p:extLst>
      <p:ext uri="{BB962C8B-B14F-4D97-AF65-F5344CB8AC3E}">
        <p14:creationId xmlns:p14="http://schemas.microsoft.com/office/powerpoint/2010/main" val="3436321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47E5AD-5F1F-45C6-911B-29A8E899355F}" type="slidenum">
              <a:rPr lang="en-US" altLang="en-US"/>
              <a:pPr/>
              <a:t>10</a:t>
            </a:fld>
            <a:endParaRPr lang="en-US" altLang="en-US"/>
          </a:p>
        </p:txBody>
      </p:sp>
      <p:sp>
        <p:nvSpPr>
          <p:cNvPr id="19458" name="Rectangle 2"/>
          <p:cNvSpPr>
            <a:spLocks noRot="1" noChangeArrowheads="1" noTextEdit="1"/>
          </p:cNvSpPr>
          <p:nvPr>
            <p:ph type="sldImg"/>
          </p:nvPr>
        </p:nvSpPr>
        <p:spPr>
          <a:ln/>
        </p:spPr>
      </p:sp>
      <p:sp>
        <p:nvSpPr>
          <p:cNvPr id="19459" name="Rectangle 3"/>
          <p:cNvSpPr>
            <a:spLocks noGrp="1" noChangeArrowheads="1"/>
          </p:cNvSpPr>
          <p:nvPr>
            <p:ph type="body" idx="1"/>
          </p:nvPr>
        </p:nvSpPr>
        <p:spPr/>
        <p:txBody>
          <a:bodyPr/>
          <a:lstStyle/>
          <a:p>
            <a:r>
              <a:rPr lang="en-US" altLang="en-US"/>
              <a:t>Amniocentesis: Amniocentesis is done by removing and testing a small quantity of the fluid that surrounds the fetus in the uterus. This procedure is done at approximately the 16</a:t>
            </a:r>
            <a:r>
              <a:rPr lang="en-US" altLang="en-US" baseline="30000"/>
              <a:t>th</a:t>
            </a:r>
            <a:r>
              <a:rPr lang="en-US" altLang="en-US"/>
              <a:t> week of pregnancy. </a:t>
            </a:r>
          </a:p>
          <a:p>
            <a:r>
              <a:rPr lang="en-US" altLang="en-US"/>
              <a:t>Chorionic villus sampling: Choronic villus sampling is performed by the 10</a:t>
            </a:r>
            <a:r>
              <a:rPr lang="en-US" altLang="en-US" baseline="30000"/>
              <a:t>th</a:t>
            </a:r>
            <a:r>
              <a:rPr lang="en-US" altLang="en-US"/>
              <a:t> week and usually provides a test answer much sooner than amniocentesis. The cell sample is obtained by withdrawing a small bit of the developing afterbirth. </a:t>
            </a:r>
          </a:p>
          <a:p>
            <a:r>
              <a:rPr lang="en-US" altLang="en-US"/>
              <a:t>Blood samples to detect carriers: Bloods samples can be collected and tested for carriers by looking at the gene that is responsible for the production of Hex-A on chromosome 15. (7)</a:t>
            </a:r>
          </a:p>
          <a:p>
            <a:endParaRPr lang="en-US" altLang="en-US"/>
          </a:p>
          <a:p>
            <a:r>
              <a:rPr lang="en-US" altLang="en-US"/>
              <a:t>Microsoft Office Clip Art. 2002. [cited 1 September 2004].</a:t>
            </a:r>
          </a:p>
        </p:txBody>
      </p:sp>
    </p:spTree>
    <p:extLst>
      <p:ext uri="{BB962C8B-B14F-4D97-AF65-F5344CB8AC3E}">
        <p14:creationId xmlns:p14="http://schemas.microsoft.com/office/powerpoint/2010/main" val="738500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EEB7A9B-6A88-4397-951B-F0D0979593F8}" type="slidenum">
              <a:rPr lang="en-US" altLang="en-US"/>
              <a:pPr/>
              <a:t>‹#›</a:t>
            </a:fld>
            <a:endParaRPr lang="en-US" altLang="en-US"/>
          </a:p>
        </p:txBody>
      </p:sp>
    </p:spTree>
    <p:extLst>
      <p:ext uri="{BB962C8B-B14F-4D97-AF65-F5344CB8AC3E}">
        <p14:creationId xmlns:p14="http://schemas.microsoft.com/office/powerpoint/2010/main" val="1112181276"/>
      </p:ext>
    </p:extLst>
  </p:cSld>
  <p:clrMapOvr>
    <a:masterClrMapping/>
  </p:clrMapOvr>
  <p:transition>
    <p:cover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B873E52-37FA-4AA0-8D5D-6F93ADBC2C72}" type="slidenum">
              <a:rPr lang="en-US" altLang="en-US"/>
              <a:pPr/>
              <a:t>‹#›</a:t>
            </a:fld>
            <a:endParaRPr lang="en-US" altLang="en-US"/>
          </a:p>
        </p:txBody>
      </p:sp>
    </p:spTree>
    <p:extLst>
      <p:ext uri="{BB962C8B-B14F-4D97-AF65-F5344CB8AC3E}">
        <p14:creationId xmlns:p14="http://schemas.microsoft.com/office/powerpoint/2010/main" val="2181311506"/>
      </p:ext>
    </p:extLst>
  </p:cSld>
  <p:clrMapOvr>
    <a:masterClrMapping/>
  </p:clrMapOvr>
  <p:transition>
    <p:cover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42F6A5D-CAD2-4EE3-A4EF-7FE4D9AC8381}" type="slidenum">
              <a:rPr lang="en-US" altLang="en-US"/>
              <a:pPr/>
              <a:t>‹#›</a:t>
            </a:fld>
            <a:endParaRPr lang="en-US" altLang="en-US"/>
          </a:p>
        </p:txBody>
      </p:sp>
    </p:spTree>
    <p:extLst>
      <p:ext uri="{BB962C8B-B14F-4D97-AF65-F5344CB8AC3E}">
        <p14:creationId xmlns:p14="http://schemas.microsoft.com/office/powerpoint/2010/main" val="3955526854"/>
      </p:ext>
    </p:extLst>
  </p:cSld>
  <p:clrMapOvr>
    <a:masterClrMapping/>
  </p:clrMapOvr>
  <p:transition>
    <p:cover dir="l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Online Image Placeholder 3"/>
          <p:cNvSpPr>
            <a:spLocks noGrp="1"/>
          </p:cNvSpPr>
          <p:nvPr>
            <p:ph type="clipArt" sz="half" idx="2"/>
          </p:nvPr>
        </p:nvSpPr>
        <p:spPr>
          <a:xfrm>
            <a:off x="4648200" y="1600200"/>
            <a:ext cx="4038600" cy="4525963"/>
          </a:xfrm>
        </p:spPr>
        <p:txBody>
          <a:bodyPr/>
          <a:lstStyle/>
          <a:p>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47E33F4D-4A82-4D74-BE65-E5E7AE9C6882}" type="slidenum">
              <a:rPr lang="en-US" altLang="en-US"/>
              <a:pPr/>
              <a:t>‹#›</a:t>
            </a:fld>
            <a:endParaRPr lang="en-US" altLang="en-US"/>
          </a:p>
        </p:txBody>
      </p:sp>
    </p:spTree>
    <p:extLst>
      <p:ext uri="{BB962C8B-B14F-4D97-AF65-F5344CB8AC3E}">
        <p14:creationId xmlns:p14="http://schemas.microsoft.com/office/powerpoint/2010/main" val="1178446998"/>
      </p:ext>
    </p:extLst>
  </p:cSld>
  <p:clrMapOvr>
    <a:masterClrMapping/>
  </p:clrMapOvr>
  <p:transition>
    <p:cover dir="l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E6EFDD58-FD67-4574-8F54-82481EC97F8A}" type="slidenum">
              <a:rPr lang="en-US" altLang="en-US"/>
              <a:pPr/>
              <a:t>‹#›</a:t>
            </a:fld>
            <a:endParaRPr lang="en-US" altLang="en-US"/>
          </a:p>
        </p:txBody>
      </p:sp>
    </p:spTree>
    <p:extLst>
      <p:ext uri="{BB962C8B-B14F-4D97-AF65-F5344CB8AC3E}">
        <p14:creationId xmlns:p14="http://schemas.microsoft.com/office/powerpoint/2010/main" val="2193256594"/>
      </p:ext>
    </p:extLst>
  </p:cSld>
  <p:clrMapOvr>
    <a:masterClrMapping/>
  </p:clrMapOvr>
  <p:transition>
    <p:cover dir="l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EC93F0DB-5A58-477D-88FF-50C8D75184E9}" type="slidenum">
              <a:rPr lang="en-US" altLang="en-US"/>
              <a:pPr/>
              <a:t>‹#›</a:t>
            </a:fld>
            <a:endParaRPr lang="en-US" altLang="en-US"/>
          </a:p>
        </p:txBody>
      </p:sp>
    </p:spTree>
    <p:extLst>
      <p:ext uri="{BB962C8B-B14F-4D97-AF65-F5344CB8AC3E}">
        <p14:creationId xmlns:p14="http://schemas.microsoft.com/office/powerpoint/2010/main" val="3832548894"/>
      </p:ext>
    </p:extLst>
  </p:cSld>
  <p:clrMapOvr>
    <a:masterClrMapping/>
  </p:clrMapOvr>
  <p:transition>
    <p:cover dir="l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Online Image Placeholder 2"/>
          <p:cNvSpPr>
            <a:spLocks noGrp="1"/>
          </p:cNvSpPr>
          <p:nvPr>
            <p:ph type="clipArt" sz="half" idx="1"/>
          </p:nvPr>
        </p:nvSpPr>
        <p:spPr>
          <a:xfrm>
            <a:off x="457200" y="1600200"/>
            <a:ext cx="4038600" cy="4525963"/>
          </a:xfrm>
        </p:spPr>
        <p:txBody>
          <a:bodyPr/>
          <a:lstStyle/>
          <a:p>
            <a:endParaRPr lang="en-US"/>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DC2ECC84-9FF5-4188-96EC-E9F443ABA9C3}" type="slidenum">
              <a:rPr lang="en-US" altLang="en-US"/>
              <a:pPr/>
              <a:t>‹#›</a:t>
            </a:fld>
            <a:endParaRPr lang="en-US" altLang="en-US"/>
          </a:p>
        </p:txBody>
      </p:sp>
    </p:spTree>
    <p:extLst>
      <p:ext uri="{BB962C8B-B14F-4D97-AF65-F5344CB8AC3E}">
        <p14:creationId xmlns:p14="http://schemas.microsoft.com/office/powerpoint/2010/main" val="4205339468"/>
      </p:ext>
    </p:extLst>
  </p:cSld>
  <p:clrMapOvr>
    <a:masterClrMapping/>
  </p:clrMapOvr>
  <p:transition>
    <p:cover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2F34D06-2C9F-4931-8EAB-AAB2020BBFDA}" type="slidenum">
              <a:rPr lang="en-US" altLang="en-US"/>
              <a:pPr/>
              <a:t>‹#›</a:t>
            </a:fld>
            <a:endParaRPr lang="en-US" altLang="en-US"/>
          </a:p>
        </p:txBody>
      </p:sp>
    </p:spTree>
    <p:extLst>
      <p:ext uri="{BB962C8B-B14F-4D97-AF65-F5344CB8AC3E}">
        <p14:creationId xmlns:p14="http://schemas.microsoft.com/office/powerpoint/2010/main" val="2827482795"/>
      </p:ext>
    </p:extLst>
  </p:cSld>
  <p:clrMapOvr>
    <a:masterClrMapping/>
  </p:clrMapOvr>
  <p:transition>
    <p:cover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1C7BCEC-A9AF-43B5-ADBC-EA153539826E}" type="slidenum">
              <a:rPr lang="en-US" altLang="en-US"/>
              <a:pPr/>
              <a:t>‹#›</a:t>
            </a:fld>
            <a:endParaRPr lang="en-US" altLang="en-US"/>
          </a:p>
        </p:txBody>
      </p:sp>
    </p:spTree>
    <p:extLst>
      <p:ext uri="{BB962C8B-B14F-4D97-AF65-F5344CB8AC3E}">
        <p14:creationId xmlns:p14="http://schemas.microsoft.com/office/powerpoint/2010/main" val="1278039838"/>
      </p:ext>
    </p:extLst>
  </p:cSld>
  <p:clrMapOvr>
    <a:masterClrMapping/>
  </p:clrMapOvr>
  <p:transition>
    <p:cover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6475F38-70CB-4B1F-8A04-DD2601C18893}" type="slidenum">
              <a:rPr lang="en-US" altLang="en-US"/>
              <a:pPr/>
              <a:t>‹#›</a:t>
            </a:fld>
            <a:endParaRPr lang="en-US" altLang="en-US"/>
          </a:p>
        </p:txBody>
      </p:sp>
    </p:spTree>
    <p:extLst>
      <p:ext uri="{BB962C8B-B14F-4D97-AF65-F5344CB8AC3E}">
        <p14:creationId xmlns:p14="http://schemas.microsoft.com/office/powerpoint/2010/main" val="3084670797"/>
      </p:ext>
    </p:extLst>
  </p:cSld>
  <p:clrMapOvr>
    <a:masterClrMapping/>
  </p:clrMapOvr>
  <p:transition>
    <p:cover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D322E810-CF18-449D-BF8C-F6D8918FF508}" type="slidenum">
              <a:rPr lang="en-US" altLang="en-US"/>
              <a:pPr/>
              <a:t>‹#›</a:t>
            </a:fld>
            <a:endParaRPr lang="en-US" altLang="en-US"/>
          </a:p>
        </p:txBody>
      </p:sp>
    </p:spTree>
    <p:extLst>
      <p:ext uri="{BB962C8B-B14F-4D97-AF65-F5344CB8AC3E}">
        <p14:creationId xmlns:p14="http://schemas.microsoft.com/office/powerpoint/2010/main" val="3442035436"/>
      </p:ext>
    </p:extLst>
  </p:cSld>
  <p:clrMapOvr>
    <a:masterClrMapping/>
  </p:clrMapOvr>
  <p:transition>
    <p:cover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D338C7F6-7D59-4DD9-9DD3-DA8CFBC49F3A}" type="slidenum">
              <a:rPr lang="en-US" altLang="en-US"/>
              <a:pPr/>
              <a:t>‹#›</a:t>
            </a:fld>
            <a:endParaRPr lang="en-US" altLang="en-US"/>
          </a:p>
        </p:txBody>
      </p:sp>
    </p:spTree>
    <p:extLst>
      <p:ext uri="{BB962C8B-B14F-4D97-AF65-F5344CB8AC3E}">
        <p14:creationId xmlns:p14="http://schemas.microsoft.com/office/powerpoint/2010/main" val="1920282187"/>
      </p:ext>
    </p:extLst>
  </p:cSld>
  <p:clrMapOvr>
    <a:masterClrMapping/>
  </p:clrMapOvr>
  <p:transition>
    <p:cover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84BE306A-B641-4FFC-8D70-4BFB8AFC223D}" type="slidenum">
              <a:rPr lang="en-US" altLang="en-US"/>
              <a:pPr/>
              <a:t>‹#›</a:t>
            </a:fld>
            <a:endParaRPr lang="en-US" altLang="en-US"/>
          </a:p>
        </p:txBody>
      </p:sp>
    </p:spTree>
    <p:extLst>
      <p:ext uri="{BB962C8B-B14F-4D97-AF65-F5344CB8AC3E}">
        <p14:creationId xmlns:p14="http://schemas.microsoft.com/office/powerpoint/2010/main" val="1509708327"/>
      </p:ext>
    </p:extLst>
  </p:cSld>
  <p:clrMapOvr>
    <a:masterClrMapping/>
  </p:clrMapOvr>
  <p:transition>
    <p:cover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6007713-D8CE-488D-926C-EE481E492788}" type="slidenum">
              <a:rPr lang="en-US" altLang="en-US"/>
              <a:pPr/>
              <a:t>‹#›</a:t>
            </a:fld>
            <a:endParaRPr lang="en-US" altLang="en-US"/>
          </a:p>
        </p:txBody>
      </p:sp>
    </p:spTree>
    <p:extLst>
      <p:ext uri="{BB962C8B-B14F-4D97-AF65-F5344CB8AC3E}">
        <p14:creationId xmlns:p14="http://schemas.microsoft.com/office/powerpoint/2010/main" val="2999931192"/>
      </p:ext>
    </p:extLst>
  </p:cSld>
  <p:clrMapOvr>
    <a:masterClrMapping/>
  </p:clrMapOvr>
  <p:transition>
    <p:cover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8336ECC-15DD-4597-8C87-20438DC98CA0}" type="slidenum">
              <a:rPr lang="en-US" altLang="en-US"/>
              <a:pPr/>
              <a:t>‹#›</a:t>
            </a:fld>
            <a:endParaRPr lang="en-US" altLang="en-US"/>
          </a:p>
        </p:txBody>
      </p:sp>
    </p:spTree>
    <p:extLst>
      <p:ext uri="{BB962C8B-B14F-4D97-AF65-F5344CB8AC3E}">
        <p14:creationId xmlns:p14="http://schemas.microsoft.com/office/powerpoint/2010/main" val="3352036008"/>
      </p:ext>
    </p:extLst>
  </p:cSld>
  <p:clrMapOvr>
    <a:masterClrMapping/>
  </p:clrMapOvr>
  <p:transition>
    <p:cover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C9900"/>
            </a:gs>
            <a:gs pos="100000">
              <a:srgbClr val="FFFFCC"/>
            </a:gs>
          </a:gsLst>
          <a:lin ang="189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E42735F-A061-421C-B6F4-694AF267E55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p:cover dir="ld"/>
  </p:transition>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ntsad.org/pages/t-sachs.htm#What%20is%20Tay-Sachs%20Disease"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ncbi.nlm.nih.gov/entrez/viewer.fcgi?db=nucleotide&amp;val=39995108" TargetMode="External"/><Relationship Id="rId5" Type="http://schemas.openxmlformats.org/officeDocument/2006/relationships/hyperlink" Target="http://www.ncbi.nlm.nih.gov/mapview/maps.cgi?ORG=hum&amp;CHR=15&amp;maps=locr,morbid,gene&amp;R1=on&amp;query=HEXA&amp;VERBOSE=ON&amp;ZOOM=3" TargetMode="External"/><Relationship Id="rId4" Type="http://schemas.openxmlformats.org/officeDocument/2006/relationships/hyperlink" Target="http://www.ninds.nih.gov/health_and_medical/disorders/taysachs_doc.htm"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ncbi.nlm.nih.gov/entrez/query.fcgi?cmd=Retrieve&amp;db=pubmed&amp;dopt=Abstract&amp;list_uids=15264019" TargetMode="External"/><Relationship Id="rId2" Type="http://schemas.openxmlformats.org/officeDocument/2006/relationships/hyperlink" Target="http://www.pubmedcentral.gov/articlerender.fcgi?artid=280339" TargetMode="External"/><Relationship Id="rId1" Type="http://schemas.openxmlformats.org/officeDocument/2006/relationships/slideLayout" Target="../slideLayouts/slideLayout2.xml"/><Relationship Id="rId4" Type="http://schemas.openxmlformats.org/officeDocument/2006/relationships/hyperlink" Target="http://www.marchofdimes.com/professionals/681_1227.as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nchor="ctr"/>
          <a:lstStyle/>
          <a:p>
            <a:r>
              <a:rPr lang="en-US" altLang="en-US" sz="4400"/>
              <a:t>Tay-Sachs </a:t>
            </a:r>
          </a:p>
        </p:txBody>
      </p:sp>
      <p:sp>
        <p:nvSpPr>
          <p:cNvPr id="2051" name="Rectangle 3"/>
          <p:cNvSpPr>
            <a:spLocks noGrp="1" noChangeArrowheads="1"/>
          </p:cNvSpPr>
          <p:nvPr>
            <p:ph type="subTitle" idx="1"/>
          </p:nvPr>
        </p:nvSpPr>
        <p:spPr>
          <a:xfrm>
            <a:off x="1371600" y="3886200"/>
            <a:ext cx="6400800" cy="1752600"/>
          </a:xfrm>
        </p:spPr>
        <p:txBody>
          <a:bodyPr/>
          <a:lstStyle/>
          <a:p>
            <a:r>
              <a:rPr lang="en-US" altLang="en-US"/>
              <a:t>April Jones</a:t>
            </a:r>
          </a:p>
          <a:p>
            <a:r>
              <a:rPr lang="en-US" altLang="en-US"/>
              <a:t>Rabun County High School</a:t>
            </a:r>
          </a:p>
          <a:p>
            <a:r>
              <a:rPr lang="en-US" altLang="en-US"/>
              <a:t>July 16, 2004</a:t>
            </a:r>
          </a:p>
        </p:txBody>
      </p:sp>
    </p:spTree>
  </p:cSld>
  <p:clrMapOvr>
    <a:masterClrMapping/>
  </p:clrMapOvr>
  <p:transition>
    <p:cover dir="l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a:t>Detection Methods:</a:t>
            </a:r>
          </a:p>
        </p:txBody>
      </p:sp>
      <p:sp>
        <p:nvSpPr>
          <p:cNvPr id="10244" name="Rectangle 4"/>
          <p:cNvSpPr>
            <a:spLocks noGrp="1" noChangeArrowheads="1"/>
          </p:cNvSpPr>
          <p:nvPr>
            <p:ph type="body" sz="half" idx="2"/>
          </p:nvPr>
        </p:nvSpPr>
        <p:spPr>
          <a:xfrm>
            <a:off x="3810000" y="1600200"/>
            <a:ext cx="4876800" cy="4525963"/>
          </a:xfrm>
        </p:spPr>
        <p:txBody>
          <a:bodyPr/>
          <a:lstStyle/>
          <a:p>
            <a:r>
              <a:rPr lang="en-US" altLang="en-US" sz="2800"/>
              <a:t>Amniocentesis</a:t>
            </a:r>
          </a:p>
          <a:p>
            <a:endParaRPr lang="en-US" altLang="en-US" sz="2800"/>
          </a:p>
          <a:p>
            <a:r>
              <a:rPr lang="en-US" altLang="en-US" sz="2800"/>
              <a:t>Chorionic villus sampling</a:t>
            </a:r>
          </a:p>
          <a:p>
            <a:endParaRPr lang="en-US" altLang="en-US" sz="2800"/>
          </a:p>
          <a:p>
            <a:r>
              <a:rPr lang="en-US" altLang="en-US" sz="2800"/>
              <a:t>Blood samples to detect carriers</a:t>
            </a:r>
          </a:p>
        </p:txBody>
      </p:sp>
      <p:pic>
        <p:nvPicPr>
          <p:cNvPr id="10245" name="Picture 5" descr="aor1x_vg[1]"/>
          <p:cNvPicPr>
            <a:picLocks noGrp="1" noChangeAspect="1" noChangeArrowheads="1"/>
          </p:cNvPicPr>
          <p:nvPr>
            <p:ph type="clipArt" sz="half" idx="1"/>
          </p:nvPr>
        </p:nvPicPr>
        <p:blipFill>
          <a:blip r:embed="rId3" cstate="print">
            <a:extLst>
              <a:ext uri="{28A0092B-C50C-407E-A947-70E740481C1C}">
                <a14:useLocalDpi xmlns:a14="http://schemas.microsoft.com/office/drawing/2010/main" val="0"/>
              </a:ext>
            </a:extLst>
          </a:blip>
          <a:srcRect/>
          <a:stretch>
            <a:fillRect/>
          </a:stretch>
        </p:blipFill>
        <p:spPr>
          <a:xfrm>
            <a:off x="762000" y="2057400"/>
            <a:ext cx="2576513" cy="3341688"/>
          </a:xfrm>
        </p:spPr>
      </p:pic>
    </p:spTree>
  </p:cSld>
  <p:clrMapOvr>
    <a:masterClrMapping/>
  </p:clrMapOvr>
  <p:transition>
    <p:cover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5400"/>
              <a:t>Parent Help</a:t>
            </a:r>
          </a:p>
        </p:txBody>
      </p:sp>
      <p:sp>
        <p:nvSpPr>
          <p:cNvPr id="11268" name="Rectangle 4"/>
          <p:cNvSpPr>
            <a:spLocks noGrp="1" noChangeArrowheads="1"/>
          </p:cNvSpPr>
          <p:nvPr>
            <p:ph type="body" sz="half" idx="2"/>
          </p:nvPr>
        </p:nvSpPr>
        <p:spPr>
          <a:xfrm>
            <a:off x="3429000" y="1676400"/>
            <a:ext cx="5486400" cy="4191000"/>
          </a:xfrm>
        </p:spPr>
        <p:txBody>
          <a:bodyPr/>
          <a:lstStyle/>
          <a:p>
            <a:r>
              <a:rPr lang="en-US" altLang="en-US"/>
              <a:t>Genetic counseling</a:t>
            </a:r>
          </a:p>
          <a:p>
            <a:pPr>
              <a:lnSpc>
                <a:spcPct val="50000"/>
              </a:lnSpc>
            </a:pPr>
            <a:endParaRPr lang="en-US" altLang="en-US"/>
          </a:p>
          <a:p>
            <a:r>
              <a:rPr lang="en-US" altLang="en-US"/>
              <a:t>Support groups</a:t>
            </a:r>
          </a:p>
          <a:p>
            <a:pPr lvl="1"/>
            <a:r>
              <a:rPr lang="en-US" altLang="en-US"/>
              <a:t>National Tay-Sachs &amp; Allied Disease Association, Inc.</a:t>
            </a:r>
          </a:p>
          <a:p>
            <a:pPr lvl="1"/>
            <a:r>
              <a:rPr lang="en-US" altLang="en-US"/>
              <a:t>Genetic Alliance, Inc</a:t>
            </a:r>
          </a:p>
          <a:p>
            <a:pPr lvl="1"/>
            <a:r>
              <a:rPr lang="en-US" altLang="en-US"/>
              <a:t>National Organization for Rare Disorders, Inc.</a:t>
            </a:r>
          </a:p>
          <a:p>
            <a:endParaRPr lang="en-US" altLang="en-US" sz="2800"/>
          </a:p>
        </p:txBody>
      </p:sp>
      <p:pic>
        <p:nvPicPr>
          <p:cNvPr id="11269" name="Picture 5" descr="j0240719"/>
          <p:cNvPicPr>
            <a:picLocks noGrp="1" noChangeAspect="1" noChangeArrowheads="1"/>
          </p:cNvPicPr>
          <p:nvPr>
            <p:ph type="clipArt" sz="half" idx="1"/>
          </p:nvPr>
        </p:nvPicPr>
        <p:blipFill>
          <a:blip r:embed="rId3" cstate="print">
            <a:extLst>
              <a:ext uri="{28A0092B-C50C-407E-A947-70E740481C1C}">
                <a14:useLocalDpi xmlns:a14="http://schemas.microsoft.com/office/drawing/2010/main" val="0"/>
              </a:ext>
            </a:extLst>
          </a:blip>
          <a:srcRect/>
          <a:stretch>
            <a:fillRect/>
          </a:stretch>
        </p:blipFill>
        <p:spPr>
          <a:xfrm>
            <a:off x="914400" y="1981200"/>
            <a:ext cx="2217738" cy="3481388"/>
          </a:xfrm>
        </p:spPr>
      </p:pic>
    </p:spTree>
  </p:cSld>
  <p:clrMapOvr>
    <a:masterClrMapping/>
  </p:clrMapOvr>
  <p:transition>
    <p:cover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a:t>In Summary</a:t>
            </a:r>
          </a:p>
        </p:txBody>
      </p:sp>
      <p:sp>
        <p:nvSpPr>
          <p:cNvPr id="25603" name="Rectangle 3"/>
          <p:cNvSpPr>
            <a:spLocks noGrp="1" noChangeArrowheads="1"/>
          </p:cNvSpPr>
          <p:nvPr>
            <p:ph type="body" idx="1"/>
          </p:nvPr>
        </p:nvSpPr>
        <p:spPr/>
        <p:txBody>
          <a:bodyPr/>
          <a:lstStyle/>
          <a:p>
            <a:pPr>
              <a:lnSpc>
                <a:spcPct val="80000"/>
              </a:lnSpc>
            </a:pPr>
            <a:r>
              <a:rPr lang="en-US" altLang="en-US" sz="2800"/>
              <a:t>Tay-Sachs is a genetic disorder that causes Hex-A, an enzyme important to the function of nerve cells, not to be produced.</a:t>
            </a:r>
          </a:p>
          <a:p>
            <a:pPr>
              <a:lnSpc>
                <a:spcPct val="80000"/>
              </a:lnSpc>
            </a:pPr>
            <a:endParaRPr lang="en-US" altLang="en-US" sz="2800"/>
          </a:p>
          <a:p>
            <a:pPr>
              <a:lnSpc>
                <a:spcPct val="80000"/>
              </a:lnSpc>
            </a:pPr>
            <a:r>
              <a:rPr lang="en-US" altLang="en-US" sz="2800"/>
              <a:t>Babies with Tay-Sachs often appear normal at birth, but develop severe symptoms in the first few years of life.</a:t>
            </a:r>
          </a:p>
          <a:p>
            <a:pPr>
              <a:lnSpc>
                <a:spcPct val="80000"/>
              </a:lnSpc>
            </a:pPr>
            <a:endParaRPr lang="en-US" altLang="en-US" sz="2800"/>
          </a:p>
          <a:p>
            <a:pPr>
              <a:lnSpc>
                <a:spcPct val="80000"/>
              </a:lnSpc>
            </a:pPr>
            <a:r>
              <a:rPr lang="en-US" altLang="en-US" sz="2800"/>
              <a:t>There is genetic counseling as well as support groups available for carriers of Tay-Sachs or parents with an affected child.</a:t>
            </a:r>
          </a:p>
          <a:p>
            <a:pPr>
              <a:lnSpc>
                <a:spcPct val="80000"/>
              </a:lnSpc>
            </a:pPr>
            <a:endParaRPr lang="en-US" altLang="en-US" sz="2800"/>
          </a:p>
        </p:txBody>
      </p:sp>
    </p:spTree>
  </p:cSld>
  <p:clrMapOvr>
    <a:masterClrMapping/>
  </p:clrMapOvr>
  <p:transition>
    <p:cover dir="l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a:t>References</a:t>
            </a:r>
          </a:p>
        </p:txBody>
      </p:sp>
      <p:sp>
        <p:nvSpPr>
          <p:cNvPr id="5123" name="Rectangle 3"/>
          <p:cNvSpPr>
            <a:spLocks noGrp="1" noChangeArrowheads="1"/>
          </p:cNvSpPr>
          <p:nvPr>
            <p:ph type="body" idx="1"/>
          </p:nvPr>
        </p:nvSpPr>
        <p:spPr>
          <a:xfrm>
            <a:off x="457200" y="1371600"/>
            <a:ext cx="8229600" cy="4525963"/>
          </a:xfrm>
        </p:spPr>
        <p:txBody>
          <a:bodyPr/>
          <a:lstStyle/>
          <a:p>
            <a:pPr marL="609600" indent="-609600">
              <a:lnSpc>
                <a:spcPct val="80000"/>
              </a:lnSpc>
              <a:buFontTx/>
              <a:buAutoNum type="arabicPeriod"/>
            </a:pPr>
            <a:r>
              <a:rPr lang="en-US" altLang="en-US" sz="1800"/>
              <a:t>Tay-Sachs Disease [online]. 2004. [Date Cited 16 July 2004}. Available from URL: </a:t>
            </a:r>
            <a:r>
              <a:rPr lang="en-US" altLang="en-US" sz="1800">
                <a:hlinkClick r:id="rId3"/>
              </a:rPr>
              <a:t>http://www.ntsad.org/pages/t-sachs.htm#What%20is%20Tay-Sachs%20Disease</a:t>
            </a:r>
            <a:r>
              <a:rPr lang="en-US" altLang="en-US" sz="1800"/>
              <a:t>?</a:t>
            </a:r>
          </a:p>
          <a:p>
            <a:pPr marL="609600" indent="-609600">
              <a:lnSpc>
                <a:spcPct val="80000"/>
              </a:lnSpc>
              <a:buFontTx/>
              <a:buAutoNum type="arabicPeriod"/>
            </a:pPr>
            <a:endParaRPr lang="en-US" altLang="en-US" sz="1800"/>
          </a:p>
          <a:p>
            <a:pPr marL="609600" indent="-609600">
              <a:lnSpc>
                <a:spcPct val="80000"/>
              </a:lnSpc>
              <a:buFontTx/>
              <a:buAutoNum type="arabicPeriod"/>
            </a:pPr>
            <a:r>
              <a:rPr lang="en-US" altLang="en-US" sz="1800"/>
              <a:t>National Institute of Neurological Disorders and Stroke. Tay-Sachs Disease Information Page [online]. 2004. [Date Cited 1 September 2004]. Available from URL: </a:t>
            </a:r>
            <a:r>
              <a:rPr lang="en-US" altLang="en-US" sz="1800">
                <a:hlinkClick r:id="rId4"/>
              </a:rPr>
              <a:t>http://www.ninds.nih.gov/health_and_medical/disorders/taysachs_doc.htm</a:t>
            </a:r>
            <a:r>
              <a:rPr lang="en-US" altLang="en-US" sz="1800"/>
              <a:t>. </a:t>
            </a:r>
          </a:p>
          <a:p>
            <a:pPr marL="609600" indent="-609600">
              <a:lnSpc>
                <a:spcPct val="80000"/>
              </a:lnSpc>
              <a:buFontTx/>
              <a:buAutoNum type="arabicPeriod"/>
            </a:pPr>
            <a:endParaRPr lang="en-US" altLang="en-US" sz="1800"/>
          </a:p>
          <a:p>
            <a:pPr marL="609600" indent="-609600">
              <a:lnSpc>
                <a:spcPct val="80000"/>
              </a:lnSpc>
              <a:buFontTx/>
              <a:buAutoNum type="arabicPeriod"/>
            </a:pPr>
            <a:r>
              <a:rPr lang="en-US" altLang="en-US" sz="1800"/>
              <a:t>Homo Sapien 15q23 to 15q24 [online]. 2004. [Date Cited 1 September 2004]. Available from URL: </a:t>
            </a:r>
            <a:r>
              <a:rPr lang="en-US" altLang="en-US" sz="1800">
                <a:hlinkClick r:id="rId5"/>
              </a:rPr>
              <a:t>http://www.ncbi.nlm.nih.gov/mapview/maps.cgi?ORG=hum&amp;CHR=15&amp;maps=locr,morbid,gene&amp;R1=on&amp;query=HEXA&amp;VERBOSE=ON&amp;ZOOM=3</a:t>
            </a:r>
            <a:endParaRPr lang="en-US" altLang="en-US" sz="1800"/>
          </a:p>
          <a:p>
            <a:pPr marL="609600" indent="-609600">
              <a:lnSpc>
                <a:spcPct val="80000"/>
              </a:lnSpc>
              <a:buFontTx/>
              <a:buAutoNum type="arabicPeriod"/>
            </a:pPr>
            <a:endParaRPr lang="en-US" altLang="en-US" sz="1800"/>
          </a:p>
          <a:p>
            <a:pPr marL="609600" indent="-609600">
              <a:lnSpc>
                <a:spcPct val="80000"/>
              </a:lnSpc>
              <a:buFontTx/>
              <a:buAutoNum type="arabicPeriod"/>
            </a:pPr>
            <a:r>
              <a:rPr lang="en-US" altLang="en-US" sz="1800"/>
              <a:t>Homo sapiens GM2 ganglioside activator (GM2A), mRNA gi|39995108|ref|NM_000405.3|[39995108]. Entrez [online]. 2004. [Date Cited 1 September 2004]. Available from URL: </a:t>
            </a:r>
            <a:r>
              <a:rPr lang="en-US" altLang="en-US" sz="1800">
                <a:hlinkClick r:id="rId6"/>
              </a:rPr>
              <a:t>http://www.ncbi.nlm.nih.gov/entrez/viewer.fcgi?db=nucleotide&amp;val=39995108</a:t>
            </a:r>
            <a:r>
              <a:rPr lang="en-US" altLang="en-US" sz="1800"/>
              <a:t> </a:t>
            </a:r>
          </a:p>
        </p:txBody>
      </p:sp>
    </p:spTree>
  </p:cSld>
  <p:clrMapOvr>
    <a:masterClrMapping/>
  </p:clrMapOvr>
  <p:transition>
    <p:cover dir="l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a:t>References (Continued)</a:t>
            </a:r>
          </a:p>
        </p:txBody>
      </p:sp>
      <p:sp>
        <p:nvSpPr>
          <p:cNvPr id="34819" name="Rectangle 3"/>
          <p:cNvSpPr>
            <a:spLocks noGrp="1" noChangeArrowheads="1"/>
          </p:cNvSpPr>
          <p:nvPr>
            <p:ph type="body" idx="1"/>
          </p:nvPr>
        </p:nvSpPr>
        <p:spPr/>
        <p:txBody>
          <a:bodyPr/>
          <a:lstStyle/>
          <a:p>
            <a:pPr>
              <a:lnSpc>
                <a:spcPct val="80000"/>
              </a:lnSpc>
              <a:buFontTx/>
              <a:buAutoNum type="arabicPeriod" startAt="5"/>
            </a:pPr>
            <a:r>
              <a:rPr lang="en-US" altLang="en-US" sz="1800"/>
              <a:t>R Myerowitz. Splice junction mutation in some Ashkenazi Jews with Tay-Sachs disease: evidence against a single defect within this ethnic group [online].</a:t>
            </a:r>
            <a:r>
              <a:rPr lang="en-US" altLang="en-US" sz="1800" b="1"/>
              <a:t> </a:t>
            </a:r>
            <a:r>
              <a:rPr lang="en-US" altLang="en-US" sz="1800"/>
              <a:t>1998. [Date Cited 15 July 2004]. Abstract available from URL: </a:t>
            </a:r>
            <a:r>
              <a:rPr lang="en-US" altLang="en-US" sz="1800" u="sng">
                <a:hlinkClick r:id="rId2"/>
              </a:rPr>
              <a:t>http://www.pubmedcentral.gov/articlerender.fcgi?artid=280339</a:t>
            </a:r>
            <a:r>
              <a:rPr lang="en-US" altLang="en-US" sz="1800"/>
              <a:t>.</a:t>
            </a:r>
          </a:p>
          <a:p>
            <a:pPr>
              <a:lnSpc>
                <a:spcPct val="80000"/>
              </a:lnSpc>
              <a:buFontTx/>
              <a:buAutoNum type="arabicPeriod" startAt="5"/>
            </a:pPr>
            <a:endParaRPr lang="en-US" altLang="en-US" sz="1800"/>
          </a:p>
          <a:p>
            <a:pPr>
              <a:lnSpc>
                <a:spcPct val="80000"/>
              </a:lnSpc>
              <a:buFontTx/>
              <a:buAutoNum type="arabicPeriod" startAt="5"/>
            </a:pPr>
            <a:r>
              <a:rPr lang="en-US" altLang="en-US" sz="1800"/>
              <a:t>Tutor JC. Biochemical characterization of the GM2 gangliosidosis B1 variant [online]. 2004. [Date Cited 1 September 2004]. Abstract available from URL: </a:t>
            </a:r>
            <a:r>
              <a:rPr lang="en-US" altLang="en-US" sz="1800">
                <a:hlinkClick r:id="rId3"/>
              </a:rPr>
              <a:t>http://www.ncbi.nlm.nih.gov/entrez/query.fcgi?cmd=Retrieve&amp;db=pubmed&amp;dopt=Abstract&amp;list_uids=15264019</a:t>
            </a:r>
            <a:r>
              <a:rPr lang="en-US" altLang="en-US" sz="1800"/>
              <a:t> </a:t>
            </a:r>
          </a:p>
          <a:p>
            <a:pPr>
              <a:lnSpc>
                <a:spcPct val="80000"/>
              </a:lnSpc>
              <a:buFontTx/>
              <a:buAutoNum type="arabicPeriod" startAt="5"/>
            </a:pPr>
            <a:endParaRPr lang="en-US" altLang="en-US" sz="1800"/>
          </a:p>
          <a:p>
            <a:pPr>
              <a:lnSpc>
                <a:spcPct val="80000"/>
              </a:lnSpc>
              <a:buFontTx/>
              <a:buAutoNum type="arabicPeriod" startAt="5"/>
            </a:pPr>
            <a:r>
              <a:rPr lang="en-US" altLang="en-US" sz="1800"/>
              <a:t>March of Dimes. Tay-Sachs Disease [online]. 2004. [Date Cited 1 September 2004]. Available from URL: </a:t>
            </a:r>
            <a:r>
              <a:rPr lang="en-US" altLang="en-US" sz="1800">
                <a:hlinkClick r:id="rId4"/>
              </a:rPr>
              <a:t>http://www.marchofdimes.com/professionals/681_1227.asp</a:t>
            </a:r>
            <a:r>
              <a:rPr lang="en-US" altLang="en-US" sz="1800"/>
              <a:t>. </a:t>
            </a:r>
          </a:p>
          <a:p>
            <a:pPr>
              <a:lnSpc>
                <a:spcPct val="80000"/>
              </a:lnSpc>
              <a:buFontTx/>
              <a:buAutoNum type="arabicPeriod" startAt="5"/>
            </a:pPr>
            <a:endParaRPr lang="en-US" altLang="en-US" sz="1800"/>
          </a:p>
          <a:p>
            <a:pPr>
              <a:lnSpc>
                <a:spcPct val="80000"/>
              </a:lnSpc>
              <a:buFontTx/>
              <a:buAutoNum type="arabicPeriod" startAt="5"/>
            </a:pPr>
            <a:endParaRPr lang="en-US" altLang="en-US" sz="1800"/>
          </a:p>
        </p:txBody>
      </p:sp>
    </p:spTree>
  </p:cSld>
  <p:clrMapOvr>
    <a:masterClrMapping/>
  </p:clrMapOvr>
  <p:transition>
    <p:cover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a:t>Outline</a:t>
            </a:r>
          </a:p>
        </p:txBody>
      </p:sp>
      <p:sp>
        <p:nvSpPr>
          <p:cNvPr id="21507" name="Rectangle 3"/>
          <p:cNvSpPr>
            <a:spLocks noGrp="1" noChangeArrowheads="1"/>
          </p:cNvSpPr>
          <p:nvPr>
            <p:ph type="body" idx="1"/>
          </p:nvPr>
        </p:nvSpPr>
        <p:spPr/>
        <p:txBody>
          <a:bodyPr/>
          <a:lstStyle/>
          <a:p>
            <a:pPr marL="812800" indent="-812800">
              <a:buFontTx/>
              <a:buAutoNum type="romanUcPeriod"/>
            </a:pPr>
            <a:r>
              <a:rPr lang="en-US" altLang="en-US"/>
              <a:t>Genetic Description</a:t>
            </a:r>
          </a:p>
          <a:p>
            <a:pPr marL="1168400" lvl="1" indent="-711200">
              <a:buFontTx/>
              <a:buNone/>
            </a:pPr>
            <a:r>
              <a:rPr lang="en-US" altLang="en-US"/>
              <a:t>	a) Absence of enzyme</a:t>
            </a:r>
          </a:p>
          <a:p>
            <a:pPr marL="1168400" lvl="1" indent="-711200">
              <a:buFontTx/>
              <a:buNone/>
            </a:pPr>
            <a:r>
              <a:rPr lang="en-US" altLang="en-US"/>
              <a:t>	b) Gene information</a:t>
            </a:r>
          </a:p>
          <a:p>
            <a:pPr marL="1168400" lvl="1" indent="-711200">
              <a:buFontTx/>
              <a:buNone/>
            </a:pPr>
            <a:r>
              <a:rPr lang="en-US" altLang="en-US"/>
              <a:t>	c) Contributing factors and inheritance</a:t>
            </a:r>
          </a:p>
          <a:p>
            <a:pPr marL="812800" indent="-812800">
              <a:buFontTx/>
              <a:buAutoNum type="romanUcPeriod"/>
            </a:pPr>
            <a:r>
              <a:rPr lang="en-US" altLang="en-US"/>
              <a:t>Characteristics</a:t>
            </a:r>
          </a:p>
          <a:p>
            <a:pPr marL="812800" indent="-812800">
              <a:buFontTx/>
              <a:buAutoNum type="romanUcPeriod"/>
            </a:pPr>
            <a:r>
              <a:rPr lang="en-US" altLang="en-US"/>
              <a:t>Detection Methods</a:t>
            </a:r>
          </a:p>
          <a:p>
            <a:pPr marL="812800" indent="-812800">
              <a:buFontTx/>
              <a:buAutoNum type="romanUcPeriod"/>
            </a:pPr>
            <a:r>
              <a:rPr lang="en-US" altLang="en-US"/>
              <a:t>Support</a:t>
            </a:r>
          </a:p>
        </p:txBody>
      </p:sp>
    </p:spTree>
  </p:cSld>
  <p:clrMapOvr>
    <a:masterClrMapping/>
  </p:clrMapOvr>
  <p:transition>
    <p:cover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a:t>Cause of Tay-Sachs</a:t>
            </a:r>
          </a:p>
        </p:txBody>
      </p:sp>
      <p:sp>
        <p:nvSpPr>
          <p:cNvPr id="6147" name="Rectangle 3"/>
          <p:cNvSpPr>
            <a:spLocks noGrp="1" noChangeArrowheads="1"/>
          </p:cNvSpPr>
          <p:nvPr>
            <p:ph type="body" idx="1"/>
          </p:nvPr>
        </p:nvSpPr>
        <p:spPr>
          <a:xfrm>
            <a:off x="457200" y="1752600"/>
            <a:ext cx="8229600" cy="1295400"/>
          </a:xfrm>
        </p:spPr>
        <p:txBody>
          <a:bodyPr/>
          <a:lstStyle/>
          <a:p>
            <a:pPr marL="0" indent="0">
              <a:buFontTx/>
              <a:buNone/>
            </a:pPr>
            <a:r>
              <a:rPr lang="en-US" altLang="en-US" b="1"/>
              <a:t>The absence of a vital enzyme called Hexosamindase A (Hex-A)</a:t>
            </a:r>
          </a:p>
        </p:txBody>
      </p:sp>
      <p:sp>
        <p:nvSpPr>
          <p:cNvPr id="6148" name="Text Box 4"/>
          <p:cNvSpPr txBox="1">
            <a:spLocks noChangeArrowheads="1"/>
          </p:cNvSpPr>
          <p:nvPr/>
        </p:nvSpPr>
        <p:spPr bwMode="auto">
          <a:xfrm>
            <a:off x="457200" y="40386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t>Hex-A</a:t>
            </a:r>
          </a:p>
        </p:txBody>
      </p:sp>
      <p:sp>
        <p:nvSpPr>
          <p:cNvPr id="6150" name="Text Box 6"/>
          <p:cNvSpPr txBox="1">
            <a:spLocks noChangeArrowheads="1"/>
          </p:cNvSpPr>
          <p:nvPr/>
        </p:nvSpPr>
        <p:spPr bwMode="auto">
          <a:xfrm>
            <a:off x="3581400" y="3886200"/>
            <a:ext cx="5181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t>Accumulation of GM2 in nerve cells of the brain</a:t>
            </a:r>
          </a:p>
        </p:txBody>
      </p:sp>
      <p:sp>
        <p:nvSpPr>
          <p:cNvPr id="6151" name="Text Box 7"/>
          <p:cNvSpPr txBox="1">
            <a:spLocks noChangeArrowheads="1"/>
          </p:cNvSpPr>
          <p:nvPr/>
        </p:nvSpPr>
        <p:spPr bwMode="auto">
          <a:xfrm>
            <a:off x="457200" y="35814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t>Normally…</a:t>
            </a:r>
          </a:p>
        </p:txBody>
      </p:sp>
      <p:sp>
        <p:nvSpPr>
          <p:cNvPr id="6152" name="Text Box 8"/>
          <p:cNvSpPr txBox="1">
            <a:spLocks noChangeArrowheads="1"/>
          </p:cNvSpPr>
          <p:nvPr/>
        </p:nvSpPr>
        <p:spPr bwMode="auto">
          <a:xfrm>
            <a:off x="228600" y="5181600"/>
            <a:ext cx="8686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t>However, in Tay-Sachs, there is no Hex-A so this process does not occur</a:t>
            </a:r>
          </a:p>
        </p:txBody>
      </p:sp>
      <p:sp>
        <p:nvSpPr>
          <p:cNvPr id="6153" name="AutoShape 9" title="tools"/>
          <p:cNvSpPr>
            <a:spLocks noChangeArrowheads="1"/>
          </p:cNvSpPr>
          <p:nvPr/>
        </p:nvSpPr>
        <p:spPr bwMode="auto">
          <a:xfrm>
            <a:off x="1828800" y="4191000"/>
            <a:ext cx="1371600" cy="228600"/>
          </a:xfrm>
          <a:prstGeom prst="rightArrow">
            <a:avLst>
              <a:gd name="adj1" fmla="val 50000"/>
              <a:gd name="adj2" fmla="val 1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cover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152400"/>
            <a:ext cx="8229600" cy="1143000"/>
          </a:xfrm>
        </p:spPr>
        <p:txBody>
          <a:bodyPr/>
          <a:lstStyle/>
          <a:p>
            <a:r>
              <a:rPr lang="en-US" altLang="en-US"/>
              <a:t>Gene Location</a:t>
            </a:r>
          </a:p>
        </p:txBody>
      </p:sp>
      <p:sp>
        <p:nvSpPr>
          <p:cNvPr id="7171" name="Rectangle 3"/>
          <p:cNvSpPr>
            <a:spLocks noGrp="1" noChangeArrowheads="1"/>
          </p:cNvSpPr>
          <p:nvPr>
            <p:ph type="body" sz="half" idx="1"/>
          </p:nvPr>
        </p:nvSpPr>
        <p:spPr>
          <a:xfrm>
            <a:off x="1066800" y="1371600"/>
            <a:ext cx="4038600" cy="1676400"/>
          </a:xfrm>
        </p:spPr>
        <p:txBody>
          <a:bodyPr/>
          <a:lstStyle/>
          <a:p>
            <a:r>
              <a:rPr lang="en-US" altLang="en-US" sz="2800"/>
              <a:t>Chromosome 15 showing location of the syndrome</a:t>
            </a:r>
          </a:p>
        </p:txBody>
      </p:sp>
      <p:pic>
        <p:nvPicPr>
          <p:cNvPr id="7174" name="Picture 6" descr="156%5d&amp;HITS=7e0d"/>
          <p:cNvPicPr>
            <a:picLocks noGrp="1" noChangeAspect="1" noChangeArrowheads="1"/>
          </p:cNvPicPr>
          <p:nvPr>
            <p:ph type="clipArt" sz="half" idx="2"/>
          </p:nvPr>
        </p:nvPicPr>
        <p:blipFill>
          <a:blip r:embed="rId3">
            <a:extLst>
              <a:ext uri="{28A0092B-C50C-407E-A947-70E740481C1C}">
                <a14:useLocalDpi xmlns:a14="http://schemas.microsoft.com/office/drawing/2010/main" val="0"/>
              </a:ext>
            </a:extLst>
          </a:blip>
          <a:srcRect/>
          <a:stretch>
            <a:fillRect/>
          </a:stretch>
        </p:blipFill>
        <p:spPr>
          <a:xfrm>
            <a:off x="5511800" y="1295400"/>
            <a:ext cx="2435225" cy="5410200"/>
          </a:xfrm>
          <a:extLst>
            <a:ext uri="{909E8E84-426E-40DD-AFC4-6F175D3DCCD1}">
              <a14:hiddenFill xmlns:a14="http://schemas.microsoft.com/office/drawing/2010/main">
                <a:solidFill>
                  <a:srgbClr val="FFFFFF"/>
                </a:solidFill>
              </a14:hiddenFill>
            </a:ext>
          </a:extLst>
        </p:spPr>
      </p:pic>
    </p:spTree>
  </p:cSld>
  <p:clrMapOvr>
    <a:masterClrMapping/>
  </p:clrMapOvr>
  <p:transition>
    <p:cover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52400"/>
            <a:ext cx="8229600" cy="1143000"/>
          </a:xfrm>
        </p:spPr>
        <p:txBody>
          <a:bodyPr/>
          <a:lstStyle/>
          <a:p>
            <a:r>
              <a:rPr lang="en-US" altLang="en-US"/>
              <a:t>Genetic sequence</a:t>
            </a:r>
          </a:p>
        </p:txBody>
      </p:sp>
      <p:sp>
        <p:nvSpPr>
          <p:cNvPr id="28679" name="Rectangle 7"/>
          <p:cNvSpPr>
            <a:spLocks noChangeArrowheads="1"/>
          </p:cNvSpPr>
          <p:nvPr/>
        </p:nvSpPr>
        <p:spPr bwMode="auto">
          <a:xfrm>
            <a:off x="152400" y="1516063"/>
            <a:ext cx="8763000" cy="4656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en-US" sz="1200"/>
              <a:t>1 ggccgggacg gggcagggcg aacctgccag tgactggact cagcttcttt gcgtaaccaa 61 tactggaagg catttaaagg cacctctgcc gccacagacc ttgcagttaa ctccgccctg 121 acccaccctt cccgatgcag tccctgatgc aggctcccct cctgatcgcc ctgggcttgc 181 ttctcgcggc ccctgcgcaa gcccacctga aaaagccatc ccagctcagt agcttttcct 241 gggataactg tgatgaaggg aaggaccctg cggtgatcag aagcctgact ctggagcctg 301 accccatcat cgttcctgga aatgtgaccc tcagtgtcat gggcagcacc agtgtccccc 361 tgagttctcc tctgaaggtg gatttagttt tggagaagga ggtggctggc ctctggatca 421 agatcccatg cacagactac attggcagct gtacctttga acacttctgt gatgtgcttg 481 acatgttaat tcctactggg gagccctgcc cagagcccct gcgtacctat gggcttcctt 541 gccactgtcc cttcaaagaa ggaacctact cactgcccaa gagcgaattc gttgtgcctg 601 acctggagct gcccagttgg ctcaccaccg ggaactaccg catagagagc gtcctgagca 661 gcagtgggaa gcgtctgggc tgcatcaaga tcgctgcctc tctaaagggc atataacatg 721 gcatctgcca cagcagaatg gagcggtgtg aggaaggtcc cttttcctct gttttgtgtt 781 tgccaaggcc aaactcccac tctctgcccc cctttaatcc cctttctaca gtgagtccac 841 taccctcact gaaaatcatt ttgtaccact tacattttag gctggggcaa gcagccctga 901 cctaagggag aatgagttgg acagttcttg atagcccagg gcatctgctg ggctgaccac 961 gttactcatc cccgttaaca ttctctctaa agagcctcgt tcatttccaa agcagttaag 1021 gaatgggaac cagagtgttt taggacctga agaatcttta tgactctctc tctttcactc 1081 tttttttttt ttgtcactaa gttaaaagcg aagtgagagt attaacgttt ttgttctcct 1141 ccggccccct gttacaatga aggggcaaaa gtatttgctc ttagtctatt cctcccttaa 1201 cttctgtgac taatttttat ttcctttcta gatttgccca attaatacta gggtgcagtg 1261 tatcctggag aggtagggtg tgtgggggag gaatcccttg ggggagatat taggagtgct 1321 ctgttgttta caaactcagg tacccgcagg gcctagcaag agacttaaat gactgataag 1381 aaccgtgaga aacatgttgc ttccaggctt gatttcgatt tttcgctttt tttttttttg 1441 agacagaatc tcactttgtc accaggctgg agtgcagtgg tgcaatctca cctcactgca 1501 acctccgcct cctgggttca agcaattctc ctgcctcagc ctcccaagta gcttggacta 1561 caggccctgc caccacgccc ggctaatttg tgtattttta gtagagatgg ggtttcacca 1621 tgttggccag gatggtctcg atctcttgac ctcgtgatct gtccaccttg gccttgcaaa 1681 gcgctggatt acaggcatga gccactacac ccagccgatt tttccttttt gattaaagat 1741 gctattacaa tgtaaatatt tcttacacag aaagtcacag cacatgtgcc cattgataca 1801 aggctgctga ggcctggtct ccagttggaa atataattaa gggtggcaag gactggagtc 1861 agttggagag tgcatagcca gtctgtgaag acaactgcca gatactggca atactccagc 1921 ctggtgacag agtgagactc tgtctcaaaa aaaaagtttc aatgtttact cctagagaag 1981 ccaaaaatcc agatttgtat atgaaatctt accattttaa aagattggca gctaattatt 2041 tttttaaaaa gctgtgcagt gtgatgtgtc ccaaacggac tggctcatgg gtggccacgt 2101 cacaacctct gatctcagac cgtgcatgcc ttgtcctctt aagacaactc ctgtggcacc 2161 gtttctccct ccacagggcc aaagccatag tgtccggtcc caaggacaag gctcttccag 2221 tgctaggaga ggtatgagca gcctctcacc tgtgagctgt ggggatcaca aggctgcctg 2281 cctcagtctt ggagtcctgt tgggtgaatg aggcagatgg gaaagagcct caccagcagc 2341 tgcttttgga gcaggggtcc aaggaagaga gggtggcctc gacatcaaac tgcctggatt 2401 tttctaccac cctgttacat cataacaact tctgaaacac acaccagccc tgagttctgg 2461 gctcatttga agcctggaat agcaataaat ctttttaact tgcggacagt taaaaaaaaa 2521 a </a:t>
            </a:r>
          </a:p>
        </p:txBody>
      </p:sp>
    </p:spTree>
  </p:cSld>
  <p:clrMapOvr>
    <a:masterClrMapping/>
  </p:clrMapOvr>
  <p:transition>
    <p:cover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title="background"/>
          <p:cNvSpPr>
            <a:spLocks noGrp="1" noChangeArrowheads="1"/>
          </p:cNvSpPr>
          <p:nvPr>
            <p:ph type="title"/>
          </p:nvPr>
        </p:nvSpPr>
        <p:spPr/>
        <p:txBody>
          <a:bodyPr/>
          <a:lstStyle/>
          <a:p>
            <a:r>
              <a:rPr lang="en-US" altLang="en-US" sz="4000" dirty="0"/>
              <a:t>Contributing Factors and Inheritance</a:t>
            </a:r>
          </a:p>
        </p:txBody>
      </p:sp>
      <p:sp>
        <p:nvSpPr>
          <p:cNvPr id="8195" name="Rectangle 3" title="textbox"/>
          <p:cNvSpPr>
            <a:spLocks noGrp="1" noChangeArrowheads="1"/>
          </p:cNvSpPr>
          <p:nvPr>
            <p:ph type="body" sz="half" idx="1"/>
          </p:nvPr>
        </p:nvSpPr>
        <p:spPr>
          <a:xfrm>
            <a:off x="457200" y="1951038"/>
            <a:ext cx="4038600" cy="4525962"/>
          </a:xfrm>
        </p:spPr>
        <p:txBody>
          <a:bodyPr/>
          <a:lstStyle/>
          <a:p>
            <a:r>
              <a:rPr lang="en-US" altLang="en-US" sz="2800" dirty="0"/>
              <a:t>Found in persons of eastern European (Ashkenazi) Jewish descent.</a:t>
            </a:r>
          </a:p>
          <a:p>
            <a:endParaRPr lang="en-US" altLang="en-US" sz="2800" dirty="0"/>
          </a:p>
          <a:p>
            <a:r>
              <a:rPr lang="en-US" altLang="en-US" sz="2800" dirty="0" err="1"/>
              <a:t>Tay</a:t>
            </a:r>
            <a:r>
              <a:rPr lang="en-US" altLang="en-US" sz="2800" dirty="0"/>
              <a:t>-Sachs is a recessive disorder.</a:t>
            </a:r>
          </a:p>
          <a:p>
            <a:endParaRPr lang="en-US" altLang="en-US" sz="2800" dirty="0"/>
          </a:p>
        </p:txBody>
      </p:sp>
      <p:sp>
        <p:nvSpPr>
          <p:cNvPr id="8197" name="Rectangle 5"/>
          <p:cNvSpPr>
            <a:spLocks noChangeArrowheads="1"/>
          </p:cNvSpPr>
          <p:nvPr/>
        </p:nvSpPr>
        <p:spPr bwMode="auto">
          <a:xfrm>
            <a:off x="5943600" y="1773238"/>
            <a:ext cx="2125663"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4572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en-US" altLang="en-US" sz="3200">
                <a:cs typeface="Times New Roman" panose="02020603050405020304" pitchFamily="18" charset="0"/>
              </a:rPr>
              <a:t>T		t</a:t>
            </a:r>
            <a:endParaRPr lang="en-US" altLang="en-US" sz="3200"/>
          </a:p>
          <a:p>
            <a:pPr eaLnBrk="0" hangingPunct="0"/>
            <a:endParaRPr lang="en-US" altLang="en-US" sz="3200"/>
          </a:p>
        </p:txBody>
      </p:sp>
      <p:graphicFrame>
        <p:nvGraphicFramePr>
          <p:cNvPr id="8230" name="Group 38" title="textbox"/>
          <p:cNvGraphicFramePr>
            <a:graphicFrameLocks noGrp="1"/>
          </p:cNvGraphicFramePr>
          <p:nvPr>
            <p:extLst>
              <p:ext uri="{D42A27DB-BD31-4B8C-83A1-F6EECF244321}">
                <p14:modId xmlns:p14="http://schemas.microsoft.com/office/powerpoint/2010/main" val="1485186541"/>
              </p:ext>
            </p:extLst>
          </p:nvPr>
        </p:nvGraphicFramePr>
        <p:xfrm>
          <a:off x="5715000" y="2382838"/>
          <a:ext cx="2743200" cy="3029268"/>
        </p:xfrm>
        <a:graphic>
          <a:graphicData uri="http://schemas.openxmlformats.org/drawingml/2006/table">
            <a:tbl>
              <a:tblPr/>
              <a:tblGrid>
                <a:gridCol w="1371600"/>
                <a:gridCol w="1371600"/>
              </a:tblGrid>
              <a:tr h="5159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3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2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TT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32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3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2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Tt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747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3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2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Tt</a:t>
                      </a:r>
                      <a:endParaRPr kumimoji="0" lang="en-US" altLang="en-US" sz="32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3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200" b="0" i="0" u="none" strike="noStrike" cap="none" normalizeH="0" baseline="0" dirty="0" err="1" smtClean="0">
                          <a:ln>
                            <a:noFill/>
                          </a:ln>
                          <a:solidFill>
                            <a:schemeClr val="tx1"/>
                          </a:solidFill>
                          <a:effectLst/>
                          <a:latin typeface="Arial" panose="020B0604020202020204" pitchFamily="34" charset="0"/>
                          <a:cs typeface="Times New Roman" panose="02020603050405020304" pitchFamily="18" charset="0"/>
                        </a:rPr>
                        <a:t>tt</a:t>
                      </a:r>
                      <a:endParaRPr kumimoji="0" lang="en-US" altLang="en-US" sz="32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225" name="Rectangle 33"/>
          <p:cNvSpPr>
            <a:spLocks noChangeArrowheads="1"/>
          </p:cNvSpPr>
          <p:nvPr/>
        </p:nvSpPr>
        <p:spPr bwMode="auto">
          <a:xfrm>
            <a:off x="4953000" y="2611438"/>
            <a:ext cx="431800" cy="2528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en-US" sz="3200">
                <a:cs typeface="Times New Roman" panose="02020603050405020304" pitchFamily="18" charset="0"/>
              </a:rPr>
              <a:t>T</a:t>
            </a:r>
            <a:endParaRPr lang="en-US" altLang="en-US" sz="3200"/>
          </a:p>
          <a:p>
            <a:pPr eaLnBrk="0" hangingPunct="0"/>
            <a:endParaRPr lang="en-US" altLang="en-US" sz="3200"/>
          </a:p>
          <a:p>
            <a:pPr eaLnBrk="0" hangingPunct="0"/>
            <a:endParaRPr lang="en-US" altLang="en-US" sz="3200"/>
          </a:p>
          <a:p>
            <a:pPr eaLnBrk="0" hangingPunct="0"/>
            <a:endParaRPr lang="en-US" altLang="en-US" sz="3200"/>
          </a:p>
          <a:p>
            <a:pPr eaLnBrk="0" hangingPunct="0"/>
            <a:r>
              <a:rPr lang="en-US" altLang="en-US" sz="3200">
                <a:cs typeface="Times New Roman" panose="02020603050405020304" pitchFamily="18" charset="0"/>
              </a:rPr>
              <a:t>t</a:t>
            </a:r>
            <a:endParaRPr lang="en-US" altLang="en-US" sz="3200"/>
          </a:p>
        </p:txBody>
      </p:sp>
      <p:sp>
        <p:nvSpPr>
          <p:cNvPr id="8231" name="Text Box 39"/>
          <p:cNvSpPr txBox="1">
            <a:spLocks noChangeArrowheads="1"/>
          </p:cNvSpPr>
          <p:nvPr/>
        </p:nvSpPr>
        <p:spPr bwMode="auto">
          <a:xfrm>
            <a:off x="5105400" y="5867400"/>
            <a:ext cx="3657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a:t>t = Tay-Sachs gene</a:t>
            </a:r>
          </a:p>
        </p:txBody>
      </p:sp>
    </p:spTree>
  </p:cSld>
  <p:clrMapOvr>
    <a:masterClrMapping/>
  </p:clrMapOvr>
  <p:transition>
    <p:cover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4800" b="1"/>
              <a:t>Quote:</a:t>
            </a:r>
          </a:p>
        </p:txBody>
      </p:sp>
      <p:sp>
        <p:nvSpPr>
          <p:cNvPr id="9219" name="Rectangle 3"/>
          <p:cNvSpPr>
            <a:spLocks noGrp="1" noChangeArrowheads="1"/>
          </p:cNvSpPr>
          <p:nvPr>
            <p:ph type="body" sz="half" idx="1"/>
          </p:nvPr>
        </p:nvSpPr>
        <p:spPr/>
        <p:txBody>
          <a:bodyPr/>
          <a:lstStyle/>
          <a:p>
            <a:pPr>
              <a:buFontTx/>
              <a:buNone/>
            </a:pPr>
            <a:r>
              <a:rPr lang="en-US" altLang="en-US" sz="3600"/>
              <a:t>“The data are consistent with the presence of more than one mutation underlying the classic form of Tay-Sachs disease in the Ashkenazi Jewish population.” stated by R.Myerowitz.</a:t>
            </a:r>
          </a:p>
          <a:p>
            <a:pPr>
              <a:buFontTx/>
              <a:buNone/>
            </a:pPr>
            <a:endParaRPr lang="en-US" altLang="en-US" sz="3600"/>
          </a:p>
        </p:txBody>
      </p:sp>
    </p:spTree>
  </p:cSld>
  <p:clrMapOvr>
    <a:masterClrMapping/>
  </p:clrMapOvr>
  <p:transition>
    <p:cover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sz="4800" b="1"/>
              <a:t>Recent Study</a:t>
            </a:r>
          </a:p>
        </p:txBody>
      </p:sp>
      <p:sp>
        <p:nvSpPr>
          <p:cNvPr id="32771" name="Rectangle 3"/>
          <p:cNvSpPr>
            <a:spLocks noGrp="1" noChangeArrowheads="1"/>
          </p:cNvSpPr>
          <p:nvPr>
            <p:ph type="body" sz="half" idx="1"/>
          </p:nvPr>
        </p:nvSpPr>
        <p:spPr/>
        <p:txBody>
          <a:bodyPr/>
          <a:lstStyle/>
          <a:p>
            <a:pPr marL="0" indent="0">
              <a:buFontTx/>
              <a:buNone/>
            </a:pPr>
            <a:r>
              <a:rPr lang="en-US" altLang="en-US" sz="2800" b="1"/>
              <a:t>Biochemical characterization of the GM2 gangliosidosis B1 variant.</a:t>
            </a:r>
            <a:r>
              <a:rPr lang="en-US" altLang="en-US" sz="2800"/>
              <a:t/>
            </a:r>
            <a:br>
              <a:rPr lang="en-US" altLang="en-US" sz="2800"/>
            </a:br>
            <a:endParaRPr lang="en-US" altLang="en-US" sz="2800"/>
          </a:p>
          <a:p>
            <a:pPr marL="0" indent="0"/>
            <a:r>
              <a:rPr lang="en-US" altLang="en-US" sz="2800"/>
              <a:t> Compared active Hex-A to B1 variant that can lead to Tay-Sachs. </a:t>
            </a:r>
          </a:p>
          <a:p>
            <a:pPr marL="0" indent="0"/>
            <a:r>
              <a:rPr lang="en-US" altLang="en-US" sz="2800"/>
              <a:t> Found that the activation energy of Hex-A was significantly lower than B1 variant.</a:t>
            </a:r>
            <a:endParaRPr lang="en-US" altLang="en-US" sz="3600"/>
          </a:p>
        </p:txBody>
      </p:sp>
    </p:spTree>
  </p:cSld>
  <p:clrMapOvr>
    <a:masterClrMapping/>
  </p:clrMapOvr>
  <p:transition>
    <p:cover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152400"/>
            <a:ext cx="8915400" cy="1143000"/>
          </a:xfrm>
        </p:spPr>
        <p:txBody>
          <a:bodyPr/>
          <a:lstStyle/>
          <a:p>
            <a:r>
              <a:rPr lang="en-US" altLang="en-US" sz="4200" b="1"/>
              <a:t>Characteristics</a:t>
            </a:r>
            <a:endParaRPr lang="en-US" altLang="en-US" sz="4200"/>
          </a:p>
        </p:txBody>
      </p:sp>
      <p:sp>
        <p:nvSpPr>
          <p:cNvPr id="4099" name="Rectangle 3"/>
          <p:cNvSpPr>
            <a:spLocks noGrp="1" noChangeArrowheads="1"/>
          </p:cNvSpPr>
          <p:nvPr>
            <p:ph type="body" sz="half" idx="1"/>
          </p:nvPr>
        </p:nvSpPr>
        <p:spPr>
          <a:xfrm>
            <a:off x="381000" y="1417638"/>
            <a:ext cx="8382000" cy="4525962"/>
          </a:xfrm>
        </p:spPr>
        <p:txBody>
          <a:bodyPr/>
          <a:lstStyle/>
          <a:p>
            <a:r>
              <a:rPr lang="en-US" altLang="en-US" sz="2800"/>
              <a:t>Birth: Appear normal</a:t>
            </a:r>
          </a:p>
          <a:p>
            <a:endParaRPr lang="en-US" altLang="en-US" sz="2800"/>
          </a:p>
          <a:p>
            <a:r>
              <a:rPr lang="en-US" altLang="en-US" sz="2800"/>
              <a:t>6 months: Development slows</a:t>
            </a:r>
          </a:p>
          <a:p>
            <a:endParaRPr lang="en-US" altLang="en-US" sz="2800"/>
          </a:p>
          <a:p>
            <a:r>
              <a:rPr lang="en-US" altLang="en-US" sz="2800"/>
              <a:t>2 years: Seizures and fading mental functions</a:t>
            </a:r>
          </a:p>
          <a:p>
            <a:endParaRPr lang="en-US" altLang="en-US" sz="2800"/>
          </a:p>
          <a:p>
            <a:r>
              <a:rPr lang="en-US" altLang="en-US" sz="2800"/>
              <a:t>3 years: Blindness, mental retardation, paralysis, and non-responsiveness </a:t>
            </a:r>
          </a:p>
          <a:p>
            <a:endParaRPr lang="en-US" altLang="en-US" sz="2800"/>
          </a:p>
        </p:txBody>
      </p:sp>
    </p:spTree>
  </p:cSld>
  <p:clrMapOvr>
    <a:masterClrMapping/>
  </p:clrMapOvr>
  <p:transition>
    <p:cover dir="ld"/>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469</TotalTime>
  <Words>1477</Words>
  <Application>Microsoft Office PowerPoint</Application>
  <PresentationFormat>On-screen Show (4:3)</PresentationFormat>
  <Paragraphs>117</Paragraphs>
  <Slides>14</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Times New Roman</vt:lpstr>
      <vt:lpstr>Default Design</vt:lpstr>
      <vt:lpstr>Tay-Sachs </vt:lpstr>
      <vt:lpstr>Outline</vt:lpstr>
      <vt:lpstr>Cause of Tay-Sachs</vt:lpstr>
      <vt:lpstr>Gene Location</vt:lpstr>
      <vt:lpstr>Genetic sequence</vt:lpstr>
      <vt:lpstr>Contributing Factors and Inheritance</vt:lpstr>
      <vt:lpstr>Quote:</vt:lpstr>
      <vt:lpstr>Recent Study</vt:lpstr>
      <vt:lpstr>Characteristics</vt:lpstr>
      <vt:lpstr>Detection Methods:</vt:lpstr>
      <vt:lpstr>Parent Help</vt:lpstr>
      <vt:lpstr>In Summary</vt:lpstr>
      <vt:lpstr>References</vt:lpstr>
      <vt:lpstr>References (Continued)</vt:lpstr>
    </vt:vector>
  </TitlesOfParts>
  <Company>Rabun County BOE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Tay Sach</dc:title>
  <dc:creator>Triplett, Deyon (CDC/OPHSS/CSELS) (CTR)</dc:creator>
  <cp:lastModifiedBy>Triplett, Deyon (CDC/OID/NCEZID) (CTR)</cp:lastModifiedBy>
  <cp:revision>23</cp:revision>
  <dcterms:created xsi:type="dcterms:W3CDTF">2004-07-16T12:30:17Z</dcterms:created>
  <dcterms:modified xsi:type="dcterms:W3CDTF">2015-11-25T17:50:43Z</dcterms:modified>
</cp:coreProperties>
</file>