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89" r:id="rId3"/>
    <p:sldId id="283" r:id="rId4"/>
    <p:sldId id="288" r:id="rId5"/>
    <p:sldId id="257" r:id="rId6"/>
    <p:sldId id="258" r:id="rId7"/>
    <p:sldId id="259" r:id="rId8"/>
    <p:sldId id="260" r:id="rId9"/>
    <p:sldId id="277" r:id="rId10"/>
    <p:sldId id="284" r:id="rId11"/>
    <p:sldId id="261" r:id="rId12"/>
    <p:sldId id="262" r:id="rId13"/>
    <p:sldId id="263" r:id="rId14"/>
    <p:sldId id="264" r:id="rId15"/>
    <p:sldId id="278" r:id="rId16"/>
    <p:sldId id="285" r:id="rId17"/>
    <p:sldId id="265" r:id="rId18"/>
    <p:sldId id="266" r:id="rId19"/>
    <p:sldId id="267" r:id="rId20"/>
    <p:sldId id="268" r:id="rId21"/>
    <p:sldId id="279" r:id="rId22"/>
    <p:sldId id="286" r:id="rId23"/>
    <p:sldId id="269" r:id="rId24"/>
    <p:sldId id="270" r:id="rId25"/>
    <p:sldId id="271" r:id="rId26"/>
    <p:sldId id="272" r:id="rId27"/>
    <p:sldId id="280" r:id="rId28"/>
    <p:sldId id="281" r:id="rId29"/>
    <p:sldId id="287" r:id="rId30"/>
    <p:sldId id="273" r:id="rId31"/>
    <p:sldId id="274" r:id="rId32"/>
    <p:sldId id="275" r:id="rId33"/>
    <p:sldId id="276" r:id="rId34"/>
    <p:sldId id="282" r:id="rId3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33"/>
    <a:srgbClr val="0066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962" autoAdjust="0"/>
  </p:normalViewPr>
  <p:slideViewPr>
    <p:cSldViewPr>
      <p:cViewPr varScale="1">
        <p:scale>
          <a:sx n="100" d="100"/>
          <a:sy n="100" d="100"/>
        </p:scale>
        <p:origin x="127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2355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2355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355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55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2355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7EE3B334-7834-4E3E-8236-3EEE8BD68F6E}" type="slidenum">
              <a:rPr lang="en-US" altLang="en-US"/>
              <a:pPr/>
              <a:t>‹#›</a:t>
            </a:fld>
            <a:endParaRPr lang="en-US" altLang="en-US"/>
          </a:p>
        </p:txBody>
      </p:sp>
    </p:spTree>
    <p:extLst>
      <p:ext uri="{BB962C8B-B14F-4D97-AF65-F5344CB8AC3E}">
        <p14:creationId xmlns:p14="http://schemas.microsoft.com/office/powerpoint/2010/main" val="22669963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00C47C-4308-4506-AC37-1A11496032A8}" type="slidenum">
              <a:rPr lang="en-US" altLang="en-US"/>
              <a:pPr/>
              <a:t>1</a:t>
            </a:fld>
            <a:endParaRPr lang="en-US" altLang="en-US"/>
          </a:p>
        </p:txBody>
      </p:sp>
      <p:sp>
        <p:nvSpPr>
          <p:cNvPr id="24578" name="Rectangle 2"/>
          <p:cNvSpPr>
            <a:spLocks noRot="1" noChangeArrowheads="1" noTextEdit="1"/>
          </p:cNvSpPr>
          <p:nvPr>
            <p:ph type="sldImg"/>
          </p:nvPr>
        </p:nvSpPr>
        <p:spPr>
          <a:ln/>
        </p:spPr>
      </p:sp>
      <p:sp>
        <p:nvSpPr>
          <p:cNvPr id="24579" name="Rectangle 3"/>
          <p:cNvSpPr>
            <a:spLocks noGrp="1" noChangeArrowheads="1"/>
          </p:cNvSpPr>
          <p:nvPr>
            <p:ph type="body" idx="1"/>
          </p:nvPr>
        </p:nvSpPr>
        <p:spPr/>
        <p:txBody>
          <a:bodyPr/>
          <a:lstStyle/>
          <a:p>
            <a:pPr>
              <a:lnSpc>
                <a:spcPct val="90000"/>
              </a:lnSpc>
            </a:pPr>
            <a:endParaRPr lang="en-US" altLang="en-US" b="1"/>
          </a:p>
        </p:txBody>
      </p:sp>
    </p:spTree>
    <p:extLst>
      <p:ext uri="{BB962C8B-B14F-4D97-AF65-F5344CB8AC3E}">
        <p14:creationId xmlns:p14="http://schemas.microsoft.com/office/powerpoint/2010/main" val="1452173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A521A5-B2CE-4B71-85DB-151462DD4EE6}" type="slidenum">
              <a:rPr lang="en-US" altLang="en-US"/>
              <a:pPr/>
              <a:t>2</a:t>
            </a:fld>
            <a:endParaRPr lang="en-US" altLang="en-US"/>
          </a:p>
        </p:txBody>
      </p:sp>
      <p:sp>
        <p:nvSpPr>
          <p:cNvPr id="46082" name="Rectangle 2"/>
          <p:cNvSpPr>
            <a:spLocks noRo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en-US" altLang="en-US" b="1"/>
          </a:p>
        </p:txBody>
      </p:sp>
    </p:spTree>
    <p:extLst>
      <p:ext uri="{BB962C8B-B14F-4D97-AF65-F5344CB8AC3E}">
        <p14:creationId xmlns:p14="http://schemas.microsoft.com/office/powerpoint/2010/main" val="4249508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D6044E-B640-4EC7-99FC-9FD84841D895}" type="slidenum">
              <a:rPr lang="en-US" altLang="en-US"/>
              <a:pPr/>
              <a:t>3</a:t>
            </a:fld>
            <a:endParaRPr lang="en-US" altLang="en-US"/>
          </a:p>
        </p:txBody>
      </p:sp>
      <p:sp>
        <p:nvSpPr>
          <p:cNvPr id="47106" name="Rectangle 2"/>
          <p:cNvSpPr>
            <a:spLocks noRo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en-US" altLang="en-US" b="1"/>
          </a:p>
        </p:txBody>
      </p:sp>
    </p:spTree>
    <p:extLst>
      <p:ext uri="{BB962C8B-B14F-4D97-AF65-F5344CB8AC3E}">
        <p14:creationId xmlns:p14="http://schemas.microsoft.com/office/powerpoint/2010/main" val="2871295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DC88BE-3201-42B9-B9B6-A6C74CCC2B52}" type="slidenum">
              <a:rPr lang="en-US" altLang="en-US"/>
              <a:pPr/>
              <a:t>5</a:t>
            </a:fld>
            <a:endParaRPr lang="en-US" altLang="en-US"/>
          </a:p>
        </p:txBody>
      </p:sp>
      <p:sp>
        <p:nvSpPr>
          <p:cNvPr id="26626" name="Rectangle 2"/>
          <p:cNvSpPr>
            <a:spLocks noRo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altLang="en-US" b="1"/>
          </a:p>
        </p:txBody>
      </p:sp>
    </p:spTree>
    <p:extLst>
      <p:ext uri="{BB962C8B-B14F-4D97-AF65-F5344CB8AC3E}">
        <p14:creationId xmlns:p14="http://schemas.microsoft.com/office/powerpoint/2010/main" val="17119475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A161B8-9D5B-490B-AE32-8CC2519F29EB}" type="slidenum">
              <a:rPr lang="en-US" altLang="en-US"/>
              <a:pPr/>
              <a:t>6</a:t>
            </a:fld>
            <a:endParaRPr lang="en-US" altLang="en-US"/>
          </a:p>
        </p:txBody>
      </p:sp>
      <p:sp>
        <p:nvSpPr>
          <p:cNvPr id="25602" name="Rectangle 2"/>
          <p:cNvSpPr>
            <a:spLocks noRo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en-US" altLang="en-US" b="1"/>
          </a:p>
        </p:txBody>
      </p:sp>
    </p:spTree>
    <p:extLst>
      <p:ext uri="{BB962C8B-B14F-4D97-AF65-F5344CB8AC3E}">
        <p14:creationId xmlns:p14="http://schemas.microsoft.com/office/powerpoint/2010/main" val="3102569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2620C5-7CD6-41E2-93D3-B87FF9761A13}" type="slidenum">
              <a:rPr lang="en-US" altLang="en-US"/>
              <a:pPr/>
              <a:t>8</a:t>
            </a:fld>
            <a:endParaRPr lang="en-US" altLang="en-US"/>
          </a:p>
        </p:txBody>
      </p:sp>
      <p:sp>
        <p:nvSpPr>
          <p:cNvPr id="27650" name="Rectangle 2"/>
          <p:cNvSpPr>
            <a:spLocks noRo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en-US" altLang="en-US" b="1"/>
          </a:p>
        </p:txBody>
      </p:sp>
    </p:spTree>
    <p:extLst>
      <p:ext uri="{BB962C8B-B14F-4D97-AF65-F5344CB8AC3E}">
        <p14:creationId xmlns:p14="http://schemas.microsoft.com/office/powerpoint/2010/main" val="3838857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A80C91-484A-416E-9FCF-9807C200910C}" type="slidenum">
              <a:rPr lang="en-US" altLang="en-US"/>
              <a:pPr/>
              <a:t>9</a:t>
            </a:fld>
            <a:endParaRPr lang="en-US" altLang="en-US"/>
          </a:p>
        </p:txBody>
      </p:sp>
      <p:sp>
        <p:nvSpPr>
          <p:cNvPr id="31746" name="Rectangle 2"/>
          <p:cNvSpPr>
            <a:spLocks noRo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altLang="en-US" b="1"/>
          </a:p>
        </p:txBody>
      </p:sp>
    </p:spTree>
    <p:extLst>
      <p:ext uri="{BB962C8B-B14F-4D97-AF65-F5344CB8AC3E}">
        <p14:creationId xmlns:p14="http://schemas.microsoft.com/office/powerpoint/2010/main" val="7893056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270B3B-4A12-45D4-B48D-168F093F5B26}" type="slidenum">
              <a:rPr lang="en-US" altLang="en-US"/>
              <a:pPr/>
              <a:t>25</a:t>
            </a:fld>
            <a:endParaRPr lang="en-US" altLang="en-US"/>
          </a:p>
        </p:txBody>
      </p:sp>
      <p:sp>
        <p:nvSpPr>
          <p:cNvPr id="28674" name="Rectangle 2"/>
          <p:cNvSpPr>
            <a:spLocks noRo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en-US" altLang="en-US" b="1"/>
          </a:p>
        </p:txBody>
      </p:sp>
    </p:spTree>
    <p:extLst>
      <p:ext uri="{BB962C8B-B14F-4D97-AF65-F5344CB8AC3E}">
        <p14:creationId xmlns:p14="http://schemas.microsoft.com/office/powerpoint/2010/main" val="9998399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9C1179-3468-4C31-A308-4D4C31957596}" type="slidenum">
              <a:rPr lang="en-US" altLang="en-US"/>
              <a:pPr/>
              <a:t>32</a:t>
            </a:fld>
            <a:endParaRPr lang="en-US" altLang="en-US"/>
          </a:p>
        </p:txBody>
      </p:sp>
      <p:sp>
        <p:nvSpPr>
          <p:cNvPr id="29698" name="Rectangle 2"/>
          <p:cNvSpPr>
            <a:spLocks noRo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en-US" altLang="en-US" b="1"/>
          </a:p>
        </p:txBody>
      </p:sp>
    </p:spTree>
    <p:extLst>
      <p:ext uri="{BB962C8B-B14F-4D97-AF65-F5344CB8AC3E}">
        <p14:creationId xmlns:p14="http://schemas.microsoft.com/office/powerpoint/2010/main" val="852718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3FA9FAC-B29C-404C-BFA3-37C546A28C3B}" type="slidenum">
              <a:rPr lang="en-US" altLang="en-US"/>
              <a:pPr/>
              <a:t>‹#›</a:t>
            </a:fld>
            <a:endParaRPr lang="en-US" altLang="en-US"/>
          </a:p>
        </p:txBody>
      </p:sp>
    </p:spTree>
    <p:extLst>
      <p:ext uri="{BB962C8B-B14F-4D97-AF65-F5344CB8AC3E}">
        <p14:creationId xmlns:p14="http://schemas.microsoft.com/office/powerpoint/2010/main" val="3478888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60BD58A-58D6-48D3-9541-43F3E1FA45AD}" type="slidenum">
              <a:rPr lang="en-US" altLang="en-US"/>
              <a:pPr/>
              <a:t>‹#›</a:t>
            </a:fld>
            <a:endParaRPr lang="en-US" altLang="en-US"/>
          </a:p>
        </p:txBody>
      </p:sp>
    </p:spTree>
    <p:extLst>
      <p:ext uri="{BB962C8B-B14F-4D97-AF65-F5344CB8AC3E}">
        <p14:creationId xmlns:p14="http://schemas.microsoft.com/office/powerpoint/2010/main" val="3020343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4E975B8-CAB9-404A-98AB-BCA1778C35E0}" type="slidenum">
              <a:rPr lang="en-US" altLang="en-US"/>
              <a:pPr/>
              <a:t>‹#›</a:t>
            </a:fld>
            <a:endParaRPr lang="en-US" altLang="en-US"/>
          </a:p>
        </p:txBody>
      </p:sp>
    </p:spTree>
    <p:extLst>
      <p:ext uri="{BB962C8B-B14F-4D97-AF65-F5344CB8AC3E}">
        <p14:creationId xmlns:p14="http://schemas.microsoft.com/office/powerpoint/2010/main" val="499448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C2E818F-0F0B-45EF-8D1F-B7848E74FA34}" type="slidenum">
              <a:rPr lang="en-US" altLang="en-US"/>
              <a:pPr/>
              <a:t>‹#›</a:t>
            </a:fld>
            <a:endParaRPr lang="en-US" altLang="en-US"/>
          </a:p>
        </p:txBody>
      </p:sp>
    </p:spTree>
    <p:extLst>
      <p:ext uri="{BB962C8B-B14F-4D97-AF65-F5344CB8AC3E}">
        <p14:creationId xmlns:p14="http://schemas.microsoft.com/office/powerpoint/2010/main" val="4074029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D1425D8-AC65-487E-8A36-F6ECDB37B8E9}" type="slidenum">
              <a:rPr lang="en-US" altLang="en-US"/>
              <a:pPr/>
              <a:t>‹#›</a:t>
            </a:fld>
            <a:endParaRPr lang="en-US" altLang="en-US"/>
          </a:p>
        </p:txBody>
      </p:sp>
    </p:spTree>
    <p:extLst>
      <p:ext uri="{BB962C8B-B14F-4D97-AF65-F5344CB8AC3E}">
        <p14:creationId xmlns:p14="http://schemas.microsoft.com/office/powerpoint/2010/main" val="1995774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0063D549-07B2-4E96-A5DB-2FE3BA6E2431}" type="slidenum">
              <a:rPr lang="en-US" altLang="en-US"/>
              <a:pPr/>
              <a:t>‹#›</a:t>
            </a:fld>
            <a:endParaRPr lang="en-US" altLang="en-US"/>
          </a:p>
        </p:txBody>
      </p:sp>
    </p:spTree>
    <p:extLst>
      <p:ext uri="{BB962C8B-B14F-4D97-AF65-F5344CB8AC3E}">
        <p14:creationId xmlns:p14="http://schemas.microsoft.com/office/powerpoint/2010/main" val="4243378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26CD6448-F30D-4A62-983C-80247E104A15}" type="slidenum">
              <a:rPr lang="en-US" altLang="en-US"/>
              <a:pPr/>
              <a:t>‹#›</a:t>
            </a:fld>
            <a:endParaRPr lang="en-US" altLang="en-US"/>
          </a:p>
        </p:txBody>
      </p:sp>
    </p:spTree>
    <p:extLst>
      <p:ext uri="{BB962C8B-B14F-4D97-AF65-F5344CB8AC3E}">
        <p14:creationId xmlns:p14="http://schemas.microsoft.com/office/powerpoint/2010/main" val="97884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540EBA94-AC63-4144-B9F0-3FCF1B1F0540}" type="slidenum">
              <a:rPr lang="en-US" altLang="en-US"/>
              <a:pPr/>
              <a:t>‹#›</a:t>
            </a:fld>
            <a:endParaRPr lang="en-US" altLang="en-US"/>
          </a:p>
        </p:txBody>
      </p:sp>
    </p:spTree>
    <p:extLst>
      <p:ext uri="{BB962C8B-B14F-4D97-AF65-F5344CB8AC3E}">
        <p14:creationId xmlns:p14="http://schemas.microsoft.com/office/powerpoint/2010/main" val="3694889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0EA6AB95-2FC4-46B0-BD53-AC4A90D01C93}" type="slidenum">
              <a:rPr lang="en-US" altLang="en-US"/>
              <a:pPr/>
              <a:t>‹#›</a:t>
            </a:fld>
            <a:endParaRPr lang="en-US" altLang="en-US"/>
          </a:p>
        </p:txBody>
      </p:sp>
    </p:spTree>
    <p:extLst>
      <p:ext uri="{BB962C8B-B14F-4D97-AF65-F5344CB8AC3E}">
        <p14:creationId xmlns:p14="http://schemas.microsoft.com/office/powerpoint/2010/main" val="2670156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DFDC5747-56D4-4DC8-8808-0F0B3EB25493}" type="slidenum">
              <a:rPr lang="en-US" altLang="en-US"/>
              <a:pPr/>
              <a:t>‹#›</a:t>
            </a:fld>
            <a:endParaRPr lang="en-US" altLang="en-US"/>
          </a:p>
        </p:txBody>
      </p:sp>
    </p:spTree>
    <p:extLst>
      <p:ext uri="{BB962C8B-B14F-4D97-AF65-F5344CB8AC3E}">
        <p14:creationId xmlns:p14="http://schemas.microsoft.com/office/powerpoint/2010/main" val="3909629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ED0B21A-237F-4DDF-B944-4BB99D078226}" type="slidenum">
              <a:rPr lang="en-US" altLang="en-US"/>
              <a:pPr/>
              <a:t>‹#›</a:t>
            </a:fld>
            <a:endParaRPr lang="en-US" altLang="en-US"/>
          </a:p>
        </p:txBody>
      </p:sp>
    </p:spTree>
    <p:extLst>
      <p:ext uri="{BB962C8B-B14F-4D97-AF65-F5344CB8AC3E}">
        <p14:creationId xmlns:p14="http://schemas.microsoft.com/office/powerpoint/2010/main" val="1980070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CCFF33"/>
            </a:gs>
            <a:gs pos="100000">
              <a:srgbClr val="006600"/>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0C0323B-3127-4BA2-9DD6-F47887A1176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 Target="slide12.xml"/><Relationship Id="rId7" Type="http://schemas.openxmlformats.org/officeDocument/2006/relationships/slide" Target="slide3.xml"/><Relationship Id="rId2" Type="http://schemas.openxmlformats.org/officeDocument/2006/relationships/slide" Target="slide11.xml"/><Relationship Id="rId1" Type="http://schemas.openxmlformats.org/officeDocument/2006/relationships/slideLayout" Target="../slideLayouts/slideLayout2.xml"/><Relationship Id="rId6" Type="http://schemas.openxmlformats.org/officeDocument/2006/relationships/slide" Target="slide15.xml"/><Relationship Id="rId5" Type="http://schemas.openxmlformats.org/officeDocument/2006/relationships/slide" Target="slide14.xml"/><Relationship Id="rId4" Type="http://schemas.openxmlformats.org/officeDocument/2006/relationships/slide" Target="slide13.xml"/></Relationships>
</file>

<file path=ppt/slides/_rels/slide11.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10.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6.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 Target="slide18.xml"/><Relationship Id="rId7" Type="http://schemas.openxmlformats.org/officeDocument/2006/relationships/slide" Target="slide3.xml"/><Relationship Id="rId2" Type="http://schemas.openxmlformats.org/officeDocument/2006/relationships/slide" Target="slide17.xml"/><Relationship Id="rId1" Type="http://schemas.openxmlformats.org/officeDocument/2006/relationships/slideLayout" Target="../slideLayouts/slideLayout2.xml"/><Relationship Id="rId6" Type="http://schemas.openxmlformats.org/officeDocument/2006/relationships/slide" Target="slide21.xml"/><Relationship Id="rId5" Type="http://schemas.openxmlformats.org/officeDocument/2006/relationships/slide" Target="slide20.xml"/><Relationship Id="rId4" Type="http://schemas.openxmlformats.org/officeDocument/2006/relationships/slide" Target="slide19.xml"/></Relationships>
</file>

<file path=ppt/slides/_rels/slide17.xml.rels><?xml version="1.0" encoding="UTF-8" standalone="yes"?>
<Relationships xmlns="http://schemas.openxmlformats.org/package/2006/relationships"><Relationship Id="rId2" Type="http://schemas.openxmlformats.org/officeDocument/2006/relationships/slide" Target="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 Target="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16.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2.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slide" Target="slide24.xml"/><Relationship Id="rId7" Type="http://schemas.openxmlformats.org/officeDocument/2006/relationships/slide" Target="slide28.xml"/><Relationship Id="rId2" Type="http://schemas.openxmlformats.org/officeDocument/2006/relationships/slide" Target="slide23.xml"/><Relationship Id="rId1" Type="http://schemas.openxmlformats.org/officeDocument/2006/relationships/slideLayout" Target="../slideLayouts/slideLayout2.xml"/><Relationship Id="rId6" Type="http://schemas.openxmlformats.org/officeDocument/2006/relationships/slide" Target="slide27.xml"/><Relationship Id="rId5" Type="http://schemas.openxmlformats.org/officeDocument/2006/relationships/slide" Target="slide26.xml"/><Relationship Id="rId4" Type="http://schemas.openxmlformats.org/officeDocument/2006/relationships/slide" Target="slide25.xml"/><Relationship Id="rId9" Type="http://schemas.openxmlformats.org/officeDocument/2006/relationships/image" Target="../media/image1.jpeg"/></Relationships>
</file>

<file path=ppt/slides/_rels/slide23.xml.rels><?xml version="1.0" encoding="UTF-8" standalone="yes"?>
<Relationships xmlns="http://schemas.openxmlformats.org/package/2006/relationships"><Relationship Id="rId2" Type="http://schemas.openxmlformats.org/officeDocument/2006/relationships/slide" Target="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 Target="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22.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9.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 Target="slide31.xml"/><Relationship Id="rId7" Type="http://schemas.openxmlformats.org/officeDocument/2006/relationships/slide" Target="slide3.xml"/><Relationship Id="rId2" Type="http://schemas.openxmlformats.org/officeDocument/2006/relationships/slide" Target="slide30.xml"/><Relationship Id="rId1" Type="http://schemas.openxmlformats.org/officeDocument/2006/relationships/slideLayout" Target="../slideLayouts/slideLayout2.xml"/><Relationship Id="rId6" Type="http://schemas.openxmlformats.org/officeDocument/2006/relationships/slide" Target="slide34.xml"/><Relationship Id="rId5" Type="http://schemas.openxmlformats.org/officeDocument/2006/relationships/slide" Target="slide33.xml"/><Relationship Id="rId4" Type="http://schemas.openxmlformats.org/officeDocument/2006/relationships/slide" Target="slide32.xml"/></Relationships>
</file>

<file path=ppt/slides/_rels/slide3.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slide" Target="slide4.xml"/><Relationship Id="rId7" Type="http://schemas.openxmlformats.org/officeDocument/2006/relationships/slide" Target="slide29.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slide" Target="slide22.xml"/><Relationship Id="rId5" Type="http://schemas.openxmlformats.org/officeDocument/2006/relationships/slide" Target="slide16.xml"/><Relationship Id="rId4" Type="http://schemas.openxmlformats.org/officeDocument/2006/relationships/slide" Target="slide10.xml"/><Relationship Id="rId9" Type="http://schemas.openxmlformats.org/officeDocument/2006/relationships/image" Target="../media/image1.jpeg"/></Relationships>
</file>

<file path=ppt/slides/_rels/slide30.xml.rels><?xml version="1.0" encoding="UTF-8" standalone="yes"?>
<Relationships xmlns="http://schemas.openxmlformats.org/package/2006/relationships"><Relationship Id="rId2" Type="http://schemas.openxmlformats.org/officeDocument/2006/relationships/slide" Target="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 Target="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 Target="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3.xml"/><Relationship Id="rId1" Type="http://schemas.openxmlformats.org/officeDocument/2006/relationships/slideLayout" Target="../slideLayouts/slideLayout2.xml"/><Relationship Id="rId4" Type="http://schemas.openxmlformats.org/officeDocument/2006/relationships/slide" Target="slide29.xml"/></Relationships>
</file>

<file path=ppt/slides/_rels/slide4.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 Target="slide6.xml"/><Relationship Id="rId7" Type="http://schemas.openxmlformats.org/officeDocument/2006/relationships/slide" Target="slide3.xml"/><Relationship Id="rId2" Type="http://schemas.openxmlformats.org/officeDocument/2006/relationships/slide" Target="slide5.xml"/><Relationship Id="rId1" Type="http://schemas.openxmlformats.org/officeDocument/2006/relationships/slideLayout" Target="../slideLayouts/slideLayout2.xml"/><Relationship Id="rId6" Type="http://schemas.openxmlformats.org/officeDocument/2006/relationships/slide" Target="slide9.xml"/><Relationship Id="rId5" Type="http://schemas.openxmlformats.org/officeDocument/2006/relationships/slide" Target="slide8.xml"/><Relationship Id="rId4" Type="http://schemas.openxmlformats.org/officeDocument/2006/relationships/slide" Target="slide7.xml"/></Relationships>
</file>

<file path=ppt/slides/_rels/slide5.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slide" Target="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130425"/>
            <a:ext cx="7772400" cy="1470025"/>
          </a:xfrm>
        </p:spPr>
        <p:txBody>
          <a:bodyPr anchor="ctr"/>
          <a:lstStyle/>
          <a:p>
            <a:r>
              <a:rPr lang="en-US" altLang="en-US" sz="4400"/>
              <a:t>School Nutrition Policy:</a:t>
            </a:r>
            <a:br>
              <a:rPr lang="en-US" altLang="en-US" sz="4400"/>
            </a:br>
            <a:r>
              <a:rPr lang="en-US" altLang="en-US" sz="4400"/>
              <a:t>Choose Your Own Adventure!</a:t>
            </a:r>
          </a:p>
        </p:txBody>
      </p:sp>
      <p:sp>
        <p:nvSpPr>
          <p:cNvPr id="2051" name="Rectangle 3"/>
          <p:cNvSpPr>
            <a:spLocks noGrp="1" noChangeArrowheads="1"/>
          </p:cNvSpPr>
          <p:nvPr>
            <p:ph type="subTitle" idx="1"/>
          </p:nvPr>
        </p:nvSpPr>
        <p:spPr>
          <a:xfrm>
            <a:off x="228600" y="3886200"/>
            <a:ext cx="8763000" cy="1752600"/>
          </a:xfrm>
        </p:spPr>
        <p:txBody>
          <a:bodyPr/>
          <a:lstStyle/>
          <a:p>
            <a:r>
              <a:rPr lang="en-US" altLang="en-US" sz="3200"/>
              <a:t>Gail Wortmann</a:t>
            </a:r>
          </a:p>
          <a:p>
            <a:r>
              <a:rPr lang="en-US" altLang="en-US" sz="3200"/>
              <a:t>School Nutrition Policy</a:t>
            </a:r>
          </a:p>
          <a:p>
            <a:r>
              <a:rPr lang="en-US" altLang="en-US" sz="3200"/>
              <a:t>CDC’s 2005 Science Ambassador Program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0" y="274638"/>
            <a:ext cx="9144000" cy="1143000"/>
          </a:xfrm>
        </p:spPr>
        <p:txBody>
          <a:bodyPr/>
          <a:lstStyle/>
          <a:p>
            <a:r>
              <a:rPr lang="en-US" altLang="en-US" sz="4000"/>
              <a:t>Mandatory Nutritional Course Policy </a:t>
            </a:r>
            <a:br>
              <a:rPr lang="en-US" altLang="en-US" sz="4000"/>
            </a:br>
            <a:r>
              <a:rPr lang="en-US" altLang="en-US" sz="4000"/>
              <a:t>Consequences</a:t>
            </a:r>
          </a:p>
        </p:txBody>
      </p:sp>
      <p:sp>
        <p:nvSpPr>
          <p:cNvPr id="38915" name="Rectangle 3"/>
          <p:cNvSpPr>
            <a:spLocks noGrp="1" noChangeArrowheads="1"/>
          </p:cNvSpPr>
          <p:nvPr>
            <p:ph type="body" idx="1"/>
          </p:nvPr>
        </p:nvSpPr>
        <p:spPr>
          <a:xfrm>
            <a:off x="457200" y="1600200"/>
            <a:ext cx="8229600" cy="4876800"/>
          </a:xfrm>
        </p:spPr>
        <p:txBody>
          <a:bodyPr/>
          <a:lstStyle/>
          <a:p>
            <a:pPr>
              <a:lnSpc>
                <a:spcPct val="80000"/>
              </a:lnSpc>
              <a:buFontTx/>
              <a:buNone/>
            </a:pPr>
            <a:r>
              <a:rPr lang="en-US" altLang="en-US" sz="2800"/>
              <a:t>The school will require each student to successfully complete a course on proper nutrition and exercise, while keeping track of their daily food intake and exercise output. Passing the end-of-course test will be required for graduation.</a:t>
            </a:r>
          </a:p>
          <a:p>
            <a:pPr>
              <a:lnSpc>
                <a:spcPct val="80000"/>
              </a:lnSpc>
              <a:buFontTx/>
              <a:buNone/>
            </a:pPr>
            <a:r>
              <a:rPr lang="en-US" altLang="en-US" sz="2800"/>
              <a:t>Review all consequences for this policy.</a:t>
            </a:r>
          </a:p>
          <a:p>
            <a:pPr>
              <a:lnSpc>
                <a:spcPct val="80000"/>
              </a:lnSpc>
              <a:buFontTx/>
              <a:buNone/>
            </a:pPr>
            <a:r>
              <a:rPr lang="en-US" altLang="en-US" sz="2800">
                <a:hlinkClick r:id="rId2" action="ppaction://hlinksldjump"/>
              </a:rPr>
              <a:t>Consequence 1</a:t>
            </a:r>
            <a:endParaRPr lang="en-US" altLang="en-US" sz="2800"/>
          </a:p>
          <a:p>
            <a:pPr>
              <a:lnSpc>
                <a:spcPct val="80000"/>
              </a:lnSpc>
              <a:buFontTx/>
              <a:buNone/>
            </a:pPr>
            <a:r>
              <a:rPr lang="en-US" altLang="en-US" sz="2800">
                <a:hlinkClick r:id="rId3" action="ppaction://hlinksldjump"/>
              </a:rPr>
              <a:t>Consequence 2</a:t>
            </a:r>
            <a:endParaRPr lang="en-US" altLang="en-US" sz="2800"/>
          </a:p>
          <a:p>
            <a:pPr>
              <a:lnSpc>
                <a:spcPct val="80000"/>
              </a:lnSpc>
              <a:buFontTx/>
              <a:buNone/>
            </a:pPr>
            <a:r>
              <a:rPr lang="en-US" altLang="en-US" sz="2800">
                <a:hlinkClick r:id="rId4" action="ppaction://hlinksldjump"/>
              </a:rPr>
              <a:t>Consequence 3</a:t>
            </a:r>
            <a:endParaRPr lang="en-US" altLang="en-US" sz="2800"/>
          </a:p>
          <a:p>
            <a:pPr>
              <a:lnSpc>
                <a:spcPct val="80000"/>
              </a:lnSpc>
              <a:buFontTx/>
              <a:buNone/>
            </a:pPr>
            <a:r>
              <a:rPr lang="en-US" altLang="en-US" sz="2800">
                <a:hlinkClick r:id="rId5" action="ppaction://hlinksldjump"/>
              </a:rPr>
              <a:t>Consequence 4</a:t>
            </a:r>
            <a:endParaRPr lang="en-US" altLang="en-US" sz="2800"/>
          </a:p>
          <a:p>
            <a:pPr>
              <a:lnSpc>
                <a:spcPct val="80000"/>
              </a:lnSpc>
              <a:buFontTx/>
              <a:buNone/>
            </a:pPr>
            <a:r>
              <a:rPr lang="en-US" altLang="en-US" sz="2800">
                <a:hlinkClick r:id="rId6" action="ppaction://hlinksldjump"/>
              </a:rPr>
              <a:t>Consequence 5</a:t>
            </a:r>
            <a:endParaRPr lang="en-US" altLang="en-US" sz="2800"/>
          </a:p>
        </p:txBody>
      </p:sp>
      <p:sp>
        <p:nvSpPr>
          <p:cNvPr id="38920" name="Text Box 8"/>
          <p:cNvSpPr txBox="1">
            <a:spLocks noChangeArrowheads="1"/>
          </p:cNvSpPr>
          <p:nvPr/>
        </p:nvSpPr>
        <p:spPr bwMode="auto">
          <a:xfrm>
            <a:off x="7391400" y="5592763"/>
            <a:ext cx="10033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Policy Index</a:t>
            </a:r>
          </a:p>
        </p:txBody>
      </p:sp>
      <p:pic>
        <p:nvPicPr>
          <p:cNvPr id="38921" name="Picture 9" descr="000803_1055_7054_v__v">
            <a:hlinkClick r:id="rId7" action="ppaction://hlinksldjump" tooltip="Formats: EPS, WMF, JPG, GIF"/>
          </p:cNvPr>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00" y="5715000"/>
            <a:ext cx="1219200" cy="923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sz="3200"/>
              <a:t>Mandatory Nutritional Course Consequence</a:t>
            </a:r>
            <a:br>
              <a:rPr lang="en-US" altLang="en-US" sz="3200"/>
            </a:br>
            <a:r>
              <a:rPr lang="en-US" altLang="en-US" sz="2400"/>
              <a:t>(1 of 5)</a:t>
            </a:r>
          </a:p>
        </p:txBody>
      </p:sp>
      <p:sp>
        <p:nvSpPr>
          <p:cNvPr id="7171" name="Rectangle 3"/>
          <p:cNvSpPr>
            <a:spLocks noGrp="1" noChangeArrowheads="1"/>
          </p:cNvSpPr>
          <p:nvPr>
            <p:ph type="body" idx="1"/>
          </p:nvPr>
        </p:nvSpPr>
        <p:spPr/>
        <p:txBody>
          <a:bodyPr/>
          <a:lstStyle/>
          <a:p>
            <a:pPr marL="0" indent="0">
              <a:buFontTx/>
              <a:buNone/>
            </a:pPr>
            <a:r>
              <a:rPr lang="en-US" altLang="en-US" sz="2800" b="1"/>
              <a:t>Intended consequence:</a:t>
            </a:r>
          </a:p>
          <a:p>
            <a:pPr marL="0" indent="0">
              <a:buFontTx/>
              <a:buNone/>
            </a:pPr>
            <a:r>
              <a:rPr lang="en-US" altLang="en-US" sz="2800"/>
              <a:t>Due to the new mandatory nutrition course at our school, students are better informed about recommended diet and exercise choices. Because they are better-informed, students are making wiser, healthier choices.</a:t>
            </a:r>
          </a:p>
        </p:txBody>
      </p:sp>
      <p:sp>
        <p:nvSpPr>
          <p:cNvPr id="7172" name="AutoShape 4">
            <a:hlinkClick r:id="rId2" action="ppaction://hlinksldjump"/>
          </p:cNvPr>
          <p:cNvSpPr>
            <a:spLocks noChangeArrowheads="1"/>
          </p:cNvSpPr>
          <p:nvPr/>
        </p:nvSpPr>
        <p:spPr bwMode="auto">
          <a:xfrm>
            <a:off x="4114800" y="6019800"/>
            <a:ext cx="976313" cy="485775"/>
          </a:xfrm>
          <a:prstGeom prst="lef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Back</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sz="3200"/>
              <a:t>Mandatory Nutritional Course Consequence</a:t>
            </a:r>
            <a:br>
              <a:rPr lang="en-US" altLang="en-US" sz="3200"/>
            </a:br>
            <a:r>
              <a:rPr lang="en-US" altLang="en-US" sz="2400"/>
              <a:t>(2 of 5)</a:t>
            </a:r>
          </a:p>
        </p:txBody>
      </p:sp>
      <p:sp>
        <p:nvSpPr>
          <p:cNvPr id="8195" name="Rectangle 3"/>
          <p:cNvSpPr>
            <a:spLocks noGrp="1" noChangeArrowheads="1"/>
          </p:cNvSpPr>
          <p:nvPr>
            <p:ph type="body" idx="1"/>
          </p:nvPr>
        </p:nvSpPr>
        <p:spPr/>
        <p:txBody>
          <a:bodyPr/>
          <a:lstStyle/>
          <a:p>
            <a:pPr marL="0" indent="0">
              <a:buFontTx/>
              <a:buNone/>
            </a:pPr>
            <a:r>
              <a:rPr lang="en-US" altLang="en-US" sz="2800" b="1"/>
              <a:t>Intended consequence:</a:t>
            </a:r>
            <a:br>
              <a:rPr lang="en-US" altLang="en-US" sz="2800" b="1"/>
            </a:br>
            <a:r>
              <a:rPr lang="en-US" altLang="en-US" sz="2800"/>
              <a:t>Due to the new mandatory nutrition course at our school, students have formed a school-sponsored Nutrition Club.  The club members are preparing presentations to spread the healthier word to classes at the elementary and middle school levels.</a:t>
            </a:r>
          </a:p>
        </p:txBody>
      </p:sp>
      <p:sp>
        <p:nvSpPr>
          <p:cNvPr id="8197" name="AutoShape 5">
            <a:hlinkClick r:id="rId2" action="ppaction://hlinksldjump"/>
          </p:cNvPr>
          <p:cNvSpPr>
            <a:spLocks noChangeArrowheads="1"/>
          </p:cNvSpPr>
          <p:nvPr/>
        </p:nvSpPr>
        <p:spPr bwMode="auto">
          <a:xfrm>
            <a:off x="4114800" y="6019800"/>
            <a:ext cx="976313" cy="485775"/>
          </a:xfrm>
          <a:prstGeom prst="lef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Back</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a:t>Mandatory Nutritional Course Consequence</a:t>
            </a:r>
            <a:br>
              <a:rPr lang="en-US" altLang="en-US" sz="3200"/>
            </a:br>
            <a:r>
              <a:rPr lang="en-US" altLang="en-US" sz="2400"/>
              <a:t>(3 of 5)</a:t>
            </a:r>
          </a:p>
        </p:txBody>
      </p:sp>
      <p:sp>
        <p:nvSpPr>
          <p:cNvPr id="9219" name="Rectangle 3"/>
          <p:cNvSpPr>
            <a:spLocks noGrp="1" noChangeArrowheads="1"/>
          </p:cNvSpPr>
          <p:nvPr>
            <p:ph type="body" idx="1"/>
          </p:nvPr>
        </p:nvSpPr>
        <p:spPr/>
        <p:txBody>
          <a:bodyPr/>
          <a:lstStyle/>
          <a:p>
            <a:pPr marL="0" indent="0">
              <a:buFontTx/>
              <a:buNone/>
            </a:pPr>
            <a:r>
              <a:rPr lang="en-US" altLang="en-US" sz="2800" b="1"/>
              <a:t>Unintended consequence:</a:t>
            </a:r>
          </a:p>
          <a:p>
            <a:pPr marL="0" indent="0">
              <a:buFontTx/>
              <a:buNone/>
            </a:pPr>
            <a:r>
              <a:rPr lang="en-US" altLang="en-US" sz="2800"/>
              <a:t>Due to the new mandatory nutrition course at our school, seniors who have failed to pass the mandatory nutrition course assessment have had their diplomas withheld. Because the students failed to graduate, they must now retake the nutrition course online during the summer.  The students must bear the cost of the summer course.</a:t>
            </a:r>
          </a:p>
        </p:txBody>
      </p:sp>
      <p:sp>
        <p:nvSpPr>
          <p:cNvPr id="9221" name="AutoShape 5">
            <a:hlinkClick r:id="rId2" action="ppaction://hlinksldjump"/>
          </p:cNvPr>
          <p:cNvSpPr>
            <a:spLocks noChangeArrowheads="1"/>
          </p:cNvSpPr>
          <p:nvPr/>
        </p:nvSpPr>
        <p:spPr bwMode="auto">
          <a:xfrm>
            <a:off x="4114800" y="6019800"/>
            <a:ext cx="976313" cy="485775"/>
          </a:xfrm>
          <a:prstGeom prst="lef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Back</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sz="3200"/>
              <a:t>Mandatory Nutritional Course Consequence</a:t>
            </a:r>
            <a:br>
              <a:rPr lang="en-US" altLang="en-US" sz="3200"/>
            </a:br>
            <a:r>
              <a:rPr lang="en-US" altLang="en-US" sz="2400"/>
              <a:t>(4 of 5)</a:t>
            </a:r>
          </a:p>
        </p:txBody>
      </p:sp>
      <p:sp>
        <p:nvSpPr>
          <p:cNvPr id="10243" name="Rectangle 3"/>
          <p:cNvSpPr>
            <a:spLocks noGrp="1" noChangeArrowheads="1"/>
          </p:cNvSpPr>
          <p:nvPr>
            <p:ph type="body" idx="1"/>
          </p:nvPr>
        </p:nvSpPr>
        <p:spPr/>
        <p:txBody>
          <a:bodyPr/>
          <a:lstStyle/>
          <a:p>
            <a:pPr marL="0" indent="0">
              <a:buFontTx/>
              <a:buNone/>
            </a:pPr>
            <a:r>
              <a:rPr lang="en-US" altLang="en-US" sz="2800" b="1"/>
              <a:t>Unintended consequence:</a:t>
            </a:r>
          </a:p>
          <a:p>
            <a:pPr marL="0" indent="0">
              <a:buFontTx/>
              <a:buNone/>
            </a:pPr>
            <a:r>
              <a:rPr lang="en-US" altLang="en-US" sz="2800"/>
              <a:t>Due to the new mandatory nutrition course at our school, students must now keep better track of their food intake. Parents are upset because students must keep a log of food they eat both in-school and out-of-school. Some parents feel this is an unnecessary hassle and resent the intrusion into their personal lives.</a:t>
            </a:r>
          </a:p>
        </p:txBody>
      </p:sp>
      <p:sp>
        <p:nvSpPr>
          <p:cNvPr id="10244" name="AutoShape 4">
            <a:hlinkClick r:id="rId2" action="ppaction://hlinksldjump"/>
          </p:cNvPr>
          <p:cNvSpPr>
            <a:spLocks noChangeArrowheads="1"/>
          </p:cNvSpPr>
          <p:nvPr/>
        </p:nvSpPr>
        <p:spPr bwMode="auto">
          <a:xfrm>
            <a:off x="4114800" y="6019800"/>
            <a:ext cx="976313" cy="485775"/>
          </a:xfrm>
          <a:prstGeom prst="lef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Back</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en-US" sz="3200"/>
              <a:t>Mandatory Nutritional Course Consequence</a:t>
            </a:r>
            <a:br>
              <a:rPr lang="en-US" altLang="en-US" sz="3200"/>
            </a:br>
            <a:r>
              <a:rPr lang="en-US" altLang="en-US" sz="2400"/>
              <a:t>(5 of 5)</a:t>
            </a:r>
          </a:p>
        </p:txBody>
      </p:sp>
      <p:sp>
        <p:nvSpPr>
          <p:cNvPr id="32771" name="Rectangle 3"/>
          <p:cNvSpPr>
            <a:spLocks noGrp="1" noChangeArrowheads="1"/>
          </p:cNvSpPr>
          <p:nvPr>
            <p:ph type="body" idx="1"/>
          </p:nvPr>
        </p:nvSpPr>
        <p:spPr/>
        <p:txBody>
          <a:bodyPr/>
          <a:lstStyle/>
          <a:p>
            <a:pPr marL="0" indent="0">
              <a:buFontTx/>
              <a:buNone/>
            </a:pPr>
            <a:r>
              <a:rPr lang="en-US" altLang="en-US" sz="2800" b="1"/>
              <a:t>Unintended consequence:</a:t>
            </a:r>
          </a:p>
          <a:p>
            <a:pPr marL="0" indent="0">
              <a:buFontTx/>
              <a:buNone/>
            </a:pPr>
            <a:r>
              <a:rPr lang="en-US" altLang="en-US" sz="2800"/>
              <a:t>Due to the new mandatory nutrition course at our school, students are talking to their parents about nutrition and exercise.  Many parents are joining health clubs and raising the economic prospects for the town.  Grocery store owners are seeing a rise in the sale of fresh fruits and vegetables.  The Chamber of Commerce is proposing a community support program to help bolster the effects of the school program.</a:t>
            </a:r>
          </a:p>
        </p:txBody>
      </p:sp>
      <p:sp>
        <p:nvSpPr>
          <p:cNvPr id="32772" name="AutoShape 4">
            <a:hlinkClick r:id="rId2" action="ppaction://hlinksldjump"/>
          </p:cNvPr>
          <p:cNvSpPr>
            <a:spLocks noChangeArrowheads="1"/>
          </p:cNvSpPr>
          <p:nvPr/>
        </p:nvSpPr>
        <p:spPr bwMode="auto">
          <a:xfrm>
            <a:off x="4114800" y="6019800"/>
            <a:ext cx="976313" cy="485775"/>
          </a:xfrm>
          <a:prstGeom prst="lef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Back</a:t>
            </a:r>
          </a:p>
        </p:txBody>
      </p:sp>
      <p:sp>
        <p:nvSpPr>
          <p:cNvPr id="32773" name="Text Box 5"/>
          <p:cNvSpPr txBox="1">
            <a:spLocks noChangeArrowheads="1"/>
          </p:cNvSpPr>
          <p:nvPr/>
        </p:nvSpPr>
        <p:spPr bwMode="auto">
          <a:xfrm>
            <a:off x="7391400" y="5592763"/>
            <a:ext cx="10033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Policy Index</a:t>
            </a:r>
          </a:p>
        </p:txBody>
      </p:sp>
      <p:pic>
        <p:nvPicPr>
          <p:cNvPr id="32774" name="Picture 6" descr="000803_1055_7054_v__v">
            <a:hlinkClick r:id="rId3" action="ppaction://hlinksldjump" tooltip="Formats: EPS, WMF, JPG, GIF"/>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00" y="5715000"/>
            <a:ext cx="1219200" cy="923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en-US" sz="4000"/>
              <a:t>Obesity Patch Policy</a:t>
            </a:r>
            <a:br>
              <a:rPr lang="en-US" altLang="en-US" sz="4000"/>
            </a:br>
            <a:r>
              <a:rPr lang="en-US" altLang="en-US" sz="4000"/>
              <a:t>Consequences</a:t>
            </a:r>
          </a:p>
        </p:txBody>
      </p:sp>
      <p:sp>
        <p:nvSpPr>
          <p:cNvPr id="39939" name="Rectangle 3"/>
          <p:cNvSpPr>
            <a:spLocks noGrp="1" noChangeArrowheads="1"/>
          </p:cNvSpPr>
          <p:nvPr>
            <p:ph type="body" idx="1"/>
          </p:nvPr>
        </p:nvSpPr>
        <p:spPr/>
        <p:txBody>
          <a:bodyPr/>
          <a:lstStyle/>
          <a:p>
            <a:pPr>
              <a:lnSpc>
                <a:spcPct val="80000"/>
              </a:lnSpc>
              <a:buFontTx/>
              <a:buNone/>
            </a:pPr>
            <a:r>
              <a:rPr lang="en-US" altLang="en-US" sz="2800"/>
              <a:t>The school will require all obese students to wear a medicinal “patch” with medication that will cause students to lose weight by raising their metabolic rate.  The transdermal patch will be provided to students free of charge.</a:t>
            </a:r>
          </a:p>
          <a:p>
            <a:pPr>
              <a:lnSpc>
                <a:spcPct val="80000"/>
              </a:lnSpc>
              <a:buFontTx/>
              <a:buNone/>
            </a:pPr>
            <a:r>
              <a:rPr lang="en-US" altLang="en-US" sz="2800"/>
              <a:t>Review all consequences for this policy.</a:t>
            </a:r>
          </a:p>
          <a:p>
            <a:pPr>
              <a:lnSpc>
                <a:spcPct val="80000"/>
              </a:lnSpc>
              <a:buFontTx/>
              <a:buNone/>
            </a:pPr>
            <a:r>
              <a:rPr lang="en-US" altLang="en-US" sz="2800">
                <a:hlinkClick r:id="rId2" action="ppaction://hlinksldjump"/>
              </a:rPr>
              <a:t>Consequence 1</a:t>
            </a:r>
            <a:endParaRPr lang="en-US" altLang="en-US" sz="2800"/>
          </a:p>
          <a:p>
            <a:pPr>
              <a:lnSpc>
                <a:spcPct val="80000"/>
              </a:lnSpc>
              <a:buFontTx/>
              <a:buNone/>
            </a:pPr>
            <a:r>
              <a:rPr lang="en-US" altLang="en-US" sz="2800">
                <a:hlinkClick r:id="rId3" action="ppaction://hlinksldjump"/>
              </a:rPr>
              <a:t>Consequence 2</a:t>
            </a:r>
            <a:endParaRPr lang="en-US" altLang="en-US" sz="2800"/>
          </a:p>
          <a:p>
            <a:pPr>
              <a:lnSpc>
                <a:spcPct val="80000"/>
              </a:lnSpc>
              <a:buFontTx/>
              <a:buNone/>
            </a:pPr>
            <a:r>
              <a:rPr lang="en-US" altLang="en-US" sz="2800">
                <a:hlinkClick r:id="rId4" action="ppaction://hlinksldjump"/>
              </a:rPr>
              <a:t>Consequence 3</a:t>
            </a:r>
            <a:endParaRPr lang="en-US" altLang="en-US" sz="2800"/>
          </a:p>
          <a:p>
            <a:pPr>
              <a:lnSpc>
                <a:spcPct val="80000"/>
              </a:lnSpc>
              <a:buFontTx/>
              <a:buNone/>
            </a:pPr>
            <a:r>
              <a:rPr lang="en-US" altLang="en-US" sz="2800">
                <a:hlinkClick r:id="rId5" action="ppaction://hlinksldjump"/>
              </a:rPr>
              <a:t>Consequence 4</a:t>
            </a:r>
            <a:endParaRPr lang="en-US" altLang="en-US" sz="2800"/>
          </a:p>
          <a:p>
            <a:pPr>
              <a:lnSpc>
                <a:spcPct val="80000"/>
              </a:lnSpc>
              <a:buFontTx/>
              <a:buNone/>
            </a:pPr>
            <a:r>
              <a:rPr lang="en-US" altLang="en-US" sz="2800">
                <a:hlinkClick r:id="rId6" action="ppaction://hlinksldjump"/>
              </a:rPr>
              <a:t>Consequence 5</a:t>
            </a:r>
            <a:endParaRPr lang="en-US" altLang="en-US" sz="2800"/>
          </a:p>
          <a:p>
            <a:pPr>
              <a:lnSpc>
                <a:spcPct val="80000"/>
              </a:lnSpc>
            </a:pPr>
            <a:endParaRPr lang="en-US" altLang="en-US" sz="2800"/>
          </a:p>
        </p:txBody>
      </p:sp>
      <p:sp>
        <p:nvSpPr>
          <p:cNvPr id="39942" name="Text Box 6"/>
          <p:cNvSpPr txBox="1">
            <a:spLocks noChangeArrowheads="1"/>
          </p:cNvSpPr>
          <p:nvPr/>
        </p:nvSpPr>
        <p:spPr bwMode="auto">
          <a:xfrm>
            <a:off x="7391400" y="5592763"/>
            <a:ext cx="10033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Policy Index</a:t>
            </a:r>
          </a:p>
        </p:txBody>
      </p:sp>
      <p:pic>
        <p:nvPicPr>
          <p:cNvPr id="39943" name="Picture 7" descr="000803_1055_7054_v__v">
            <a:hlinkClick r:id="rId7" action="ppaction://hlinksldjump" tooltip="Formats: EPS, WMF, JPG, GIF"/>
          </p:cNvPr>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00" y="5715000"/>
            <a:ext cx="1219200" cy="923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4000"/>
              <a:t>Obesity Patch Consequences</a:t>
            </a:r>
            <a:br>
              <a:rPr lang="en-US" altLang="en-US" sz="4000"/>
            </a:br>
            <a:r>
              <a:rPr lang="en-US" altLang="en-US" sz="2400"/>
              <a:t>(1 of 5)</a:t>
            </a:r>
          </a:p>
        </p:txBody>
      </p:sp>
      <p:sp>
        <p:nvSpPr>
          <p:cNvPr id="11267" name="Rectangle 3"/>
          <p:cNvSpPr>
            <a:spLocks noGrp="1" noChangeArrowheads="1"/>
          </p:cNvSpPr>
          <p:nvPr>
            <p:ph type="body" idx="1"/>
          </p:nvPr>
        </p:nvSpPr>
        <p:spPr/>
        <p:txBody>
          <a:bodyPr/>
          <a:lstStyle/>
          <a:p>
            <a:pPr marL="0" indent="0">
              <a:buFontTx/>
              <a:buNone/>
            </a:pPr>
            <a:r>
              <a:rPr lang="en-US" altLang="en-US" sz="2800" b="1"/>
              <a:t>Intended consequence:</a:t>
            </a:r>
            <a:r>
              <a:rPr lang="en-US" altLang="en-US" sz="2800"/>
              <a:t> </a:t>
            </a:r>
          </a:p>
          <a:p>
            <a:pPr marL="0" indent="0">
              <a:buFontTx/>
              <a:buNone/>
            </a:pPr>
            <a:r>
              <a:rPr lang="en-US" altLang="en-US" sz="2800"/>
              <a:t>Due to the use of a transdermal medicinal patch for combating obesity, many students at our school lost weight.  The weight loss reduced their risk of type II diabetes, cardiovascular problems, and other weight-related diseases.</a:t>
            </a:r>
          </a:p>
        </p:txBody>
      </p:sp>
      <p:sp>
        <p:nvSpPr>
          <p:cNvPr id="11268" name="AutoShape 4">
            <a:hlinkClick r:id="rId2" action="ppaction://hlinksldjump"/>
          </p:cNvPr>
          <p:cNvSpPr>
            <a:spLocks noChangeArrowheads="1"/>
          </p:cNvSpPr>
          <p:nvPr/>
        </p:nvSpPr>
        <p:spPr bwMode="auto">
          <a:xfrm>
            <a:off x="4114800" y="6019800"/>
            <a:ext cx="976313" cy="485775"/>
          </a:xfrm>
          <a:prstGeom prst="lef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Back</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sz="4000"/>
              <a:t>Obesity Patch Consequences</a:t>
            </a:r>
            <a:br>
              <a:rPr lang="en-US" altLang="en-US" sz="4000"/>
            </a:br>
            <a:r>
              <a:rPr lang="en-US" altLang="en-US" sz="2400"/>
              <a:t>(2 of 5)</a:t>
            </a:r>
          </a:p>
        </p:txBody>
      </p:sp>
      <p:sp>
        <p:nvSpPr>
          <p:cNvPr id="12291" name="Rectangle 3"/>
          <p:cNvSpPr>
            <a:spLocks noGrp="1" noChangeArrowheads="1"/>
          </p:cNvSpPr>
          <p:nvPr>
            <p:ph type="body" idx="1"/>
          </p:nvPr>
        </p:nvSpPr>
        <p:spPr/>
        <p:txBody>
          <a:bodyPr/>
          <a:lstStyle/>
          <a:p>
            <a:pPr marL="0" indent="0">
              <a:buFontTx/>
              <a:buNone/>
            </a:pPr>
            <a:r>
              <a:rPr lang="en-US" altLang="en-US" sz="2800" b="1"/>
              <a:t>Intended consequence:</a:t>
            </a:r>
          </a:p>
          <a:p>
            <a:pPr marL="0" indent="0">
              <a:buFontTx/>
              <a:buNone/>
            </a:pPr>
            <a:r>
              <a:rPr lang="en-US" altLang="en-US" sz="2800"/>
              <a:t>Due to the use of a transdermal medicinal patch for combating obesity, many students lost weight which increased their acceptance by their peers.  Previously obese students experienced a reduction in bullying episodes and other negative student behaviors from other students their age.</a:t>
            </a:r>
          </a:p>
          <a:p>
            <a:pPr marL="0" indent="0">
              <a:buFontTx/>
              <a:buNone/>
            </a:pPr>
            <a:endParaRPr lang="en-US" altLang="en-US" sz="2800"/>
          </a:p>
        </p:txBody>
      </p:sp>
      <p:sp>
        <p:nvSpPr>
          <p:cNvPr id="12292" name="AutoShape 4">
            <a:hlinkClick r:id="rId2" action="ppaction://hlinksldjump"/>
          </p:cNvPr>
          <p:cNvSpPr>
            <a:spLocks noChangeArrowheads="1"/>
          </p:cNvSpPr>
          <p:nvPr/>
        </p:nvSpPr>
        <p:spPr bwMode="auto">
          <a:xfrm>
            <a:off x="4114800" y="6019800"/>
            <a:ext cx="976313" cy="485775"/>
          </a:xfrm>
          <a:prstGeom prst="lef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Back</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sz="4000"/>
              <a:t>Obesity Patch Consequences</a:t>
            </a:r>
            <a:br>
              <a:rPr lang="en-US" altLang="en-US" sz="4000"/>
            </a:br>
            <a:r>
              <a:rPr lang="en-US" altLang="en-US" sz="2400"/>
              <a:t>(3 of 5)</a:t>
            </a:r>
          </a:p>
        </p:txBody>
      </p:sp>
      <p:sp>
        <p:nvSpPr>
          <p:cNvPr id="13315" name="Rectangle 3"/>
          <p:cNvSpPr>
            <a:spLocks noGrp="1" noChangeArrowheads="1"/>
          </p:cNvSpPr>
          <p:nvPr>
            <p:ph type="body" idx="1"/>
          </p:nvPr>
        </p:nvSpPr>
        <p:spPr/>
        <p:txBody>
          <a:bodyPr/>
          <a:lstStyle/>
          <a:p>
            <a:pPr marL="0" indent="0">
              <a:buFontTx/>
              <a:buNone/>
            </a:pPr>
            <a:r>
              <a:rPr lang="en-US" altLang="en-US" sz="2800" b="1"/>
              <a:t>Unintended consequence:</a:t>
            </a:r>
          </a:p>
          <a:p>
            <a:pPr marL="0" indent="0">
              <a:buFontTx/>
              <a:buNone/>
            </a:pPr>
            <a:r>
              <a:rPr lang="en-US" altLang="en-US" sz="2800"/>
              <a:t>Due to the use of a transdermal medicinal patch for combating obesity, students lost weight but because of the nature of their medication, their metabolic rate increased significantly. The resultant rise in behavioral problems, in-school suspensions, and out-of-school suspensions significantly lowered teacher morale. The whole school seemed to be either frantic or depressed.</a:t>
            </a:r>
          </a:p>
          <a:p>
            <a:pPr marL="0" indent="0"/>
            <a:endParaRPr lang="en-US" altLang="en-US" sz="2800"/>
          </a:p>
        </p:txBody>
      </p:sp>
      <p:sp>
        <p:nvSpPr>
          <p:cNvPr id="13316" name="AutoShape 4">
            <a:hlinkClick r:id="rId2" action="ppaction://hlinksldjump"/>
          </p:cNvPr>
          <p:cNvSpPr>
            <a:spLocks noChangeArrowheads="1"/>
          </p:cNvSpPr>
          <p:nvPr/>
        </p:nvSpPr>
        <p:spPr bwMode="auto">
          <a:xfrm>
            <a:off x="4114800" y="6019800"/>
            <a:ext cx="976313" cy="485775"/>
          </a:xfrm>
          <a:prstGeom prst="lef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Back</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en-US"/>
              <a:t>Instructions</a:t>
            </a:r>
          </a:p>
        </p:txBody>
      </p:sp>
      <p:sp>
        <p:nvSpPr>
          <p:cNvPr id="45059" name="Rectangle 3"/>
          <p:cNvSpPr>
            <a:spLocks noGrp="1" noChangeArrowheads="1"/>
          </p:cNvSpPr>
          <p:nvPr>
            <p:ph type="body" idx="1"/>
          </p:nvPr>
        </p:nvSpPr>
        <p:spPr/>
        <p:txBody>
          <a:bodyPr/>
          <a:lstStyle/>
          <a:p>
            <a:pPr>
              <a:buFontTx/>
              <a:buNone/>
            </a:pPr>
            <a:r>
              <a:rPr lang="en-US" altLang="en-US"/>
              <a:t>	You are to assume your chosen school health policy has been implemented.  Time has passed and consequences, both good and bad, have had time to arise. You are to follow the links in this PowerPoint that show the consequences of your chosen policy.  You are then to evaluate your policy in light of the consequences by using the document, “Evaluating Policy.”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sz="4000"/>
              <a:t>Obesity Patch Consequences</a:t>
            </a:r>
            <a:br>
              <a:rPr lang="en-US" altLang="en-US" sz="4000"/>
            </a:br>
            <a:r>
              <a:rPr lang="en-US" altLang="en-US" sz="2400"/>
              <a:t>(4 of 5)</a:t>
            </a:r>
          </a:p>
        </p:txBody>
      </p:sp>
      <p:sp>
        <p:nvSpPr>
          <p:cNvPr id="14339" name="Rectangle 3"/>
          <p:cNvSpPr>
            <a:spLocks noGrp="1" noChangeArrowheads="1"/>
          </p:cNvSpPr>
          <p:nvPr>
            <p:ph type="body" idx="1"/>
          </p:nvPr>
        </p:nvSpPr>
        <p:spPr/>
        <p:txBody>
          <a:bodyPr/>
          <a:lstStyle/>
          <a:p>
            <a:pPr marL="0" indent="0">
              <a:buFontTx/>
              <a:buNone/>
            </a:pPr>
            <a:r>
              <a:rPr lang="en-US" altLang="en-US" sz="2800" b="1"/>
              <a:t>Unintended consequence:</a:t>
            </a:r>
          </a:p>
          <a:p>
            <a:pPr marL="0" indent="0">
              <a:buFontTx/>
              <a:buNone/>
            </a:pPr>
            <a:r>
              <a:rPr lang="en-US" altLang="en-US" sz="2800"/>
              <a:t>Due to the use of a transdermal medicinal patch for combating obesity, students initially lost weight, but became dependent on the patches for weight control. Students did not change their dietary habits, so anyone who discontinued use of the patches regained their weight almost immediately.  Some even gained additional weight.</a:t>
            </a:r>
          </a:p>
          <a:p>
            <a:pPr marL="0" indent="0"/>
            <a:endParaRPr lang="en-US" altLang="en-US" sz="2800"/>
          </a:p>
        </p:txBody>
      </p:sp>
      <p:sp>
        <p:nvSpPr>
          <p:cNvPr id="14340" name="AutoShape 4">
            <a:hlinkClick r:id="rId2" action="ppaction://hlinksldjump"/>
          </p:cNvPr>
          <p:cNvSpPr>
            <a:spLocks noChangeArrowheads="1"/>
          </p:cNvSpPr>
          <p:nvPr/>
        </p:nvSpPr>
        <p:spPr bwMode="auto">
          <a:xfrm>
            <a:off x="4114800" y="6019800"/>
            <a:ext cx="976313" cy="485775"/>
          </a:xfrm>
          <a:prstGeom prst="lef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Back</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304800"/>
            <a:ext cx="8229600" cy="1143000"/>
          </a:xfrm>
        </p:spPr>
        <p:txBody>
          <a:bodyPr/>
          <a:lstStyle/>
          <a:p>
            <a:r>
              <a:rPr lang="en-US" altLang="en-US" sz="4000"/>
              <a:t>Obesity Patch Consequences</a:t>
            </a:r>
            <a:br>
              <a:rPr lang="en-US" altLang="en-US" sz="4000"/>
            </a:br>
            <a:r>
              <a:rPr lang="en-US" altLang="en-US" sz="2400"/>
              <a:t>(5 of 5)</a:t>
            </a:r>
          </a:p>
        </p:txBody>
      </p:sp>
      <p:sp>
        <p:nvSpPr>
          <p:cNvPr id="33795" name="Rectangle 3"/>
          <p:cNvSpPr>
            <a:spLocks noGrp="1" noChangeArrowheads="1"/>
          </p:cNvSpPr>
          <p:nvPr>
            <p:ph type="body" idx="1"/>
          </p:nvPr>
        </p:nvSpPr>
        <p:spPr/>
        <p:txBody>
          <a:bodyPr/>
          <a:lstStyle/>
          <a:p>
            <a:pPr marL="0" indent="0">
              <a:buFontTx/>
              <a:buNone/>
            </a:pPr>
            <a:r>
              <a:rPr lang="en-US" altLang="en-US" sz="2800" b="1"/>
              <a:t>Unintended consequence:</a:t>
            </a:r>
          </a:p>
          <a:p>
            <a:pPr marL="0" indent="0">
              <a:buFontTx/>
              <a:buNone/>
            </a:pPr>
            <a:r>
              <a:rPr lang="en-US" altLang="en-US" sz="2800"/>
              <a:t>Due to the use of a transdermal medicinal patch for combating obesity, the media has come to town!  Many national stories of the school’s new nutritional policy have hit the airways.  The president of our school’s student council was invited to appear on Good Morning America and tell the world about how “the patch” was combating obesity in America’s youth.</a:t>
            </a:r>
          </a:p>
          <a:p>
            <a:pPr marL="0" indent="0"/>
            <a:endParaRPr lang="en-US" altLang="en-US" sz="2800"/>
          </a:p>
        </p:txBody>
      </p:sp>
      <p:sp>
        <p:nvSpPr>
          <p:cNvPr id="33796" name="AutoShape 4">
            <a:hlinkClick r:id="rId2" action="ppaction://hlinksldjump"/>
          </p:cNvPr>
          <p:cNvSpPr>
            <a:spLocks noChangeArrowheads="1"/>
          </p:cNvSpPr>
          <p:nvPr/>
        </p:nvSpPr>
        <p:spPr bwMode="auto">
          <a:xfrm>
            <a:off x="4114800" y="6019800"/>
            <a:ext cx="976313" cy="485775"/>
          </a:xfrm>
          <a:prstGeom prst="lef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Back</a:t>
            </a:r>
          </a:p>
        </p:txBody>
      </p:sp>
      <p:pic>
        <p:nvPicPr>
          <p:cNvPr id="33797" name="Picture 5" descr="000803_1055_7054_v__v">
            <a:hlinkClick r:id="rId3" action="ppaction://hlinksldjump" tooltip="Formats: EPS, WMF, JPG, GIF"/>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00" y="5715000"/>
            <a:ext cx="1219200" cy="923925"/>
          </a:xfrm>
          <a:prstGeom prst="rect">
            <a:avLst/>
          </a:prstGeom>
          <a:noFill/>
          <a:extLst>
            <a:ext uri="{909E8E84-426E-40DD-AFC4-6F175D3DCCD1}">
              <a14:hiddenFill xmlns:a14="http://schemas.microsoft.com/office/drawing/2010/main">
                <a:solidFill>
                  <a:srgbClr val="FFFFFF"/>
                </a:solidFill>
              </a14:hiddenFill>
            </a:ext>
          </a:extLst>
        </p:spPr>
      </p:pic>
      <p:sp>
        <p:nvSpPr>
          <p:cNvPr id="33798" name="Text Box 6"/>
          <p:cNvSpPr txBox="1">
            <a:spLocks noChangeArrowheads="1"/>
          </p:cNvSpPr>
          <p:nvPr/>
        </p:nvSpPr>
        <p:spPr bwMode="auto">
          <a:xfrm>
            <a:off x="7391400" y="5592763"/>
            <a:ext cx="10033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Policy Index</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tLang="en-US" sz="4000"/>
              <a:t>Remove Vending Machines Policy</a:t>
            </a:r>
            <a:br>
              <a:rPr lang="en-US" altLang="en-US" sz="4000"/>
            </a:br>
            <a:r>
              <a:rPr lang="en-US" altLang="en-US" sz="4000"/>
              <a:t>Consequences</a:t>
            </a:r>
          </a:p>
        </p:txBody>
      </p:sp>
      <p:sp>
        <p:nvSpPr>
          <p:cNvPr id="40963" name="Rectangle 3"/>
          <p:cNvSpPr>
            <a:spLocks noGrp="1" noChangeArrowheads="1"/>
          </p:cNvSpPr>
          <p:nvPr>
            <p:ph type="body" idx="1"/>
          </p:nvPr>
        </p:nvSpPr>
        <p:spPr/>
        <p:txBody>
          <a:bodyPr/>
          <a:lstStyle/>
          <a:p>
            <a:pPr>
              <a:lnSpc>
                <a:spcPct val="80000"/>
              </a:lnSpc>
              <a:buFontTx/>
              <a:buNone/>
            </a:pPr>
            <a:r>
              <a:rPr lang="en-US" altLang="en-US" sz="2800"/>
              <a:t>The school will remove all vending machines with high-sugar, high-fat foods and beverages from the school premises.  Vending machines with healthy choices will still be available.</a:t>
            </a:r>
          </a:p>
          <a:p>
            <a:pPr>
              <a:lnSpc>
                <a:spcPct val="80000"/>
              </a:lnSpc>
              <a:buFontTx/>
              <a:buNone/>
            </a:pPr>
            <a:r>
              <a:rPr lang="en-US" altLang="en-US" sz="2800"/>
              <a:t>Review all consequences for this policy.</a:t>
            </a:r>
          </a:p>
          <a:p>
            <a:pPr>
              <a:lnSpc>
                <a:spcPct val="80000"/>
              </a:lnSpc>
              <a:buFontTx/>
              <a:buNone/>
            </a:pPr>
            <a:r>
              <a:rPr lang="en-US" altLang="en-US" sz="2800">
                <a:hlinkClick r:id="rId2" action="ppaction://hlinksldjump"/>
              </a:rPr>
              <a:t>Consequence 1</a:t>
            </a:r>
            <a:endParaRPr lang="en-US" altLang="en-US" sz="2800"/>
          </a:p>
          <a:p>
            <a:pPr>
              <a:lnSpc>
                <a:spcPct val="80000"/>
              </a:lnSpc>
              <a:buFontTx/>
              <a:buNone/>
            </a:pPr>
            <a:r>
              <a:rPr lang="en-US" altLang="en-US" sz="2800">
                <a:hlinkClick r:id="rId3" action="ppaction://hlinksldjump"/>
              </a:rPr>
              <a:t>Consequence 2</a:t>
            </a:r>
            <a:endParaRPr lang="en-US" altLang="en-US" sz="2800"/>
          </a:p>
          <a:p>
            <a:pPr>
              <a:lnSpc>
                <a:spcPct val="80000"/>
              </a:lnSpc>
              <a:buFontTx/>
              <a:buNone/>
            </a:pPr>
            <a:r>
              <a:rPr lang="en-US" altLang="en-US" sz="2800">
                <a:hlinkClick r:id="rId4" action="ppaction://hlinksldjump"/>
              </a:rPr>
              <a:t>Consequence 3</a:t>
            </a:r>
            <a:endParaRPr lang="en-US" altLang="en-US" sz="2800"/>
          </a:p>
          <a:p>
            <a:pPr>
              <a:lnSpc>
                <a:spcPct val="80000"/>
              </a:lnSpc>
              <a:buFontTx/>
              <a:buNone/>
            </a:pPr>
            <a:r>
              <a:rPr lang="en-US" altLang="en-US" sz="2800">
                <a:hlinkClick r:id="rId5" action="ppaction://hlinksldjump"/>
              </a:rPr>
              <a:t>Consequence 4</a:t>
            </a:r>
            <a:endParaRPr lang="en-US" altLang="en-US" sz="2800"/>
          </a:p>
          <a:p>
            <a:pPr>
              <a:lnSpc>
                <a:spcPct val="80000"/>
              </a:lnSpc>
              <a:buFontTx/>
              <a:buNone/>
            </a:pPr>
            <a:r>
              <a:rPr lang="en-US" altLang="en-US" sz="2800">
                <a:hlinkClick r:id="rId6" action="ppaction://hlinksldjump"/>
              </a:rPr>
              <a:t>Consequence 5</a:t>
            </a:r>
            <a:endParaRPr lang="en-US" altLang="en-US" sz="2800"/>
          </a:p>
          <a:p>
            <a:pPr>
              <a:lnSpc>
                <a:spcPct val="80000"/>
              </a:lnSpc>
              <a:buFontTx/>
              <a:buNone/>
            </a:pPr>
            <a:r>
              <a:rPr lang="en-US" altLang="en-US" sz="2800">
                <a:hlinkClick r:id="rId7" action="ppaction://hlinksldjump"/>
              </a:rPr>
              <a:t>Consequence 6</a:t>
            </a:r>
            <a:endParaRPr lang="en-US" altLang="en-US" sz="2800"/>
          </a:p>
          <a:p>
            <a:pPr>
              <a:lnSpc>
                <a:spcPct val="80000"/>
              </a:lnSpc>
            </a:pPr>
            <a:endParaRPr lang="en-US" altLang="en-US" sz="2800"/>
          </a:p>
        </p:txBody>
      </p:sp>
      <p:sp>
        <p:nvSpPr>
          <p:cNvPr id="40966" name="Text Box 6"/>
          <p:cNvSpPr txBox="1">
            <a:spLocks noChangeArrowheads="1"/>
          </p:cNvSpPr>
          <p:nvPr/>
        </p:nvSpPr>
        <p:spPr bwMode="auto">
          <a:xfrm>
            <a:off x="7391400" y="5592763"/>
            <a:ext cx="10033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Policy Index</a:t>
            </a:r>
          </a:p>
        </p:txBody>
      </p:sp>
      <p:pic>
        <p:nvPicPr>
          <p:cNvPr id="40967" name="Picture 7" descr="000803_1055_7054_v__v">
            <a:hlinkClick r:id="rId8" action="ppaction://hlinksldjump" tooltip="Formats: EPS, WMF, JPG, GIF"/>
          </p:cNvPr>
          <p:cNvPicPr>
            <a:picLocks noChangeAspect="1" noChangeArrowheads="1"/>
          </p:cNvPicPr>
          <p:nvPr/>
        </p:nvPicPr>
        <p:blipFill>
          <a:blip r:embed="rId9">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00" y="5715000"/>
            <a:ext cx="1219200" cy="923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304800"/>
            <a:ext cx="9144000" cy="1143000"/>
          </a:xfrm>
        </p:spPr>
        <p:txBody>
          <a:bodyPr/>
          <a:lstStyle/>
          <a:p>
            <a:r>
              <a:rPr lang="en-US" altLang="en-US" sz="3600"/>
              <a:t>Remove Vending Machines Consequences</a:t>
            </a:r>
            <a:br>
              <a:rPr lang="en-US" altLang="en-US" sz="3600"/>
            </a:br>
            <a:r>
              <a:rPr lang="en-US" altLang="en-US" sz="2400"/>
              <a:t>(1 of 6)</a:t>
            </a:r>
          </a:p>
        </p:txBody>
      </p:sp>
      <p:sp>
        <p:nvSpPr>
          <p:cNvPr id="15363" name="Rectangle 3"/>
          <p:cNvSpPr>
            <a:spLocks noGrp="1" noChangeArrowheads="1"/>
          </p:cNvSpPr>
          <p:nvPr>
            <p:ph type="body" idx="1"/>
          </p:nvPr>
        </p:nvSpPr>
        <p:spPr/>
        <p:txBody>
          <a:bodyPr/>
          <a:lstStyle/>
          <a:p>
            <a:pPr marL="0" indent="0">
              <a:buFontTx/>
              <a:buNone/>
            </a:pPr>
            <a:r>
              <a:rPr lang="en-US" altLang="en-US" sz="2800" b="1"/>
              <a:t>Intended consequence:</a:t>
            </a:r>
          </a:p>
          <a:p>
            <a:pPr marL="0" indent="0">
              <a:buFontTx/>
              <a:buNone/>
            </a:pPr>
            <a:r>
              <a:rPr lang="en-US" altLang="en-US" sz="2800"/>
              <a:t>Due to removal of all vending machines with high-sugar, high-fat foods and beverages from the school, students consumed a healthier diet. As a result, the health of the general population improved and there was a reduction in the number of overweight students.</a:t>
            </a:r>
          </a:p>
        </p:txBody>
      </p:sp>
      <p:sp>
        <p:nvSpPr>
          <p:cNvPr id="15364" name="AutoShape 4">
            <a:hlinkClick r:id="rId2" action="ppaction://hlinksldjump"/>
          </p:cNvPr>
          <p:cNvSpPr>
            <a:spLocks noChangeArrowheads="1"/>
          </p:cNvSpPr>
          <p:nvPr/>
        </p:nvSpPr>
        <p:spPr bwMode="auto">
          <a:xfrm>
            <a:off x="4114800" y="6019800"/>
            <a:ext cx="976313" cy="485775"/>
          </a:xfrm>
          <a:prstGeom prst="lef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hlinkClick r:id="rId2" action="ppaction://hlinksldjump"/>
              </a:rPr>
              <a:t>Back</a:t>
            </a:r>
            <a:endParaRPr lang="en-US"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274638"/>
            <a:ext cx="9144000" cy="1143000"/>
          </a:xfrm>
        </p:spPr>
        <p:txBody>
          <a:bodyPr/>
          <a:lstStyle/>
          <a:p>
            <a:r>
              <a:rPr lang="en-US" altLang="en-US" sz="3600"/>
              <a:t>Remove Vending Machines Consequences</a:t>
            </a:r>
            <a:br>
              <a:rPr lang="en-US" altLang="en-US" sz="3600"/>
            </a:br>
            <a:r>
              <a:rPr lang="en-US" altLang="en-US" sz="2400"/>
              <a:t>(2 of 6)</a:t>
            </a:r>
          </a:p>
        </p:txBody>
      </p:sp>
      <p:sp>
        <p:nvSpPr>
          <p:cNvPr id="16387" name="Rectangle 3"/>
          <p:cNvSpPr>
            <a:spLocks noGrp="1" noChangeArrowheads="1"/>
          </p:cNvSpPr>
          <p:nvPr>
            <p:ph type="body" idx="1"/>
          </p:nvPr>
        </p:nvSpPr>
        <p:spPr/>
        <p:txBody>
          <a:bodyPr/>
          <a:lstStyle/>
          <a:p>
            <a:pPr marL="0" indent="0">
              <a:buFontTx/>
              <a:buNone/>
            </a:pPr>
            <a:r>
              <a:rPr lang="en-US" altLang="en-US" sz="2800" b="1"/>
              <a:t>Intended consequence:</a:t>
            </a:r>
          </a:p>
          <a:p>
            <a:pPr marL="0" indent="0">
              <a:buFontTx/>
              <a:buNone/>
            </a:pPr>
            <a:r>
              <a:rPr lang="en-US" altLang="en-US" sz="2800"/>
              <a:t>Due to removal of all vending machines with high-sugar, high-fat foods and beverages from the school, fewer students in the school were at risk for type II diabetes. Also, students were more attentive in the hour after lunch because they were not suffering from the consequences of a post-meal blood sugar spike and drop.</a:t>
            </a:r>
          </a:p>
          <a:p>
            <a:pPr marL="0" indent="0"/>
            <a:endParaRPr lang="en-US" altLang="en-US" sz="2800"/>
          </a:p>
        </p:txBody>
      </p:sp>
      <p:sp>
        <p:nvSpPr>
          <p:cNvPr id="16388" name="AutoShape 4">
            <a:hlinkClick r:id="rId2" action="ppaction://hlinksldjump"/>
          </p:cNvPr>
          <p:cNvSpPr>
            <a:spLocks noChangeArrowheads="1"/>
          </p:cNvSpPr>
          <p:nvPr/>
        </p:nvSpPr>
        <p:spPr bwMode="auto">
          <a:xfrm>
            <a:off x="4114800" y="6019800"/>
            <a:ext cx="976313" cy="485775"/>
          </a:xfrm>
          <a:prstGeom prst="lef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Back</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274638"/>
            <a:ext cx="9144000" cy="1143000"/>
          </a:xfrm>
        </p:spPr>
        <p:txBody>
          <a:bodyPr/>
          <a:lstStyle/>
          <a:p>
            <a:r>
              <a:rPr lang="en-US" altLang="en-US" sz="3600"/>
              <a:t>Remove Vending Machines Consequences</a:t>
            </a:r>
            <a:br>
              <a:rPr lang="en-US" altLang="en-US" sz="3600"/>
            </a:br>
            <a:r>
              <a:rPr lang="en-US" altLang="en-US" sz="2400"/>
              <a:t>(3 of 6)</a:t>
            </a:r>
          </a:p>
        </p:txBody>
      </p:sp>
      <p:sp>
        <p:nvSpPr>
          <p:cNvPr id="17411" name="Rectangle 3"/>
          <p:cNvSpPr>
            <a:spLocks noGrp="1" noChangeArrowheads="1"/>
          </p:cNvSpPr>
          <p:nvPr>
            <p:ph type="body" idx="1"/>
          </p:nvPr>
        </p:nvSpPr>
        <p:spPr/>
        <p:txBody>
          <a:bodyPr/>
          <a:lstStyle/>
          <a:p>
            <a:pPr marL="0" indent="0">
              <a:buFontTx/>
              <a:buNone/>
            </a:pPr>
            <a:r>
              <a:rPr lang="en-US" altLang="en-US" sz="2800" b="1"/>
              <a:t>Unintended consequence:</a:t>
            </a:r>
          </a:p>
          <a:p>
            <a:pPr marL="0" indent="0">
              <a:buFontTx/>
              <a:buNone/>
            </a:pPr>
            <a:r>
              <a:rPr lang="en-US" altLang="en-US" sz="2800"/>
              <a:t>Due to removal of all vending machines with high-sugar, high-fat foods and beverages from the school, students began bringing pop and snacks with them to school. This resulted in the development of a program for backpack searches. At the beginning of the next school year, students were required to use only clear plastic backpacks for security purposes.</a:t>
            </a:r>
          </a:p>
          <a:p>
            <a:pPr marL="0" indent="0"/>
            <a:endParaRPr lang="en-US" altLang="en-US" sz="2800"/>
          </a:p>
        </p:txBody>
      </p:sp>
      <p:sp>
        <p:nvSpPr>
          <p:cNvPr id="17413" name="AutoShape 5">
            <a:hlinkClick r:id="rId3" action="ppaction://hlinksldjump"/>
          </p:cNvPr>
          <p:cNvSpPr>
            <a:spLocks noChangeArrowheads="1"/>
          </p:cNvSpPr>
          <p:nvPr/>
        </p:nvSpPr>
        <p:spPr bwMode="auto">
          <a:xfrm>
            <a:off x="4114800" y="6019800"/>
            <a:ext cx="976313" cy="485775"/>
          </a:xfrm>
          <a:prstGeom prst="lef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Back</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274638"/>
            <a:ext cx="9144000" cy="1143000"/>
          </a:xfrm>
        </p:spPr>
        <p:txBody>
          <a:bodyPr/>
          <a:lstStyle/>
          <a:p>
            <a:r>
              <a:rPr lang="en-US" altLang="en-US" sz="3600"/>
              <a:t>Remove Vending Machines Consequences</a:t>
            </a:r>
            <a:br>
              <a:rPr lang="en-US" altLang="en-US" sz="3600"/>
            </a:br>
            <a:r>
              <a:rPr lang="en-US" altLang="en-US" sz="2400"/>
              <a:t>(4 of 6)</a:t>
            </a:r>
          </a:p>
        </p:txBody>
      </p:sp>
      <p:sp>
        <p:nvSpPr>
          <p:cNvPr id="18435" name="Rectangle 3"/>
          <p:cNvSpPr>
            <a:spLocks noGrp="1" noChangeArrowheads="1"/>
          </p:cNvSpPr>
          <p:nvPr>
            <p:ph type="body" idx="1"/>
          </p:nvPr>
        </p:nvSpPr>
        <p:spPr/>
        <p:txBody>
          <a:bodyPr/>
          <a:lstStyle/>
          <a:p>
            <a:pPr marL="0" indent="0">
              <a:lnSpc>
                <a:spcPct val="90000"/>
              </a:lnSpc>
              <a:buFontTx/>
              <a:buNone/>
            </a:pPr>
            <a:r>
              <a:rPr lang="en-US" altLang="en-US" sz="2800" b="1"/>
              <a:t>Unintended consequence:</a:t>
            </a:r>
          </a:p>
          <a:p>
            <a:pPr marL="0" indent="0">
              <a:lnSpc>
                <a:spcPct val="90000"/>
              </a:lnSpc>
              <a:buFontTx/>
              <a:buNone/>
            </a:pPr>
            <a:r>
              <a:rPr lang="en-US" altLang="en-US" sz="2800"/>
              <a:t>Due to removal of all vending machines with high-sugar, high-fat foods and beverages from the school, students began buying soda and snacks from businesses close to the school.  School officials contacted the businesses and asked them to restrict the selling of such products just before and just after school in addition to lunch time.  The business owners were not happy, so school/community relations deteriorated.</a:t>
            </a:r>
          </a:p>
          <a:p>
            <a:pPr marL="0" indent="0">
              <a:lnSpc>
                <a:spcPct val="90000"/>
              </a:lnSpc>
            </a:pPr>
            <a:endParaRPr lang="en-US" altLang="en-US" sz="2800"/>
          </a:p>
        </p:txBody>
      </p:sp>
      <p:sp>
        <p:nvSpPr>
          <p:cNvPr id="18436" name="AutoShape 4">
            <a:hlinkClick r:id="rId2" action="ppaction://hlinksldjump"/>
          </p:cNvPr>
          <p:cNvSpPr>
            <a:spLocks noChangeArrowheads="1"/>
          </p:cNvSpPr>
          <p:nvPr/>
        </p:nvSpPr>
        <p:spPr bwMode="auto">
          <a:xfrm>
            <a:off x="4114800" y="6019800"/>
            <a:ext cx="976313" cy="485775"/>
          </a:xfrm>
          <a:prstGeom prst="lef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Back</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0" y="274638"/>
            <a:ext cx="9144000" cy="1143000"/>
          </a:xfrm>
        </p:spPr>
        <p:txBody>
          <a:bodyPr/>
          <a:lstStyle/>
          <a:p>
            <a:r>
              <a:rPr lang="en-US" altLang="en-US" sz="3600"/>
              <a:t>Remove Vending Machines Consequences</a:t>
            </a:r>
            <a:br>
              <a:rPr lang="en-US" altLang="en-US" sz="3600"/>
            </a:br>
            <a:r>
              <a:rPr lang="en-US" altLang="en-US" sz="2400"/>
              <a:t>(5 of 6)</a:t>
            </a:r>
          </a:p>
        </p:txBody>
      </p:sp>
      <p:sp>
        <p:nvSpPr>
          <p:cNvPr id="34819" name="Rectangle 3"/>
          <p:cNvSpPr>
            <a:spLocks noGrp="1" noChangeArrowheads="1"/>
          </p:cNvSpPr>
          <p:nvPr>
            <p:ph type="body" idx="1"/>
          </p:nvPr>
        </p:nvSpPr>
        <p:spPr/>
        <p:txBody>
          <a:bodyPr/>
          <a:lstStyle/>
          <a:p>
            <a:pPr marL="0" indent="0">
              <a:lnSpc>
                <a:spcPct val="90000"/>
              </a:lnSpc>
              <a:buFontTx/>
              <a:buNone/>
            </a:pPr>
            <a:r>
              <a:rPr lang="en-US" altLang="en-US" sz="2800" b="1"/>
              <a:t>Unintended consequence:</a:t>
            </a:r>
          </a:p>
          <a:p>
            <a:pPr marL="0" indent="0">
              <a:lnSpc>
                <a:spcPct val="90000"/>
              </a:lnSpc>
              <a:buFontTx/>
              <a:buNone/>
            </a:pPr>
            <a:r>
              <a:rPr lang="en-US" altLang="en-US" sz="2800"/>
              <a:t>Due to removal of all vending machines with high-sugar, high-fat foods and beverages from the school, students initially suffered from caffeine withdrawal.  After the headaches passed, however, the students felt better and their behavior was much improved.  There were fewer office referrals as a result of the reduced caffeine consumption.</a:t>
            </a:r>
          </a:p>
          <a:p>
            <a:pPr marL="0" indent="0">
              <a:lnSpc>
                <a:spcPct val="90000"/>
              </a:lnSpc>
            </a:pPr>
            <a:endParaRPr lang="en-US" altLang="en-US" sz="2800"/>
          </a:p>
        </p:txBody>
      </p:sp>
      <p:sp>
        <p:nvSpPr>
          <p:cNvPr id="34820" name="AutoShape 4">
            <a:hlinkClick r:id="rId2" action="ppaction://hlinksldjump"/>
          </p:cNvPr>
          <p:cNvSpPr>
            <a:spLocks noChangeArrowheads="1"/>
          </p:cNvSpPr>
          <p:nvPr/>
        </p:nvSpPr>
        <p:spPr bwMode="auto">
          <a:xfrm>
            <a:off x="4114800" y="6019800"/>
            <a:ext cx="976313" cy="485775"/>
          </a:xfrm>
          <a:prstGeom prst="lef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Back</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0" y="274638"/>
            <a:ext cx="9144000" cy="1143000"/>
          </a:xfrm>
        </p:spPr>
        <p:txBody>
          <a:bodyPr/>
          <a:lstStyle/>
          <a:p>
            <a:r>
              <a:rPr lang="en-US" altLang="en-US" sz="3600"/>
              <a:t>Remove Vending Machines Consequences</a:t>
            </a:r>
            <a:br>
              <a:rPr lang="en-US" altLang="en-US" sz="3600"/>
            </a:br>
            <a:r>
              <a:rPr lang="en-US" altLang="en-US" sz="2400"/>
              <a:t>(6 of 6)</a:t>
            </a:r>
          </a:p>
        </p:txBody>
      </p:sp>
      <p:sp>
        <p:nvSpPr>
          <p:cNvPr id="35843" name="Rectangle 3"/>
          <p:cNvSpPr>
            <a:spLocks noGrp="1" noChangeArrowheads="1"/>
          </p:cNvSpPr>
          <p:nvPr>
            <p:ph type="body" idx="1"/>
          </p:nvPr>
        </p:nvSpPr>
        <p:spPr/>
        <p:txBody>
          <a:bodyPr/>
          <a:lstStyle/>
          <a:p>
            <a:pPr marL="0" indent="0">
              <a:buFontTx/>
              <a:buNone/>
            </a:pPr>
            <a:r>
              <a:rPr lang="en-US" altLang="en-US" sz="2800" b="1"/>
              <a:t>Unintended consequence:</a:t>
            </a:r>
          </a:p>
          <a:p>
            <a:pPr marL="0" indent="0">
              <a:buFontTx/>
              <a:buNone/>
            </a:pPr>
            <a:r>
              <a:rPr lang="en-US" altLang="en-US" sz="2800"/>
              <a:t>Due to removal of all vending machines with high-sugar, high-fat foods and beverages from the school, loss of profits from the vending machines caused the school food service to suffer a reduction in income.  As a result, they revamped their program and began offering meals with more fresh produce.  Sales went up and the food service made more money from lunch sales than prior to the vending machine exodus.  </a:t>
            </a:r>
          </a:p>
          <a:p>
            <a:pPr marL="0" indent="0"/>
            <a:endParaRPr lang="en-US" altLang="en-US" sz="2800"/>
          </a:p>
        </p:txBody>
      </p:sp>
      <p:sp>
        <p:nvSpPr>
          <p:cNvPr id="35844" name="AutoShape 4">
            <a:hlinkClick r:id="rId2" action="ppaction://hlinksldjump"/>
          </p:cNvPr>
          <p:cNvSpPr>
            <a:spLocks noChangeArrowheads="1"/>
          </p:cNvSpPr>
          <p:nvPr/>
        </p:nvSpPr>
        <p:spPr bwMode="auto">
          <a:xfrm>
            <a:off x="4114800" y="6019800"/>
            <a:ext cx="976313" cy="485775"/>
          </a:xfrm>
          <a:prstGeom prst="lef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Back</a:t>
            </a:r>
          </a:p>
        </p:txBody>
      </p:sp>
      <p:sp>
        <p:nvSpPr>
          <p:cNvPr id="35845" name="Text Box 5"/>
          <p:cNvSpPr txBox="1">
            <a:spLocks noChangeArrowheads="1"/>
          </p:cNvSpPr>
          <p:nvPr/>
        </p:nvSpPr>
        <p:spPr bwMode="auto">
          <a:xfrm>
            <a:off x="7391400" y="5592763"/>
            <a:ext cx="10033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Policy Index</a:t>
            </a:r>
          </a:p>
        </p:txBody>
      </p:sp>
      <p:pic>
        <p:nvPicPr>
          <p:cNvPr id="35846" name="Picture 6" descr="000803_1055_7054_v__v">
            <a:hlinkClick r:id="rId3" action="ppaction://hlinksldjump" tooltip="Formats: EPS, WMF, JPG, GIF"/>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00" y="5715000"/>
            <a:ext cx="1219200" cy="923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sz="4000"/>
              <a:t>Require More Exercise Policy</a:t>
            </a:r>
            <a:br>
              <a:rPr lang="en-US" altLang="en-US" sz="4000"/>
            </a:br>
            <a:r>
              <a:rPr lang="en-US" altLang="en-US" sz="4000"/>
              <a:t>Consequences</a:t>
            </a:r>
          </a:p>
        </p:txBody>
      </p:sp>
      <p:sp>
        <p:nvSpPr>
          <p:cNvPr id="41987" name="Rectangle 3"/>
          <p:cNvSpPr>
            <a:spLocks noGrp="1" noChangeArrowheads="1"/>
          </p:cNvSpPr>
          <p:nvPr>
            <p:ph type="body" idx="1"/>
          </p:nvPr>
        </p:nvSpPr>
        <p:spPr/>
        <p:txBody>
          <a:bodyPr/>
          <a:lstStyle/>
          <a:p>
            <a:pPr>
              <a:lnSpc>
                <a:spcPct val="80000"/>
              </a:lnSpc>
              <a:buFontTx/>
              <a:buNone/>
            </a:pPr>
            <a:r>
              <a:rPr lang="en-US" altLang="en-US" sz="2800"/>
              <a:t>The school will require each student to take physical education every day – no waivers for participation in sports activities.  Daily lessons in physical education will center on activities and exercise. </a:t>
            </a:r>
          </a:p>
          <a:p>
            <a:pPr>
              <a:lnSpc>
                <a:spcPct val="80000"/>
              </a:lnSpc>
              <a:buFontTx/>
              <a:buNone/>
            </a:pPr>
            <a:r>
              <a:rPr lang="en-US" altLang="en-US" sz="2800"/>
              <a:t>Review all consequences for this policy.</a:t>
            </a:r>
          </a:p>
          <a:p>
            <a:pPr>
              <a:lnSpc>
                <a:spcPct val="80000"/>
              </a:lnSpc>
              <a:buFontTx/>
              <a:buNone/>
            </a:pPr>
            <a:r>
              <a:rPr lang="en-US" altLang="en-US" sz="2800">
                <a:hlinkClick r:id="rId2" action="ppaction://hlinksldjump"/>
              </a:rPr>
              <a:t>Consequence 1</a:t>
            </a:r>
            <a:endParaRPr lang="en-US" altLang="en-US" sz="2800"/>
          </a:p>
          <a:p>
            <a:pPr>
              <a:lnSpc>
                <a:spcPct val="80000"/>
              </a:lnSpc>
              <a:buFontTx/>
              <a:buNone/>
            </a:pPr>
            <a:r>
              <a:rPr lang="en-US" altLang="en-US" sz="2800">
                <a:hlinkClick r:id="rId3" action="ppaction://hlinksldjump"/>
              </a:rPr>
              <a:t>Consequence 2</a:t>
            </a:r>
            <a:endParaRPr lang="en-US" altLang="en-US" sz="2800"/>
          </a:p>
          <a:p>
            <a:pPr>
              <a:lnSpc>
                <a:spcPct val="80000"/>
              </a:lnSpc>
              <a:buFontTx/>
              <a:buNone/>
            </a:pPr>
            <a:r>
              <a:rPr lang="en-US" altLang="en-US" sz="2800">
                <a:hlinkClick r:id="rId4" action="ppaction://hlinksldjump"/>
              </a:rPr>
              <a:t>Consequence 3</a:t>
            </a:r>
            <a:endParaRPr lang="en-US" altLang="en-US" sz="2800"/>
          </a:p>
          <a:p>
            <a:pPr>
              <a:lnSpc>
                <a:spcPct val="80000"/>
              </a:lnSpc>
              <a:buFontTx/>
              <a:buNone/>
            </a:pPr>
            <a:r>
              <a:rPr lang="en-US" altLang="en-US" sz="2800">
                <a:hlinkClick r:id="rId5" action="ppaction://hlinksldjump"/>
              </a:rPr>
              <a:t>Consequence 4</a:t>
            </a:r>
            <a:endParaRPr lang="en-US" altLang="en-US" sz="2800"/>
          </a:p>
          <a:p>
            <a:pPr>
              <a:lnSpc>
                <a:spcPct val="80000"/>
              </a:lnSpc>
              <a:buFontTx/>
              <a:buNone/>
            </a:pPr>
            <a:r>
              <a:rPr lang="en-US" altLang="en-US" sz="2800">
                <a:hlinkClick r:id="rId6" action="ppaction://hlinksldjump"/>
              </a:rPr>
              <a:t>Consequence 5</a:t>
            </a:r>
            <a:endParaRPr lang="en-US" altLang="en-US" sz="2800"/>
          </a:p>
          <a:p>
            <a:pPr>
              <a:lnSpc>
                <a:spcPct val="80000"/>
              </a:lnSpc>
            </a:pPr>
            <a:endParaRPr lang="en-US" altLang="en-US" sz="2800"/>
          </a:p>
        </p:txBody>
      </p:sp>
      <p:sp>
        <p:nvSpPr>
          <p:cNvPr id="41990" name="Text Box 6"/>
          <p:cNvSpPr txBox="1">
            <a:spLocks noChangeArrowheads="1"/>
          </p:cNvSpPr>
          <p:nvPr/>
        </p:nvSpPr>
        <p:spPr bwMode="auto">
          <a:xfrm>
            <a:off x="7391400" y="5592763"/>
            <a:ext cx="10033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Policy Index</a:t>
            </a:r>
          </a:p>
        </p:txBody>
      </p:sp>
      <p:pic>
        <p:nvPicPr>
          <p:cNvPr id="41991" name="Picture 7" descr="000803_1055_7054_v__v">
            <a:hlinkClick r:id="rId7" action="ppaction://hlinksldjump" tooltip="Formats: EPS, WMF, JPG, GIF"/>
          </p:cNvPr>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00" y="5715000"/>
            <a:ext cx="1219200" cy="923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tLang="en-US"/>
              <a:t>School Nutritional Policy Index</a:t>
            </a:r>
          </a:p>
        </p:txBody>
      </p:sp>
      <p:sp>
        <p:nvSpPr>
          <p:cNvPr id="37891" name="Rectangle 3"/>
          <p:cNvSpPr>
            <a:spLocks noGrp="1" noChangeArrowheads="1"/>
          </p:cNvSpPr>
          <p:nvPr>
            <p:ph type="body" idx="1"/>
          </p:nvPr>
        </p:nvSpPr>
        <p:spPr/>
        <p:txBody>
          <a:bodyPr/>
          <a:lstStyle/>
          <a:p>
            <a:pPr marL="0" indent="0">
              <a:buFontTx/>
              <a:buNone/>
            </a:pPr>
            <a:r>
              <a:rPr lang="en-US" altLang="en-US" sz="2800"/>
              <a:t>Click on the policy title to view the intended and unintended consequences of policy implementation.</a:t>
            </a:r>
          </a:p>
          <a:p>
            <a:pPr marL="0" indent="0">
              <a:buFontTx/>
              <a:buNone/>
            </a:pPr>
            <a:endParaRPr lang="en-US" altLang="en-US" sz="2800"/>
          </a:p>
          <a:p>
            <a:pPr marL="0" indent="0">
              <a:buFontTx/>
              <a:buNone/>
            </a:pPr>
            <a:r>
              <a:rPr lang="en-US" altLang="en-US" sz="2800">
                <a:hlinkClick r:id="rId3" action="ppaction://hlinksldjump"/>
              </a:rPr>
              <a:t>Weight Monitoring Policy</a:t>
            </a:r>
            <a:endParaRPr lang="en-US" altLang="en-US" sz="2800"/>
          </a:p>
          <a:p>
            <a:pPr marL="0" indent="0">
              <a:buFontTx/>
              <a:buNone/>
            </a:pPr>
            <a:r>
              <a:rPr lang="en-US" altLang="en-US" sz="2800">
                <a:hlinkClick r:id="rId4" action="ppaction://hlinksldjump"/>
              </a:rPr>
              <a:t>Mandatory Nutritional Course Policy</a:t>
            </a:r>
            <a:endParaRPr lang="en-US" altLang="en-US" sz="2800"/>
          </a:p>
          <a:p>
            <a:pPr marL="0" indent="0">
              <a:buFontTx/>
              <a:buNone/>
            </a:pPr>
            <a:r>
              <a:rPr lang="en-US" altLang="en-US" sz="2800">
                <a:hlinkClick r:id="rId5" action="ppaction://hlinksldjump"/>
              </a:rPr>
              <a:t>Obesity Patch Policy</a:t>
            </a:r>
            <a:endParaRPr lang="en-US" altLang="en-US" sz="2800"/>
          </a:p>
          <a:p>
            <a:pPr marL="0" indent="0">
              <a:buFontTx/>
              <a:buNone/>
            </a:pPr>
            <a:r>
              <a:rPr lang="en-US" altLang="en-US" sz="2800">
                <a:hlinkClick r:id="rId6" action="ppaction://hlinksldjump"/>
              </a:rPr>
              <a:t>Remove Vending Machines Policy</a:t>
            </a:r>
            <a:endParaRPr lang="en-US" altLang="en-US" sz="2800"/>
          </a:p>
          <a:p>
            <a:pPr marL="0" indent="0">
              <a:buFontTx/>
              <a:buNone/>
            </a:pPr>
            <a:r>
              <a:rPr lang="en-US" altLang="en-US" sz="2800">
                <a:hlinkClick r:id="rId7" action="ppaction://hlinksldjump"/>
              </a:rPr>
              <a:t>Require More Exercise Policy</a:t>
            </a:r>
            <a:endParaRPr lang="en-US" altLang="en-US" sz="2800"/>
          </a:p>
        </p:txBody>
      </p:sp>
      <p:pic>
        <p:nvPicPr>
          <p:cNvPr id="37893" name="Picture 5" descr="000803_1055_7054_v__v">
            <a:hlinkClick r:id="rId8" action="ppaction://hlinksldjump"/>
          </p:cNvPr>
          <p:cNvPicPr>
            <a:picLocks noChangeAspect="1" noChangeArrowheads="1"/>
          </p:cNvPicPr>
          <p:nvPr/>
        </p:nvPicPr>
        <p:blipFill>
          <a:blip r:embed="rId9">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00" y="5715000"/>
            <a:ext cx="1219200" cy="923925"/>
          </a:xfrm>
          <a:prstGeom prst="rect">
            <a:avLst/>
          </a:prstGeom>
          <a:noFill/>
          <a:extLst>
            <a:ext uri="{909E8E84-426E-40DD-AFC4-6F175D3DCCD1}">
              <a14:hiddenFill xmlns:a14="http://schemas.microsoft.com/office/drawing/2010/main">
                <a:solidFill>
                  <a:srgbClr val="FFFFFF"/>
                </a:solidFill>
              </a14:hiddenFill>
            </a:ext>
          </a:extLst>
        </p:spPr>
      </p:pic>
      <p:sp>
        <p:nvSpPr>
          <p:cNvPr id="37894" name="Text Box 6"/>
          <p:cNvSpPr txBox="1">
            <a:spLocks noChangeArrowheads="1"/>
          </p:cNvSpPr>
          <p:nvPr/>
        </p:nvSpPr>
        <p:spPr bwMode="auto">
          <a:xfrm>
            <a:off x="7239000" y="5213350"/>
            <a:ext cx="1692275"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400"/>
              <a:t>Click this icon to come back to the Policy index.</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sz="3600"/>
              <a:t>Require More Exercise Consequences</a:t>
            </a:r>
            <a:br>
              <a:rPr lang="en-US" altLang="en-US" sz="3600"/>
            </a:br>
            <a:r>
              <a:rPr lang="en-US" altLang="en-US" sz="2400"/>
              <a:t>(1 of 5)</a:t>
            </a:r>
          </a:p>
        </p:txBody>
      </p:sp>
      <p:sp>
        <p:nvSpPr>
          <p:cNvPr id="19459" name="Rectangle 3"/>
          <p:cNvSpPr>
            <a:spLocks noGrp="1" noChangeArrowheads="1"/>
          </p:cNvSpPr>
          <p:nvPr>
            <p:ph type="body" idx="1"/>
          </p:nvPr>
        </p:nvSpPr>
        <p:spPr/>
        <p:txBody>
          <a:bodyPr/>
          <a:lstStyle/>
          <a:p>
            <a:pPr marL="0" indent="0">
              <a:buFontTx/>
              <a:buNone/>
            </a:pPr>
            <a:r>
              <a:rPr lang="en-US" altLang="en-US" sz="2800" b="1"/>
              <a:t>Intended consequence:</a:t>
            </a:r>
          </a:p>
          <a:p>
            <a:pPr marL="0" indent="0">
              <a:buFontTx/>
              <a:buNone/>
            </a:pPr>
            <a:r>
              <a:rPr lang="en-US" altLang="en-US" sz="2800"/>
              <a:t>Due to the new rule requiring increased physical activity by the students at school, the general health of the secondary population improved. Increased physical activity done in tandem with better school nutrition resulted in students feeling more energized. A sense of well-being became a part of the school culture. </a:t>
            </a:r>
          </a:p>
        </p:txBody>
      </p:sp>
      <p:sp>
        <p:nvSpPr>
          <p:cNvPr id="19460" name="AutoShape 4">
            <a:hlinkClick r:id="rId2" action="ppaction://hlinksldjump"/>
          </p:cNvPr>
          <p:cNvSpPr>
            <a:spLocks noChangeArrowheads="1"/>
          </p:cNvSpPr>
          <p:nvPr/>
        </p:nvSpPr>
        <p:spPr bwMode="auto">
          <a:xfrm>
            <a:off x="4114800" y="6019800"/>
            <a:ext cx="976313" cy="485775"/>
          </a:xfrm>
          <a:prstGeom prst="lef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Back</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sz="3600"/>
              <a:t>Require More Exercise Consequences</a:t>
            </a:r>
            <a:br>
              <a:rPr lang="en-US" altLang="en-US" sz="3600"/>
            </a:br>
            <a:r>
              <a:rPr lang="en-US" altLang="en-US" sz="2400"/>
              <a:t>(2 of 5)</a:t>
            </a:r>
          </a:p>
        </p:txBody>
      </p:sp>
      <p:sp>
        <p:nvSpPr>
          <p:cNvPr id="20483" name="Rectangle 3"/>
          <p:cNvSpPr>
            <a:spLocks noGrp="1" noChangeArrowheads="1"/>
          </p:cNvSpPr>
          <p:nvPr>
            <p:ph type="body" idx="1"/>
          </p:nvPr>
        </p:nvSpPr>
        <p:spPr/>
        <p:txBody>
          <a:bodyPr/>
          <a:lstStyle/>
          <a:p>
            <a:pPr marL="0" indent="0">
              <a:buFontTx/>
              <a:buNone/>
            </a:pPr>
            <a:r>
              <a:rPr lang="en-US" altLang="en-US" sz="2800" b="1"/>
              <a:t>Intended consequence:</a:t>
            </a:r>
          </a:p>
          <a:p>
            <a:pPr marL="0" indent="0">
              <a:buFontTx/>
              <a:buNone/>
            </a:pPr>
            <a:r>
              <a:rPr lang="en-US" altLang="en-US" sz="2800"/>
              <a:t>Due to the new rule requiring increased physical activity by the students at school, student achievement improved across the board because students had more mental vigor. The school and community celebrated the students’ success by giving student discounts on teen-related products and free passes to community events.</a:t>
            </a:r>
          </a:p>
        </p:txBody>
      </p:sp>
      <p:sp>
        <p:nvSpPr>
          <p:cNvPr id="20484" name="AutoShape 4">
            <a:hlinkClick r:id="rId2" action="ppaction://hlinksldjump"/>
          </p:cNvPr>
          <p:cNvSpPr>
            <a:spLocks noChangeArrowheads="1"/>
          </p:cNvSpPr>
          <p:nvPr/>
        </p:nvSpPr>
        <p:spPr bwMode="auto">
          <a:xfrm>
            <a:off x="4114800" y="6019800"/>
            <a:ext cx="976313" cy="485775"/>
          </a:xfrm>
          <a:prstGeom prst="lef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Back</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sz="3600"/>
              <a:t>Require More Exercise Consequences</a:t>
            </a:r>
            <a:br>
              <a:rPr lang="en-US" altLang="en-US" sz="3600"/>
            </a:br>
            <a:r>
              <a:rPr lang="en-US" altLang="en-US" sz="2400"/>
              <a:t>(3 of 5)</a:t>
            </a:r>
          </a:p>
        </p:txBody>
      </p:sp>
      <p:sp>
        <p:nvSpPr>
          <p:cNvPr id="21507" name="Rectangle 3"/>
          <p:cNvSpPr>
            <a:spLocks noGrp="1" noChangeArrowheads="1"/>
          </p:cNvSpPr>
          <p:nvPr>
            <p:ph type="body" idx="1"/>
          </p:nvPr>
        </p:nvSpPr>
        <p:spPr/>
        <p:txBody>
          <a:bodyPr/>
          <a:lstStyle/>
          <a:p>
            <a:pPr marL="0" indent="0">
              <a:buFontTx/>
              <a:buNone/>
            </a:pPr>
            <a:r>
              <a:rPr lang="en-US" altLang="en-US" sz="2800" b="1"/>
              <a:t>Unintended consequence:</a:t>
            </a:r>
          </a:p>
          <a:p>
            <a:pPr marL="0" indent="0">
              <a:buFontTx/>
              <a:buNone/>
            </a:pPr>
            <a:r>
              <a:rPr lang="en-US" altLang="en-US" sz="2800"/>
              <a:t>Due to the new rule requiring increased physical activity by the students at school, physical education was scheduled for every student, every day with no waivers for participation in extracurricular sports activities.  As a result of the scheduling changes, students could take fewer academic classes, thereby limiting the number of credits they could earn per year.</a:t>
            </a:r>
          </a:p>
        </p:txBody>
      </p:sp>
      <p:sp>
        <p:nvSpPr>
          <p:cNvPr id="21509" name="AutoShape 5">
            <a:hlinkClick r:id="rId3" action="ppaction://hlinksldjump"/>
          </p:cNvPr>
          <p:cNvSpPr>
            <a:spLocks noChangeArrowheads="1"/>
          </p:cNvSpPr>
          <p:nvPr/>
        </p:nvSpPr>
        <p:spPr bwMode="auto">
          <a:xfrm>
            <a:off x="4114800" y="6019800"/>
            <a:ext cx="976313" cy="485775"/>
          </a:xfrm>
          <a:prstGeom prst="lef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Back</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sz="3600"/>
              <a:t>Require More Exercise Consequences</a:t>
            </a:r>
            <a:br>
              <a:rPr lang="en-US" altLang="en-US" sz="3600"/>
            </a:br>
            <a:r>
              <a:rPr lang="en-US" altLang="en-US" sz="2400"/>
              <a:t>(4 of 5)</a:t>
            </a:r>
          </a:p>
        </p:txBody>
      </p:sp>
      <p:sp>
        <p:nvSpPr>
          <p:cNvPr id="22531" name="Rectangle 3"/>
          <p:cNvSpPr>
            <a:spLocks noGrp="1" noChangeArrowheads="1"/>
          </p:cNvSpPr>
          <p:nvPr>
            <p:ph type="body" idx="1"/>
          </p:nvPr>
        </p:nvSpPr>
        <p:spPr/>
        <p:txBody>
          <a:bodyPr/>
          <a:lstStyle/>
          <a:p>
            <a:pPr marL="0" indent="0">
              <a:buFontTx/>
              <a:buNone/>
            </a:pPr>
            <a:r>
              <a:rPr lang="en-US" altLang="en-US" sz="2800" b="1"/>
              <a:t>Unintended consequence:</a:t>
            </a:r>
          </a:p>
          <a:p>
            <a:pPr marL="0" indent="0">
              <a:buFontTx/>
              <a:buNone/>
            </a:pPr>
            <a:r>
              <a:rPr lang="en-US" altLang="en-US" sz="2800"/>
              <a:t>Due to the new rule requiring increased physical activity by the students at school, all students were required to run/jog between classes, keeping to the right side of the hallway. There was a rise in hallway accidents and injuries. In addition, the administration discovered students needed less time between classes, so the amount of time in between classes was reduced by two minutes.</a:t>
            </a:r>
          </a:p>
        </p:txBody>
      </p:sp>
      <p:sp>
        <p:nvSpPr>
          <p:cNvPr id="22532" name="AutoShape 4">
            <a:hlinkClick r:id="rId2" action="ppaction://hlinksldjump"/>
          </p:cNvPr>
          <p:cNvSpPr>
            <a:spLocks noChangeArrowheads="1"/>
          </p:cNvSpPr>
          <p:nvPr/>
        </p:nvSpPr>
        <p:spPr bwMode="auto">
          <a:xfrm>
            <a:off x="4114800" y="6019800"/>
            <a:ext cx="976313" cy="485775"/>
          </a:xfrm>
          <a:prstGeom prst="lef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Back</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en-US" sz="3600"/>
              <a:t>Require More Exercise Consequences</a:t>
            </a:r>
            <a:br>
              <a:rPr lang="en-US" altLang="en-US" sz="3600"/>
            </a:br>
            <a:r>
              <a:rPr lang="en-US" altLang="en-US" sz="2400"/>
              <a:t>(5 of 5)</a:t>
            </a:r>
          </a:p>
        </p:txBody>
      </p:sp>
      <p:sp>
        <p:nvSpPr>
          <p:cNvPr id="36867" name="Rectangle 3"/>
          <p:cNvSpPr>
            <a:spLocks noGrp="1" noChangeArrowheads="1"/>
          </p:cNvSpPr>
          <p:nvPr>
            <p:ph type="body" idx="1"/>
          </p:nvPr>
        </p:nvSpPr>
        <p:spPr/>
        <p:txBody>
          <a:bodyPr/>
          <a:lstStyle/>
          <a:p>
            <a:pPr marL="0" indent="0">
              <a:buFontTx/>
              <a:buNone/>
            </a:pPr>
            <a:r>
              <a:rPr lang="en-US" altLang="en-US" sz="2800" b="1"/>
              <a:t>Unintended consequence:</a:t>
            </a:r>
          </a:p>
          <a:p>
            <a:pPr marL="0" indent="0">
              <a:buFontTx/>
              <a:buNone/>
            </a:pPr>
            <a:r>
              <a:rPr lang="en-US" altLang="en-US" sz="2800"/>
              <a:t>Due to the new rule requiring increased physical activity by the students at school, students became more “insurable.”  Parents began reporting their student’s eligibility for a “good student” medical insurance discount. “Student who are active are healthier,” said an insurance agency representative.</a:t>
            </a:r>
          </a:p>
        </p:txBody>
      </p:sp>
      <p:sp>
        <p:nvSpPr>
          <p:cNvPr id="36870" name="Text Box 6"/>
          <p:cNvSpPr txBox="1">
            <a:spLocks noChangeArrowheads="1"/>
          </p:cNvSpPr>
          <p:nvPr/>
        </p:nvSpPr>
        <p:spPr bwMode="auto">
          <a:xfrm>
            <a:off x="7391400" y="5592763"/>
            <a:ext cx="10033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Policy Index</a:t>
            </a:r>
          </a:p>
        </p:txBody>
      </p:sp>
      <p:pic>
        <p:nvPicPr>
          <p:cNvPr id="36871" name="Picture 7" descr="000803_1055_7054_v__v">
            <a:hlinkClick r:id="rId2" action="ppaction://hlinksldjump" tooltip="Formats: EPS, WMF, JPG, GIF"/>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00" y="5715000"/>
            <a:ext cx="1219200" cy="923925"/>
          </a:xfrm>
          <a:prstGeom prst="rect">
            <a:avLst/>
          </a:prstGeom>
          <a:noFill/>
          <a:extLst>
            <a:ext uri="{909E8E84-426E-40DD-AFC4-6F175D3DCCD1}">
              <a14:hiddenFill xmlns:a14="http://schemas.microsoft.com/office/drawing/2010/main">
                <a:solidFill>
                  <a:srgbClr val="FFFFFF"/>
                </a:solidFill>
              </a14:hiddenFill>
            </a:ext>
          </a:extLst>
        </p:spPr>
      </p:pic>
      <p:sp>
        <p:nvSpPr>
          <p:cNvPr id="36872" name="AutoShape 8">
            <a:hlinkClick r:id="rId4" action="ppaction://hlinksldjump"/>
          </p:cNvPr>
          <p:cNvSpPr>
            <a:spLocks noChangeArrowheads="1"/>
          </p:cNvSpPr>
          <p:nvPr/>
        </p:nvSpPr>
        <p:spPr bwMode="auto">
          <a:xfrm>
            <a:off x="4114800" y="6019800"/>
            <a:ext cx="976313" cy="485775"/>
          </a:xfrm>
          <a:prstGeom prst="lef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Back</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ltLang="en-US" sz="4000"/>
              <a:t>Weight Monitoring Policy</a:t>
            </a:r>
            <a:br>
              <a:rPr lang="en-US" altLang="en-US" sz="4000"/>
            </a:br>
            <a:r>
              <a:rPr lang="en-US" altLang="en-US" sz="4000"/>
              <a:t>Consequences</a:t>
            </a:r>
          </a:p>
        </p:txBody>
      </p:sp>
      <p:sp>
        <p:nvSpPr>
          <p:cNvPr id="43011" name="Rectangle 3"/>
          <p:cNvSpPr>
            <a:spLocks noGrp="1" noChangeArrowheads="1"/>
          </p:cNvSpPr>
          <p:nvPr>
            <p:ph type="body" idx="1"/>
          </p:nvPr>
        </p:nvSpPr>
        <p:spPr/>
        <p:txBody>
          <a:bodyPr/>
          <a:lstStyle/>
          <a:p>
            <a:pPr>
              <a:lnSpc>
                <a:spcPct val="80000"/>
              </a:lnSpc>
              <a:buFontTx/>
              <a:buNone/>
            </a:pPr>
            <a:r>
              <a:rPr lang="en-US" altLang="en-US" sz="2800"/>
              <a:t>The school will regularly weigh all students and keep track of their weight over time.  The school board will be given on-going reports showing weight gain/loss trends which they will share with the public.</a:t>
            </a:r>
          </a:p>
          <a:p>
            <a:pPr>
              <a:lnSpc>
                <a:spcPct val="80000"/>
              </a:lnSpc>
              <a:buFontTx/>
              <a:buNone/>
            </a:pPr>
            <a:r>
              <a:rPr lang="en-US" altLang="en-US" sz="2800"/>
              <a:t>Review all consequences for this policy.</a:t>
            </a:r>
          </a:p>
          <a:p>
            <a:pPr>
              <a:lnSpc>
                <a:spcPct val="80000"/>
              </a:lnSpc>
              <a:buFontTx/>
              <a:buNone/>
            </a:pPr>
            <a:r>
              <a:rPr lang="en-US" altLang="en-US" sz="2800">
                <a:hlinkClick r:id="rId2" action="ppaction://hlinksldjump"/>
              </a:rPr>
              <a:t>Consequence 1</a:t>
            </a:r>
            <a:endParaRPr lang="en-US" altLang="en-US" sz="2800"/>
          </a:p>
          <a:p>
            <a:pPr>
              <a:lnSpc>
                <a:spcPct val="80000"/>
              </a:lnSpc>
              <a:buFontTx/>
              <a:buNone/>
            </a:pPr>
            <a:r>
              <a:rPr lang="en-US" altLang="en-US" sz="2800">
                <a:hlinkClick r:id="rId3" action="ppaction://hlinksldjump"/>
              </a:rPr>
              <a:t>Consequence 2</a:t>
            </a:r>
            <a:endParaRPr lang="en-US" altLang="en-US" sz="2800"/>
          </a:p>
          <a:p>
            <a:pPr>
              <a:lnSpc>
                <a:spcPct val="80000"/>
              </a:lnSpc>
              <a:buFontTx/>
              <a:buNone/>
            </a:pPr>
            <a:r>
              <a:rPr lang="en-US" altLang="en-US" sz="2800">
                <a:hlinkClick r:id="rId4" action="ppaction://hlinksldjump"/>
              </a:rPr>
              <a:t>Consequence 3</a:t>
            </a:r>
            <a:endParaRPr lang="en-US" altLang="en-US" sz="2800"/>
          </a:p>
          <a:p>
            <a:pPr>
              <a:lnSpc>
                <a:spcPct val="80000"/>
              </a:lnSpc>
              <a:buFontTx/>
              <a:buNone/>
            </a:pPr>
            <a:r>
              <a:rPr lang="en-US" altLang="en-US" sz="2800">
                <a:hlinkClick r:id="rId5" action="ppaction://hlinksldjump"/>
              </a:rPr>
              <a:t>Consequence 4</a:t>
            </a:r>
            <a:endParaRPr lang="en-US" altLang="en-US" sz="2800"/>
          </a:p>
          <a:p>
            <a:pPr>
              <a:lnSpc>
                <a:spcPct val="80000"/>
              </a:lnSpc>
              <a:buFontTx/>
              <a:buNone/>
            </a:pPr>
            <a:r>
              <a:rPr lang="en-US" altLang="en-US" sz="2800">
                <a:hlinkClick r:id="rId6" action="ppaction://hlinksldjump"/>
              </a:rPr>
              <a:t>Consequence 5</a:t>
            </a:r>
            <a:endParaRPr lang="en-US" altLang="en-US" sz="2800"/>
          </a:p>
        </p:txBody>
      </p:sp>
      <p:sp>
        <p:nvSpPr>
          <p:cNvPr id="43014" name="Text Box 6"/>
          <p:cNvSpPr txBox="1">
            <a:spLocks noChangeArrowheads="1"/>
          </p:cNvSpPr>
          <p:nvPr/>
        </p:nvSpPr>
        <p:spPr bwMode="auto">
          <a:xfrm>
            <a:off x="7391400" y="5592763"/>
            <a:ext cx="10033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Policy Index</a:t>
            </a:r>
          </a:p>
        </p:txBody>
      </p:sp>
      <p:pic>
        <p:nvPicPr>
          <p:cNvPr id="43015" name="Picture 7" descr="000803_1055_7054_v__v">
            <a:hlinkClick r:id="rId7" action="ppaction://hlinksldjump" tooltip="Formats: EPS, WMF, JPG, GIF"/>
          </p:cNvPr>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00" y="5715000"/>
            <a:ext cx="1219200" cy="923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tLang="en-US" sz="4000"/>
              <a:t>Weight Monitoring Consequences </a:t>
            </a:r>
            <a:br>
              <a:rPr lang="en-US" altLang="en-US" sz="4000"/>
            </a:br>
            <a:r>
              <a:rPr lang="en-US" altLang="en-US" sz="2400"/>
              <a:t>(1 of 5)</a:t>
            </a:r>
          </a:p>
        </p:txBody>
      </p:sp>
      <p:sp>
        <p:nvSpPr>
          <p:cNvPr id="3075" name="Rectangle 3"/>
          <p:cNvSpPr>
            <a:spLocks noGrp="1" noChangeArrowheads="1"/>
          </p:cNvSpPr>
          <p:nvPr>
            <p:ph type="body" idx="1"/>
          </p:nvPr>
        </p:nvSpPr>
        <p:spPr>
          <a:xfrm>
            <a:off x="457200" y="1752600"/>
            <a:ext cx="8229600" cy="4525963"/>
          </a:xfrm>
        </p:spPr>
        <p:txBody>
          <a:bodyPr/>
          <a:lstStyle/>
          <a:p>
            <a:pPr marL="0" indent="0">
              <a:buFontTx/>
              <a:buNone/>
            </a:pPr>
            <a:r>
              <a:rPr lang="en-US" altLang="en-US" sz="2800" b="1"/>
              <a:t>Intended Consequence:</a:t>
            </a:r>
          </a:p>
          <a:p>
            <a:pPr marL="0" indent="0">
              <a:buFontTx/>
              <a:buNone/>
            </a:pPr>
            <a:r>
              <a:rPr lang="en-US" altLang="en-US" sz="2800"/>
              <a:t>Due to the new weight monitoring program at our school, a lot of important data has been collected by school officials. These data have been shared with the public showing the success of the new nutritional policy. Also,</a:t>
            </a:r>
            <a:r>
              <a:rPr lang="en-US" altLang="en-US" sz="2800">
                <a:solidFill>
                  <a:schemeClr val="folHlink"/>
                </a:solidFill>
              </a:rPr>
              <a:t> </a:t>
            </a:r>
            <a:r>
              <a:rPr lang="en-US" altLang="en-US" sz="2800"/>
              <a:t>the</a:t>
            </a:r>
            <a:r>
              <a:rPr lang="en-US" altLang="en-US" sz="2800">
                <a:solidFill>
                  <a:schemeClr val="folHlink"/>
                </a:solidFill>
              </a:rPr>
              <a:t> </a:t>
            </a:r>
            <a:r>
              <a:rPr lang="en-US" altLang="en-US" sz="2800"/>
              <a:t>data have been shared with the Centers for Disease Control and Prevention (CDC)</a:t>
            </a:r>
            <a:r>
              <a:rPr lang="en-US" altLang="en-US" sz="2800">
                <a:solidFill>
                  <a:schemeClr val="folHlink"/>
                </a:solidFill>
              </a:rPr>
              <a:t> </a:t>
            </a:r>
            <a:r>
              <a:rPr lang="en-US" altLang="en-US" sz="2800"/>
              <a:t>as a part of their long-term “obesity in adolescence” study.</a:t>
            </a:r>
          </a:p>
        </p:txBody>
      </p:sp>
      <p:sp>
        <p:nvSpPr>
          <p:cNvPr id="3078" name="AutoShape 6">
            <a:hlinkClick r:id="rId3" action="ppaction://hlinksldjump"/>
          </p:cNvPr>
          <p:cNvSpPr>
            <a:spLocks noChangeArrowheads="1"/>
          </p:cNvSpPr>
          <p:nvPr/>
        </p:nvSpPr>
        <p:spPr bwMode="auto">
          <a:xfrm>
            <a:off x="4114800" y="6019800"/>
            <a:ext cx="976313" cy="485775"/>
          </a:xfrm>
          <a:prstGeom prst="lef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Back</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sz="4000"/>
              <a:t>Weight Monitoring Consequence </a:t>
            </a:r>
            <a:br>
              <a:rPr lang="en-US" altLang="en-US" sz="4000"/>
            </a:br>
            <a:r>
              <a:rPr lang="en-US" altLang="en-US" sz="2400"/>
              <a:t>(2 of 5)</a:t>
            </a:r>
          </a:p>
        </p:txBody>
      </p:sp>
      <p:sp>
        <p:nvSpPr>
          <p:cNvPr id="4099" name="Rectangle 3"/>
          <p:cNvSpPr>
            <a:spLocks noGrp="1" noChangeArrowheads="1"/>
          </p:cNvSpPr>
          <p:nvPr>
            <p:ph type="body" idx="1"/>
          </p:nvPr>
        </p:nvSpPr>
        <p:spPr>
          <a:xfrm>
            <a:off x="457200" y="1752600"/>
            <a:ext cx="8229600" cy="4525963"/>
          </a:xfrm>
        </p:spPr>
        <p:txBody>
          <a:bodyPr/>
          <a:lstStyle/>
          <a:p>
            <a:pPr marL="0" indent="0">
              <a:buFontTx/>
              <a:buNone/>
            </a:pPr>
            <a:r>
              <a:rPr lang="en-US" altLang="en-US" sz="2800" b="1"/>
              <a:t>Intended Consequence:</a:t>
            </a:r>
            <a:br>
              <a:rPr lang="en-US" altLang="en-US" sz="2800" b="1"/>
            </a:br>
            <a:r>
              <a:rPr lang="en-US" altLang="en-US" sz="2800"/>
              <a:t>Due to the new weight monitoring program at our school, students have changed their dietary and exercise habits.  All indicators suggest the changes are life-long and will result in improving the health of the population.</a:t>
            </a:r>
            <a:r>
              <a:rPr lang="en-US" altLang="en-US" sz="3600">
                <a:solidFill>
                  <a:schemeClr val="folHlink"/>
                </a:solidFill>
              </a:rPr>
              <a:t> </a:t>
            </a:r>
            <a:endParaRPr lang="en-US" altLang="en-US" sz="3600"/>
          </a:p>
        </p:txBody>
      </p:sp>
      <p:sp>
        <p:nvSpPr>
          <p:cNvPr id="4102" name="AutoShape 6">
            <a:hlinkClick r:id="rId3" action="ppaction://hlinksldjump"/>
          </p:cNvPr>
          <p:cNvSpPr>
            <a:spLocks noChangeArrowheads="1"/>
          </p:cNvSpPr>
          <p:nvPr/>
        </p:nvSpPr>
        <p:spPr bwMode="auto">
          <a:xfrm>
            <a:off x="4114800" y="6019800"/>
            <a:ext cx="976313" cy="485775"/>
          </a:xfrm>
          <a:prstGeom prst="lef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Back</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sz="4000"/>
              <a:t>Weight Monitoring Consequences </a:t>
            </a:r>
            <a:br>
              <a:rPr lang="en-US" altLang="en-US" sz="4000"/>
            </a:br>
            <a:r>
              <a:rPr lang="en-US" altLang="en-US" sz="2400"/>
              <a:t>(3 of 5)</a:t>
            </a:r>
          </a:p>
        </p:txBody>
      </p:sp>
      <p:sp>
        <p:nvSpPr>
          <p:cNvPr id="5123" name="Rectangle 3"/>
          <p:cNvSpPr>
            <a:spLocks noGrp="1" noChangeArrowheads="1"/>
          </p:cNvSpPr>
          <p:nvPr>
            <p:ph type="body" idx="1"/>
          </p:nvPr>
        </p:nvSpPr>
        <p:spPr>
          <a:xfrm>
            <a:off x="457200" y="1722438"/>
            <a:ext cx="8229600" cy="4525962"/>
          </a:xfrm>
        </p:spPr>
        <p:txBody>
          <a:bodyPr/>
          <a:lstStyle/>
          <a:p>
            <a:pPr marL="0" indent="0">
              <a:buFontTx/>
              <a:buNone/>
            </a:pPr>
            <a:r>
              <a:rPr lang="en-US" altLang="en-US" sz="2800" b="1"/>
              <a:t>Unintended consequence:</a:t>
            </a:r>
          </a:p>
          <a:p>
            <a:pPr marL="0" indent="0">
              <a:buFontTx/>
              <a:buNone/>
            </a:pPr>
            <a:r>
              <a:rPr lang="en-US" altLang="en-US" sz="2800"/>
              <a:t>Due to the new weight monitoring program at our school, many students are increasingly embarrassed about their weight. Peer pressure has resulted in some students psychologically withdrawing from contact with their peers.</a:t>
            </a:r>
          </a:p>
        </p:txBody>
      </p:sp>
      <p:sp>
        <p:nvSpPr>
          <p:cNvPr id="5125" name="AutoShape 5">
            <a:hlinkClick r:id="rId2" action="ppaction://hlinksldjump"/>
          </p:cNvPr>
          <p:cNvSpPr>
            <a:spLocks noChangeArrowheads="1"/>
          </p:cNvSpPr>
          <p:nvPr/>
        </p:nvSpPr>
        <p:spPr bwMode="auto">
          <a:xfrm>
            <a:off x="4114800" y="6019800"/>
            <a:ext cx="976313" cy="485775"/>
          </a:xfrm>
          <a:prstGeom prst="lef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Back</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sz="4000"/>
              <a:t>Weight Monitoring Consequence </a:t>
            </a:r>
            <a:br>
              <a:rPr lang="en-US" altLang="en-US" sz="4000"/>
            </a:br>
            <a:r>
              <a:rPr lang="en-US" altLang="en-US" sz="2400"/>
              <a:t>(4 of 5)</a:t>
            </a:r>
          </a:p>
        </p:txBody>
      </p:sp>
      <p:sp>
        <p:nvSpPr>
          <p:cNvPr id="6147" name="Rectangle 3"/>
          <p:cNvSpPr>
            <a:spLocks noGrp="1" noChangeArrowheads="1"/>
          </p:cNvSpPr>
          <p:nvPr>
            <p:ph type="body" idx="1"/>
          </p:nvPr>
        </p:nvSpPr>
        <p:spPr>
          <a:xfrm>
            <a:off x="457200" y="1722438"/>
            <a:ext cx="8229600" cy="4525962"/>
          </a:xfrm>
        </p:spPr>
        <p:txBody>
          <a:bodyPr/>
          <a:lstStyle/>
          <a:p>
            <a:pPr marL="0" indent="0">
              <a:lnSpc>
                <a:spcPct val="90000"/>
              </a:lnSpc>
              <a:buFontTx/>
              <a:buNone/>
            </a:pPr>
            <a:r>
              <a:rPr lang="en-US" altLang="en-US" sz="2800" b="1"/>
              <a:t>Unintended consequence:</a:t>
            </a:r>
          </a:p>
          <a:p>
            <a:pPr marL="0" indent="0">
              <a:lnSpc>
                <a:spcPct val="90000"/>
              </a:lnSpc>
              <a:buFontTx/>
              <a:buNone/>
            </a:pPr>
            <a:r>
              <a:rPr lang="en-US" altLang="en-US" sz="2800"/>
              <a:t>Due to the new weight monitoring program at our school, the district had to hire a person to oversee the weighing of students.  The new hire was to keep track of all the weight data, write reports about overall student weight change and give the school board on-going reports.  The cost of this part of the program caused the school to discontinue support for one of the music programs.</a:t>
            </a:r>
          </a:p>
        </p:txBody>
      </p:sp>
      <p:sp>
        <p:nvSpPr>
          <p:cNvPr id="6149" name="AutoShape 5">
            <a:hlinkClick r:id="rId3" action="ppaction://hlinksldjump"/>
          </p:cNvPr>
          <p:cNvSpPr>
            <a:spLocks noChangeArrowheads="1"/>
          </p:cNvSpPr>
          <p:nvPr/>
        </p:nvSpPr>
        <p:spPr bwMode="auto">
          <a:xfrm>
            <a:off x="4114800" y="6019800"/>
            <a:ext cx="976313" cy="485775"/>
          </a:xfrm>
          <a:prstGeom prst="lef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Back</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sz="4000"/>
              <a:t>Weight Monitoring Consequence </a:t>
            </a:r>
            <a:br>
              <a:rPr lang="en-US" altLang="en-US" sz="4000"/>
            </a:br>
            <a:r>
              <a:rPr lang="en-US" altLang="en-US" sz="2400"/>
              <a:t>(5 of 5)</a:t>
            </a:r>
          </a:p>
        </p:txBody>
      </p:sp>
      <p:sp>
        <p:nvSpPr>
          <p:cNvPr id="30723" name="Rectangle 3"/>
          <p:cNvSpPr>
            <a:spLocks noGrp="1" noChangeArrowheads="1"/>
          </p:cNvSpPr>
          <p:nvPr>
            <p:ph type="body" idx="1"/>
          </p:nvPr>
        </p:nvSpPr>
        <p:spPr>
          <a:xfrm>
            <a:off x="457200" y="1722438"/>
            <a:ext cx="8229600" cy="4525962"/>
          </a:xfrm>
        </p:spPr>
        <p:txBody>
          <a:bodyPr/>
          <a:lstStyle/>
          <a:p>
            <a:pPr marL="0" indent="0">
              <a:lnSpc>
                <a:spcPct val="90000"/>
              </a:lnSpc>
              <a:buFontTx/>
              <a:buNone/>
            </a:pPr>
            <a:r>
              <a:rPr lang="en-US" altLang="en-US" sz="2800" b="1"/>
              <a:t>Unintended consequence:</a:t>
            </a:r>
          </a:p>
          <a:p>
            <a:pPr marL="0" indent="0">
              <a:lnSpc>
                <a:spcPct val="90000"/>
              </a:lnSpc>
              <a:buFontTx/>
              <a:buNone/>
            </a:pPr>
            <a:r>
              <a:rPr lang="en-US" altLang="en-US" sz="2800"/>
              <a:t>Due to the new weight monitoring program at our school, students’ general health improved.  The students missed less school because of reduced numbers of visits to the doctor.  Formerly obese students also spent less money on medications as a result of their improved health.  The school nurse spent less time dispensing medications during the school day, and had more time to spend on educating students about better health practices.</a:t>
            </a:r>
          </a:p>
        </p:txBody>
      </p:sp>
      <p:sp>
        <p:nvSpPr>
          <p:cNvPr id="30724" name="AutoShape 4">
            <a:hlinkClick r:id="rId3" action="ppaction://hlinksldjump"/>
          </p:cNvPr>
          <p:cNvSpPr>
            <a:spLocks noChangeArrowheads="1"/>
          </p:cNvSpPr>
          <p:nvPr/>
        </p:nvSpPr>
        <p:spPr bwMode="auto">
          <a:xfrm>
            <a:off x="4114800" y="6019800"/>
            <a:ext cx="976313" cy="485775"/>
          </a:xfrm>
          <a:prstGeom prst="lef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Back</a:t>
            </a:r>
          </a:p>
        </p:txBody>
      </p:sp>
      <p:sp>
        <p:nvSpPr>
          <p:cNvPr id="30727" name="Text Box 7"/>
          <p:cNvSpPr txBox="1">
            <a:spLocks noChangeArrowheads="1"/>
          </p:cNvSpPr>
          <p:nvPr/>
        </p:nvSpPr>
        <p:spPr bwMode="auto">
          <a:xfrm>
            <a:off x="7391400" y="5592763"/>
            <a:ext cx="10033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Policy Index</a:t>
            </a:r>
          </a:p>
        </p:txBody>
      </p:sp>
      <p:pic>
        <p:nvPicPr>
          <p:cNvPr id="30728" name="Picture 8" descr="000803_1055_7054_v__v">
            <a:hlinkClick r:id="rId4" action="ppaction://hlinksldjump" tooltip="Formats: EPS, WMF, JPG, GIF"/>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00" y="5715000"/>
            <a:ext cx="1219200" cy="923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0066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009999"/>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333333"/>
        </a:folHlink>
      </a:clrScheme>
      <a:clrMap bg1="lt1" tx1="dk1" bg2="lt2" tx2="dk2" accent1="accent1" accent2="accent2" accent3="accent3" accent4="accent4" accent5="accent5" accent6="accent6" hlink="hlink" folHlink="folHlink"/>
    </a:extraClrScheme>
    <a:extraClrScheme>
      <a:clrScheme name="Default Design 1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00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3233</TotalTime>
  <Words>1978</Words>
  <Application>Microsoft Office PowerPoint</Application>
  <PresentationFormat>On-screen Show (4:3)</PresentationFormat>
  <Paragraphs>177</Paragraphs>
  <Slides>34</Slides>
  <Notes>9</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34</vt:i4>
      </vt:variant>
    </vt:vector>
  </HeadingPairs>
  <TitlesOfParts>
    <vt:vector size="36" baseType="lpstr">
      <vt:lpstr>Arial</vt:lpstr>
      <vt:lpstr>Default Design</vt:lpstr>
      <vt:lpstr>School Nutrition Policy: Choose Your Own Adventure!</vt:lpstr>
      <vt:lpstr>Instructions</vt:lpstr>
      <vt:lpstr>School Nutritional Policy Index</vt:lpstr>
      <vt:lpstr>Weight Monitoring Policy Consequences</vt:lpstr>
      <vt:lpstr>Weight Monitoring Consequences  (1 of 5)</vt:lpstr>
      <vt:lpstr>Weight Monitoring Consequence  (2 of 5)</vt:lpstr>
      <vt:lpstr>Weight Monitoring Consequences  (3 of 5)</vt:lpstr>
      <vt:lpstr>Weight Monitoring Consequence  (4 of 5)</vt:lpstr>
      <vt:lpstr>Weight Monitoring Consequence  (5 of 5)</vt:lpstr>
      <vt:lpstr>Mandatory Nutritional Course Policy  Consequences</vt:lpstr>
      <vt:lpstr>Mandatory Nutritional Course Consequence (1 of 5)</vt:lpstr>
      <vt:lpstr>Mandatory Nutritional Course Consequence (2 of 5)</vt:lpstr>
      <vt:lpstr>Mandatory Nutritional Course Consequence (3 of 5)</vt:lpstr>
      <vt:lpstr>Mandatory Nutritional Course Consequence (4 of 5)</vt:lpstr>
      <vt:lpstr>Mandatory Nutritional Course Consequence (5 of 5)</vt:lpstr>
      <vt:lpstr>Obesity Patch Policy Consequences</vt:lpstr>
      <vt:lpstr>Obesity Patch Consequences (1 of 5)</vt:lpstr>
      <vt:lpstr>Obesity Patch Consequences (2 of 5)</vt:lpstr>
      <vt:lpstr>Obesity Patch Consequences (3 of 5)</vt:lpstr>
      <vt:lpstr>Obesity Patch Consequences (4 of 5)</vt:lpstr>
      <vt:lpstr>Obesity Patch Consequences (5 of 5)</vt:lpstr>
      <vt:lpstr>Remove Vending Machines Policy Consequences</vt:lpstr>
      <vt:lpstr>Remove Vending Machines Consequences (1 of 6)</vt:lpstr>
      <vt:lpstr>Remove Vending Machines Consequences (2 of 6)</vt:lpstr>
      <vt:lpstr>Remove Vending Machines Consequences (3 of 6)</vt:lpstr>
      <vt:lpstr>Remove Vending Machines Consequences (4 of 6)</vt:lpstr>
      <vt:lpstr>Remove Vending Machines Consequences (5 of 6)</vt:lpstr>
      <vt:lpstr>Remove Vending Machines Consequences (6 of 6)</vt:lpstr>
      <vt:lpstr>Require More Exercise Policy Consequences</vt:lpstr>
      <vt:lpstr>Require More Exercise Consequences (1 of 5)</vt:lpstr>
      <vt:lpstr>Require More Exercise Consequences (2 of 5)</vt:lpstr>
      <vt:lpstr>Require More Exercise Consequences (3 of 5)</vt:lpstr>
      <vt:lpstr>Require More Exercise Consequences (4 of 5)</vt:lpstr>
      <vt:lpstr>Require More Exercise Consequences (5 of 5)</vt:lpstr>
    </vt:vector>
  </TitlesOfParts>
  <Company>SPAEA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Gail B. Wortmann</dc:creator>
  <cp:lastModifiedBy>Triplett, Deyon (CDC/OID/NCEZID) (CTR)</cp:lastModifiedBy>
  <cp:revision>54</cp:revision>
  <dcterms:created xsi:type="dcterms:W3CDTF">2005-06-22T19:20:22Z</dcterms:created>
  <dcterms:modified xsi:type="dcterms:W3CDTF">2015-12-02T15:51:40Z</dcterms:modified>
</cp:coreProperties>
</file>