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82509" autoAdjust="0"/>
  </p:normalViewPr>
  <p:slideViewPr>
    <p:cSldViewPr>
      <p:cViewPr varScale="1">
        <p:scale>
          <a:sx n="96" d="100"/>
          <a:sy n="96" d="100"/>
        </p:scale>
        <p:origin x="66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410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A91AAAB-24AC-4BDD-8D36-B00AEAEA8193}" type="slidenum">
              <a:rPr lang="en-US" altLang="en-US"/>
              <a:pPr/>
              <a:t>‹#›</a:t>
            </a:fld>
            <a:endParaRPr lang="en-US" altLang="en-US"/>
          </a:p>
        </p:txBody>
      </p:sp>
    </p:spTree>
    <p:extLst>
      <p:ext uri="{BB962C8B-B14F-4D97-AF65-F5344CB8AC3E}">
        <p14:creationId xmlns:p14="http://schemas.microsoft.com/office/powerpoint/2010/main" val="27526406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1AB53B-5FAA-45C2-AD06-D553C3D88BC5}" type="slidenum">
              <a:rPr lang="en-US" altLang="en-US"/>
              <a:pPr/>
              <a:t>2</a:t>
            </a:fld>
            <a:endParaRPr lang="en-US" altLang="en-US"/>
          </a:p>
        </p:txBody>
      </p:sp>
      <p:sp>
        <p:nvSpPr>
          <p:cNvPr id="5122" name="Rectangle 2"/>
          <p:cNvSpPr>
            <a:spLocks noRot="1" noChangeArrowheads="1" noTextEdit="1"/>
          </p:cNvSpPr>
          <p:nvPr>
            <p:ph type="sldImg"/>
          </p:nvPr>
        </p:nvSpPr>
        <p:spPr>
          <a:ln/>
        </p:spPr>
      </p:sp>
      <p:sp>
        <p:nvSpPr>
          <p:cNvPr id="5123" name="Rectangle 3"/>
          <p:cNvSpPr>
            <a:spLocks noGrp="1" noChangeArrowheads="1"/>
          </p:cNvSpPr>
          <p:nvPr>
            <p:ph type="body" idx="1"/>
          </p:nvPr>
        </p:nvSpPr>
        <p:spPr/>
        <p:txBody>
          <a:bodyPr/>
          <a:lstStyle/>
          <a:p>
            <a:r>
              <a:rPr lang="en-US" altLang="en-US" b="1"/>
              <a:t>This presentation will discuss the definition of policy and public health policy, the process of developing public health policy, what public health policy can and cannot do, and the evaluation of public health policy. In addition, it will provide an example of public health policy.</a:t>
            </a:r>
          </a:p>
          <a:p>
            <a:r>
              <a:rPr lang="en-US" altLang="en-US" b="1"/>
              <a:t>Once you have learned all about public health policy, you will select and evaluate a school health policy. At the end of this presentation, you will receive more detail about your assignment.</a:t>
            </a:r>
          </a:p>
        </p:txBody>
      </p:sp>
    </p:spTree>
    <p:extLst>
      <p:ext uri="{BB962C8B-B14F-4D97-AF65-F5344CB8AC3E}">
        <p14:creationId xmlns:p14="http://schemas.microsoft.com/office/powerpoint/2010/main" val="23926921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A62CA1-F096-4D36-AD5B-A62DDD2C76C3}" type="slidenum">
              <a:rPr lang="en-US" altLang="en-US"/>
              <a:pPr/>
              <a:t>11</a:t>
            </a:fld>
            <a:endParaRPr lang="en-US" altLang="en-US"/>
          </a:p>
        </p:txBody>
      </p:sp>
      <p:sp>
        <p:nvSpPr>
          <p:cNvPr id="23554" name="Rectangle 2"/>
          <p:cNvSpPr>
            <a:spLocks noRo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ltLang="en-US" b="1"/>
              <a:t>After a policy is in place, it needs to be evaluated so its effects can be understood and changes can be made to improve the policy, if necessary. You will be expected to evaluate a policy during this lesson, so you need to be familiar with questions that are posed to determine policy effectiveness. Was the policy implemented as intended? Did the policy have the desired outcomes? Were there any unintended consequences? Were there any outside influences that affected the outcomes? What policy might have worked better?</a:t>
            </a:r>
          </a:p>
        </p:txBody>
      </p:sp>
    </p:spTree>
    <p:extLst>
      <p:ext uri="{BB962C8B-B14F-4D97-AF65-F5344CB8AC3E}">
        <p14:creationId xmlns:p14="http://schemas.microsoft.com/office/powerpoint/2010/main" val="38243013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F98044-BEC3-4DAE-B436-7594BFBEB2C0}" type="slidenum">
              <a:rPr lang="en-US" altLang="en-US"/>
              <a:pPr/>
              <a:t>12</a:t>
            </a:fld>
            <a:endParaRPr lang="en-US" altLang="en-US"/>
          </a:p>
        </p:txBody>
      </p:sp>
      <p:sp>
        <p:nvSpPr>
          <p:cNvPr id="25602" name="Rectangle 2"/>
          <p:cNvSpPr>
            <a:spLocks noRot="1" noChangeArrowheads="1" noTextEdit="1"/>
          </p:cNvSpPr>
          <p:nvPr>
            <p:ph type="sldImg"/>
          </p:nvPr>
        </p:nvSpPr>
        <p:spPr>
          <a:ln/>
        </p:spPr>
      </p:sp>
      <p:sp>
        <p:nvSpPr>
          <p:cNvPr id="25603" name="Rectangle 3"/>
          <p:cNvSpPr>
            <a:spLocks noGrp="1" noChangeArrowheads="1"/>
          </p:cNvSpPr>
          <p:nvPr>
            <p:ph type="body" idx="1"/>
          </p:nvPr>
        </p:nvSpPr>
        <p:spPr/>
        <p:txBody>
          <a:bodyPr/>
          <a:lstStyle/>
          <a:p>
            <a:r>
              <a:rPr lang="en-US" altLang="en-US" b="1"/>
              <a:t>Success or failure of a public health policy can be determined by a careful evaluation. An example of a successful public health policy was the recommendation and subsequent fortification of folic acid in cereal grain products in the United States. Lack of folic acid in pregnant women can result in neural tube defects—serious birth defects of the brain and spine. Researchers discovered that 50%–70% of these defects could be prevented if women took a B vitamin known as folic acid before they became pregnant, as well as during the first 3 months of pregnancy. In 1992, the U.S. Public Health Service recommended that all women who could become pregnant take 400 micrograms of folic acid daily. In 1998, the FDA mandated fortification of cereal grain products with folic acid (3) so the target audience had a better chance of getting the required amounts.</a:t>
            </a:r>
          </a:p>
        </p:txBody>
      </p:sp>
    </p:spTree>
    <p:extLst>
      <p:ext uri="{BB962C8B-B14F-4D97-AF65-F5344CB8AC3E}">
        <p14:creationId xmlns:p14="http://schemas.microsoft.com/office/powerpoint/2010/main" val="12117937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B06DD2-84FC-4A58-9EA8-CB3F4BEA4C6E}" type="slidenum">
              <a:rPr lang="en-US" altLang="en-US"/>
              <a:pPr/>
              <a:t>13</a:t>
            </a:fld>
            <a:endParaRPr lang="en-US" altLang="en-US"/>
          </a:p>
        </p:txBody>
      </p:sp>
      <p:sp>
        <p:nvSpPr>
          <p:cNvPr id="27650" name="Rectangle 2"/>
          <p:cNvSpPr>
            <a:spLocks noRot="1" noChangeArrowheads="1" noTextEdit="1"/>
          </p:cNvSpPr>
          <p:nvPr>
            <p:ph type="sldImg"/>
          </p:nvPr>
        </p:nvSpPr>
        <p:spPr>
          <a:ln/>
        </p:spPr>
      </p:sp>
      <p:sp>
        <p:nvSpPr>
          <p:cNvPr id="27651" name="Rectangle 3"/>
          <p:cNvSpPr>
            <a:spLocks noGrp="1" noChangeArrowheads="1"/>
          </p:cNvSpPr>
          <p:nvPr>
            <p:ph type="body" idx="1"/>
          </p:nvPr>
        </p:nvSpPr>
        <p:spPr/>
        <p:txBody>
          <a:bodyPr/>
          <a:lstStyle/>
          <a:p>
            <a:r>
              <a:rPr lang="en-US" altLang="en-US" b="1"/>
              <a:t>Within 9 months, neural tube defects decreased significantly. As the fortification of cereal grains continued, the program was re-evaluated. Affected births dropped by 1,000 cases in 4 years, making this public health program an effective strategy (3).</a:t>
            </a:r>
          </a:p>
        </p:txBody>
      </p:sp>
    </p:spTree>
    <p:extLst>
      <p:ext uri="{BB962C8B-B14F-4D97-AF65-F5344CB8AC3E}">
        <p14:creationId xmlns:p14="http://schemas.microsoft.com/office/powerpoint/2010/main" val="8647404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652CD5-F80A-444A-940F-BF968BC97608}" type="slidenum">
              <a:rPr lang="en-US" altLang="en-US"/>
              <a:pPr/>
              <a:t>14</a:t>
            </a:fld>
            <a:endParaRPr lang="en-US" altLang="en-US"/>
          </a:p>
        </p:txBody>
      </p:sp>
      <p:sp>
        <p:nvSpPr>
          <p:cNvPr id="29698" name="Rectangle 2"/>
          <p:cNvSpPr>
            <a:spLocks noRot="1" noChangeArrowheads="1" noTextEdit="1"/>
          </p:cNvSpPr>
          <p:nvPr>
            <p:ph type="sldImg"/>
          </p:nvPr>
        </p:nvSpPr>
        <p:spPr>
          <a:ln/>
        </p:spPr>
      </p:sp>
      <p:sp>
        <p:nvSpPr>
          <p:cNvPr id="29699" name="Rectangle 3"/>
          <p:cNvSpPr>
            <a:spLocks noGrp="1" noChangeArrowheads="1"/>
          </p:cNvSpPr>
          <p:nvPr>
            <p:ph type="body" idx="1"/>
          </p:nvPr>
        </p:nvSpPr>
        <p:spPr/>
        <p:txBody>
          <a:bodyPr/>
          <a:lstStyle/>
          <a:p>
            <a:r>
              <a:rPr lang="en-US" altLang="en-US" b="1"/>
              <a:t>Armed with your new knowledge, you will now choose a public health policy and determine the consequences of its implementation, both good and bad. You will then be expected to evaluate the policy and determine its effectiveness.</a:t>
            </a:r>
          </a:p>
        </p:txBody>
      </p:sp>
    </p:spTree>
    <p:extLst>
      <p:ext uri="{BB962C8B-B14F-4D97-AF65-F5344CB8AC3E}">
        <p14:creationId xmlns:p14="http://schemas.microsoft.com/office/powerpoint/2010/main" val="39011517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FD8609-9C06-49C9-B016-AC371C4B5747}" type="slidenum">
              <a:rPr lang="en-US" altLang="en-US"/>
              <a:pPr/>
              <a:t>15</a:t>
            </a:fld>
            <a:endParaRPr lang="en-US" altLang="en-US"/>
          </a:p>
        </p:txBody>
      </p:sp>
      <p:sp>
        <p:nvSpPr>
          <p:cNvPr id="31746" name="Rectangle 2"/>
          <p:cNvSpPr>
            <a:spLocks noRot="1" noChangeArrowheads="1" noTextEdit="1"/>
          </p:cNvSpPr>
          <p:nvPr>
            <p:ph type="sldImg"/>
          </p:nvPr>
        </p:nvSpPr>
        <p:spPr>
          <a:ln/>
        </p:spPr>
      </p:sp>
      <p:sp>
        <p:nvSpPr>
          <p:cNvPr id="31747" name="Rectangle 3"/>
          <p:cNvSpPr>
            <a:spLocks noGrp="1" noChangeArrowheads="1"/>
          </p:cNvSpPr>
          <p:nvPr>
            <p:ph type="body" idx="1"/>
          </p:nvPr>
        </p:nvSpPr>
        <p:spPr/>
        <p:txBody>
          <a:bodyPr/>
          <a:lstStyle/>
          <a:p>
            <a:r>
              <a:rPr lang="en-US" altLang="en-US" b="1"/>
              <a:t>Research by the National Institutes of Health (7) indicates that the number of adolescents who are obese is increasing. You will investigate the obesity situation by choosing a new school policy that will reduce or prevent obesity in our school population. Then you will evaluate the chosen policy based on its processes and outcomes.</a:t>
            </a:r>
            <a:r>
              <a:rPr lang="en-US" altLang="en-US"/>
              <a:t> </a:t>
            </a:r>
            <a:endParaRPr lang="en-US" altLang="en-US" b="1"/>
          </a:p>
          <a:p>
            <a:r>
              <a:rPr lang="en-US" altLang="en-US" b="1"/>
              <a:t>In small groups, you will choose one of five anti-obesity health policies to be implemented in our school. Choosing your policy can be approached like one of the “Choose Your Own Adventure” books. Each policy has its own consequences, both intended and unintended. Using the hyperlinked PowerPoint presentation “School Nutrition Policy: Choose Your Own Adventure,” you will discover the consequences of your chosen policy. The adventure will culminate when you evaluate your chosen policy in light of the consequences, both good and bad.</a:t>
            </a:r>
          </a:p>
        </p:txBody>
      </p:sp>
    </p:spTree>
    <p:extLst>
      <p:ext uri="{BB962C8B-B14F-4D97-AF65-F5344CB8AC3E}">
        <p14:creationId xmlns:p14="http://schemas.microsoft.com/office/powerpoint/2010/main" val="14627943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4AC669-71FF-4744-8E08-92485998CDC6}" type="slidenum">
              <a:rPr lang="en-US" altLang="en-US"/>
              <a:pPr/>
              <a:t>16</a:t>
            </a:fld>
            <a:endParaRPr lang="en-US" altLang="en-US"/>
          </a:p>
        </p:txBody>
      </p:sp>
      <p:sp>
        <p:nvSpPr>
          <p:cNvPr id="33794" name="Rectangle 2"/>
          <p:cNvSpPr>
            <a:spLocks noRot="1" noChangeArrowheads="1" noTextEdit="1"/>
          </p:cNvSpPr>
          <p:nvPr>
            <p:ph type="sldImg"/>
          </p:nvPr>
        </p:nvSpPr>
        <p:spPr>
          <a:ln/>
        </p:spPr>
      </p:sp>
      <p:sp>
        <p:nvSpPr>
          <p:cNvPr id="33795" name="Rectangle 3"/>
          <p:cNvSpPr>
            <a:spLocks noGrp="1" noChangeArrowheads="1"/>
          </p:cNvSpPr>
          <p:nvPr>
            <p:ph type="body" idx="1"/>
          </p:nvPr>
        </p:nvSpPr>
        <p:spPr/>
        <p:txBody>
          <a:bodyPr/>
          <a:lstStyle/>
          <a:p>
            <a:r>
              <a:rPr lang="en-US" altLang="en-US" b="1"/>
              <a:t>Your group will choose one of these public health policies to be adopted by our school. The next five slides explain each policy more thoroughly.</a:t>
            </a:r>
          </a:p>
        </p:txBody>
      </p:sp>
    </p:spTree>
    <p:extLst>
      <p:ext uri="{BB962C8B-B14F-4D97-AF65-F5344CB8AC3E}">
        <p14:creationId xmlns:p14="http://schemas.microsoft.com/office/powerpoint/2010/main" val="38156192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FE17EA-3B2B-4DD8-B5FA-D87866954D12}" type="slidenum">
              <a:rPr lang="en-US" altLang="en-US"/>
              <a:pPr/>
              <a:t>17</a:t>
            </a:fld>
            <a:endParaRPr lang="en-US" altLang="en-US"/>
          </a:p>
        </p:txBody>
      </p:sp>
      <p:sp>
        <p:nvSpPr>
          <p:cNvPr id="35842" name="Rectangle 2"/>
          <p:cNvSpPr>
            <a:spLocks noRot="1" noChangeArrowheads="1" noTextEdit="1"/>
          </p:cNvSpPr>
          <p:nvPr>
            <p:ph type="sldImg"/>
          </p:nvPr>
        </p:nvSpPr>
        <p:spPr>
          <a:ln/>
        </p:spPr>
      </p:sp>
      <p:sp>
        <p:nvSpPr>
          <p:cNvPr id="35843" name="Rectangle 3"/>
          <p:cNvSpPr>
            <a:spLocks noGrp="1" noChangeArrowheads="1"/>
          </p:cNvSpPr>
          <p:nvPr>
            <p:ph type="body" idx="1"/>
          </p:nvPr>
        </p:nvSpPr>
        <p:spPr/>
        <p:txBody>
          <a:bodyPr/>
          <a:lstStyle/>
          <a:p>
            <a:r>
              <a:rPr lang="en-US" altLang="en-US" b="1"/>
              <a:t>Weight Monitoring Policy</a:t>
            </a:r>
          </a:p>
          <a:p>
            <a:r>
              <a:rPr lang="en-US" altLang="en-US" b="1"/>
              <a:t>In enforcing this policy, the school will regularly weigh all students and keep track of their weight over time. The school board will be given ongoing reports showing weight gain/loss trends, which it will share with the public.</a:t>
            </a:r>
          </a:p>
        </p:txBody>
      </p:sp>
    </p:spTree>
    <p:extLst>
      <p:ext uri="{BB962C8B-B14F-4D97-AF65-F5344CB8AC3E}">
        <p14:creationId xmlns:p14="http://schemas.microsoft.com/office/powerpoint/2010/main" val="23143817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FC9851-DE17-4FE3-9CBD-03CE000F465F}" type="slidenum">
              <a:rPr lang="en-US" altLang="en-US"/>
              <a:pPr/>
              <a:t>18</a:t>
            </a:fld>
            <a:endParaRPr lang="en-US" altLang="en-US"/>
          </a:p>
        </p:txBody>
      </p:sp>
      <p:sp>
        <p:nvSpPr>
          <p:cNvPr id="37890" name="Rectangle 2"/>
          <p:cNvSpPr>
            <a:spLocks noRot="1" noChangeArrowheads="1" noTextEdit="1"/>
          </p:cNvSpPr>
          <p:nvPr>
            <p:ph type="sldImg"/>
          </p:nvPr>
        </p:nvSpPr>
        <p:spPr>
          <a:ln/>
        </p:spPr>
      </p:sp>
      <p:sp>
        <p:nvSpPr>
          <p:cNvPr id="37891" name="Rectangle 3"/>
          <p:cNvSpPr>
            <a:spLocks noGrp="1" noChangeArrowheads="1"/>
          </p:cNvSpPr>
          <p:nvPr>
            <p:ph type="body" idx="1"/>
          </p:nvPr>
        </p:nvSpPr>
        <p:spPr/>
        <p:txBody>
          <a:bodyPr/>
          <a:lstStyle/>
          <a:p>
            <a:r>
              <a:rPr lang="en-US" altLang="en-US" b="1"/>
              <a:t>Mandatory Nutritional Course Policy</a:t>
            </a:r>
          </a:p>
          <a:p>
            <a:r>
              <a:rPr lang="en-US" altLang="en-US" b="1"/>
              <a:t>The school will require all students to complete a course on proper nutrition and exercise, while keeping track of their daily food intake and exercise output. Passing the end-of-course test will be required for graduation.</a:t>
            </a:r>
          </a:p>
        </p:txBody>
      </p:sp>
    </p:spTree>
    <p:extLst>
      <p:ext uri="{BB962C8B-B14F-4D97-AF65-F5344CB8AC3E}">
        <p14:creationId xmlns:p14="http://schemas.microsoft.com/office/powerpoint/2010/main" val="37346389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3435D6-B8FA-409B-9992-B2EAAA9B0F67}" type="slidenum">
              <a:rPr lang="en-US" altLang="en-US"/>
              <a:pPr/>
              <a:t>19</a:t>
            </a:fld>
            <a:endParaRPr lang="en-US" altLang="en-US"/>
          </a:p>
        </p:txBody>
      </p:sp>
      <p:sp>
        <p:nvSpPr>
          <p:cNvPr id="39938" name="Rectangle 2"/>
          <p:cNvSpPr>
            <a:spLocks noRot="1" noChangeArrowheads="1" noTextEdit="1"/>
          </p:cNvSpPr>
          <p:nvPr>
            <p:ph type="sldImg"/>
          </p:nvPr>
        </p:nvSpPr>
        <p:spPr>
          <a:ln/>
        </p:spPr>
      </p:sp>
      <p:sp>
        <p:nvSpPr>
          <p:cNvPr id="39939" name="Rectangle 3"/>
          <p:cNvSpPr>
            <a:spLocks noGrp="1" noChangeArrowheads="1"/>
          </p:cNvSpPr>
          <p:nvPr>
            <p:ph type="body" idx="1"/>
          </p:nvPr>
        </p:nvSpPr>
        <p:spPr/>
        <p:txBody>
          <a:bodyPr/>
          <a:lstStyle/>
          <a:p>
            <a:r>
              <a:rPr lang="en-US" altLang="en-US" b="1"/>
              <a:t>Obesity Patch Policy</a:t>
            </a:r>
          </a:p>
          <a:p>
            <a:r>
              <a:rPr lang="en-US" altLang="en-US" b="1"/>
              <a:t>The school will require all obese students to wear a medicinal “patch” that will cause students to lose weight by raising their metabolic rate. The transdermal patch will be provided to students free of charge.</a:t>
            </a:r>
          </a:p>
        </p:txBody>
      </p:sp>
    </p:spTree>
    <p:extLst>
      <p:ext uri="{BB962C8B-B14F-4D97-AF65-F5344CB8AC3E}">
        <p14:creationId xmlns:p14="http://schemas.microsoft.com/office/powerpoint/2010/main" val="7858911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4804AA-E2CB-4B05-B7BF-A00E1C3C95C8}" type="slidenum">
              <a:rPr lang="en-US" altLang="en-US"/>
              <a:pPr/>
              <a:t>20</a:t>
            </a:fld>
            <a:endParaRPr lang="en-US" altLang="en-US"/>
          </a:p>
        </p:txBody>
      </p:sp>
      <p:sp>
        <p:nvSpPr>
          <p:cNvPr id="41986" name="Rectangle 2"/>
          <p:cNvSpPr>
            <a:spLocks noRot="1" noChangeArrowheads="1" noTextEdit="1"/>
          </p:cNvSpPr>
          <p:nvPr>
            <p:ph type="sldImg"/>
          </p:nvPr>
        </p:nvSpPr>
        <p:spPr>
          <a:ln/>
        </p:spPr>
      </p:sp>
      <p:sp>
        <p:nvSpPr>
          <p:cNvPr id="41987" name="Rectangle 3"/>
          <p:cNvSpPr>
            <a:spLocks noGrp="1" noChangeArrowheads="1"/>
          </p:cNvSpPr>
          <p:nvPr>
            <p:ph type="body" idx="1"/>
          </p:nvPr>
        </p:nvSpPr>
        <p:spPr/>
        <p:txBody>
          <a:bodyPr/>
          <a:lstStyle/>
          <a:p>
            <a:r>
              <a:rPr lang="en-US" altLang="en-US" b="1"/>
              <a:t>Vending Machine Removal Policy</a:t>
            </a:r>
          </a:p>
          <a:p>
            <a:r>
              <a:rPr lang="en-US" altLang="en-US" b="1"/>
              <a:t>The school will remove all vending machines with high-sugar, high-fat foods and beverages from the school. Vending machines with healthy choices will still be available.</a:t>
            </a:r>
          </a:p>
        </p:txBody>
      </p:sp>
    </p:spTree>
    <p:extLst>
      <p:ext uri="{BB962C8B-B14F-4D97-AF65-F5344CB8AC3E}">
        <p14:creationId xmlns:p14="http://schemas.microsoft.com/office/powerpoint/2010/main" val="114084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7A0056-AAC6-4A4C-8DDD-AFE36AED6C14}" type="slidenum">
              <a:rPr lang="en-US" altLang="en-US"/>
              <a:pPr/>
              <a:t>3</a:t>
            </a:fld>
            <a:endParaRPr lang="en-US" altLang="en-US"/>
          </a:p>
        </p:txBody>
      </p:sp>
      <p:sp>
        <p:nvSpPr>
          <p:cNvPr id="7170" name="Rectangle 2"/>
          <p:cNvSpPr>
            <a:spLocks noRot="1" noChangeArrowheads="1" noTextEdit="1"/>
          </p:cNvSpPr>
          <p:nvPr>
            <p:ph type="sldImg"/>
          </p:nvPr>
        </p:nvSpPr>
        <p:spPr>
          <a:ln/>
        </p:spPr>
      </p:sp>
      <p:sp>
        <p:nvSpPr>
          <p:cNvPr id="7171" name="Rectangle 3"/>
          <p:cNvSpPr>
            <a:spLocks noGrp="1" noChangeArrowheads="1"/>
          </p:cNvSpPr>
          <p:nvPr>
            <p:ph type="body" idx="1"/>
          </p:nvPr>
        </p:nvSpPr>
        <p:spPr/>
        <p:txBody>
          <a:bodyPr/>
          <a:lstStyle/>
          <a:p>
            <a:r>
              <a:rPr lang="en-US" altLang="en-US" b="1"/>
              <a:t>Policy can be defined as an action by an organization or institution to address an identified issue through executive, legislative, or administrative means (1). In this presentation, we will focus on public health policy. Public health policy is action aimed at improving the health of the public.</a:t>
            </a:r>
          </a:p>
        </p:txBody>
      </p:sp>
    </p:spTree>
    <p:extLst>
      <p:ext uri="{BB962C8B-B14F-4D97-AF65-F5344CB8AC3E}">
        <p14:creationId xmlns:p14="http://schemas.microsoft.com/office/powerpoint/2010/main" val="2371213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A7E701-E1F6-484F-9E8F-B9AF0B9625CC}" type="slidenum">
              <a:rPr lang="en-US" altLang="en-US"/>
              <a:pPr/>
              <a:t>21</a:t>
            </a:fld>
            <a:endParaRPr lang="en-US" altLang="en-US"/>
          </a:p>
        </p:txBody>
      </p:sp>
      <p:sp>
        <p:nvSpPr>
          <p:cNvPr id="45058" name="Rectangle 2"/>
          <p:cNvSpPr>
            <a:spLocks noRot="1" noChangeArrowheads="1" noTextEdit="1"/>
          </p:cNvSpPr>
          <p:nvPr>
            <p:ph type="sldImg"/>
          </p:nvPr>
        </p:nvSpPr>
        <p:spPr>
          <a:ln/>
        </p:spPr>
      </p:sp>
      <p:sp>
        <p:nvSpPr>
          <p:cNvPr id="45059" name="Rectangle 3"/>
          <p:cNvSpPr>
            <a:spLocks noGrp="1" noChangeArrowheads="1"/>
          </p:cNvSpPr>
          <p:nvPr>
            <p:ph type="body" idx="1"/>
          </p:nvPr>
        </p:nvSpPr>
        <p:spPr/>
        <p:txBody>
          <a:bodyPr/>
          <a:lstStyle/>
          <a:p>
            <a:r>
              <a:rPr lang="en-US" altLang="en-US" b="1"/>
              <a:t>Exercise Requirement Policy</a:t>
            </a:r>
          </a:p>
          <a:p>
            <a:r>
              <a:rPr lang="en-US" altLang="en-US" b="1"/>
              <a:t>The school will require each student to take physical education every day – no waivers for participation in sports activities. Daily lessons in physical education will center on activities and exercise.</a:t>
            </a:r>
          </a:p>
        </p:txBody>
      </p:sp>
    </p:spTree>
    <p:extLst>
      <p:ext uri="{BB962C8B-B14F-4D97-AF65-F5344CB8AC3E}">
        <p14:creationId xmlns:p14="http://schemas.microsoft.com/office/powerpoint/2010/main" val="28463579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77335F-DD65-4E18-8D84-B2030026A38F}" type="slidenum">
              <a:rPr lang="en-US" altLang="en-US"/>
              <a:pPr/>
              <a:t>22</a:t>
            </a:fld>
            <a:endParaRPr lang="en-US" altLang="en-US"/>
          </a:p>
        </p:txBody>
      </p:sp>
      <p:sp>
        <p:nvSpPr>
          <p:cNvPr id="46082" name="Rectangle 2"/>
          <p:cNvSpPr>
            <a:spLocks noRot="1" noChangeArrowheads="1" noTextEdit="1"/>
          </p:cNvSpPr>
          <p:nvPr>
            <p:ph type="sldImg"/>
          </p:nvPr>
        </p:nvSpPr>
        <p:spPr>
          <a:ln/>
        </p:spPr>
      </p:sp>
      <p:sp>
        <p:nvSpPr>
          <p:cNvPr id="46083" name="Rectangle 3"/>
          <p:cNvSpPr>
            <a:spLocks noGrp="1" noChangeArrowheads="1"/>
          </p:cNvSpPr>
          <p:nvPr>
            <p:ph type="body" idx="1"/>
          </p:nvPr>
        </p:nvSpPr>
        <p:spPr/>
        <p:txBody>
          <a:bodyPr/>
          <a:lstStyle/>
          <a:p>
            <a:r>
              <a:rPr lang="en-US" altLang="en-US" b="1"/>
              <a:t>When assessing your chosen public health policy, you will assume your policy has been implemented, time has passed, and consequences have resulted. You will use the presentation “Choose Your Own Adventure: School Nutrition Policy.” Follow the links that show the consequences of your chosen policy. Evaluate your policy in light of its consequences and outcomes by using the worksheet “Evaluating Policy.”</a:t>
            </a:r>
          </a:p>
        </p:txBody>
      </p:sp>
    </p:spTree>
    <p:extLst>
      <p:ext uri="{BB962C8B-B14F-4D97-AF65-F5344CB8AC3E}">
        <p14:creationId xmlns:p14="http://schemas.microsoft.com/office/powerpoint/2010/main" val="3356256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FFE2DC-469E-4F1E-9028-DDF035B38B2E}" type="slidenum">
              <a:rPr lang="en-US" altLang="en-US"/>
              <a:pPr/>
              <a:t>4</a:t>
            </a:fld>
            <a:endParaRPr lang="en-US" altLang="en-US"/>
          </a:p>
        </p:txBody>
      </p:sp>
      <p:sp>
        <p:nvSpPr>
          <p:cNvPr id="9218" name="Rectangle 2"/>
          <p:cNvSpPr>
            <a:spLocks noRot="1" noChangeArrowheads="1" noTextEdit="1"/>
          </p:cNvSpPr>
          <p:nvPr>
            <p:ph type="sldImg"/>
          </p:nvPr>
        </p:nvSpPr>
        <p:spPr>
          <a:ln/>
        </p:spPr>
      </p:sp>
      <p:sp>
        <p:nvSpPr>
          <p:cNvPr id="9219" name="Rectangle 3"/>
          <p:cNvSpPr>
            <a:spLocks noGrp="1" noChangeArrowheads="1"/>
          </p:cNvSpPr>
          <p:nvPr>
            <p:ph type="body" idx="1"/>
          </p:nvPr>
        </p:nvSpPr>
        <p:spPr/>
        <p:txBody>
          <a:bodyPr/>
          <a:lstStyle/>
          <a:p>
            <a:r>
              <a:rPr lang="en-US" altLang="en-US" b="1"/>
              <a:t>Let’s break down this definition of public health policy, so we can better understand the process. Part of the definition states that policy is a response to an identified issue. To respond to issues, public health professionals rely on scientific evidence to identify a problem or place for change and to investigate the effectiveness of possible interventions that may help bring about the change needed. Public health professionals use evidence to identify problems and see how well possible solutions are working (2).</a:t>
            </a:r>
          </a:p>
        </p:txBody>
      </p:sp>
    </p:spTree>
    <p:extLst>
      <p:ext uri="{BB962C8B-B14F-4D97-AF65-F5344CB8AC3E}">
        <p14:creationId xmlns:p14="http://schemas.microsoft.com/office/powerpoint/2010/main" val="1351286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0FF5D5-7484-40D8-B9DD-749C2C0B4E2B}" type="slidenum">
              <a:rPr lang="en-US" altLang="en-US"/>
              <a:pPr/>
              <a:t>5</a:t>
            </a:fld>
            <a:endParaRPr lang="en-US" altLang="en-US"/>
          </a:p>
        </p:txBody>
      </p:sp>
      <p:sp>
        <p:nvSpPr>
          <p:cNvPr id="11266" name="Rectangle 2"/>
          <p:cNvSpPr>
            <a:spLocks noRot="1" noChangeArrowheads="1" noTextEdit="1"/>
          </p:cNvSpPr>
          <p:nvPr>
            <p:ph type="sldImg"/>
          </p:nvPr>
        </p:nvSpPr>
        <p:spPr>
          <a:ln/>
        </p:spPr>
      </p:sp>
      <p:sp>
        <p:nvSpPr>
          <p:cNvPr id="11267" name="Rectangle 3"/>
          <p:cNvSpPr>
            <a:spLocks noGrp="1" noChangeArrowheads="1"/>
          </p:cNvSpPr>
          <p:nvPr>
            <p:ph type="body" idx="1"/>
          </p:nvPr>
        </p:nvSpPr>
        <p:spPr/>
        <p:txBody>
          <a:bodyPr/>
          <a:lstStyle/>
          <a:p>
            <a:r>
              <a:rPr lang="en-US" altLang="en-US" b="1"/>
              <a:t>There are four methods of policy making that we will be discussing today. The first is through legislation. Legislative change can take place at both the federal and state level. Legislation must be passed by the U.S. Congress or state legislators and then signed by the president or governor to become law. The executive branch of the federal or state government is then responsible for enacting the law (2).</a:t>
            </a:r>
          </a:p>
          <a:p>
            <a:r>
              <a:rPr lang="en-US" altLang="en-US" b="1"/>
              <a:t>An example of legislation in action is the creation of the Centers for Disease Control and Prevention’s National Center on Birth Defects and Developmental Disabilities. This center was created as the result of the Children’s Health Act of 2000, which required the establishment of a CDC center devoted to the study and prevention of birth defects and developmental disabilities (3).</a:t>
            </a:r>
          </a:p>
        </p:txBody>
      </p:sp>
    </p:spTree>
    <p:extLst>
      <p:ext uri="{BB962C8B-B14F-4D97-AF65-F5344CB8AC3E}">
        <p14:creationId xmlns:p14="http://schemas.microsoft.com/office/powerpoint/2010/main" val="17362086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80B842-02BF-4EE8-9515-5F378015A7EC}" type="slidenum">
              <a:rPr lang="en-US" altLang="en-US"/>
              <a:pPr/>
              <a:t>6</a:t>
            </a:fld>
            <a:endParaRPr lang="en-US" altLang="en-US"/>
          </a:p>
        </p:txBody>
      </p:sp>
      <p:sp>
        <p:nvSpPr>
          <p:cNvPr id="13314" name="Rectangle 2"/>
          <p:cNvSpPr>
            <a:spLocks noRot="1" noChangeArrowheads="1" noTextEdit="1"/>
          </p:cNvSpPr>
          <p:nvPr>
            <p:ph type="sldImg"/>
          </p:nvPr>
        </p:nvSpPr>
        <p:spPr>
          <a:ln/>
        </p:spPr>
      </p:sp>
      <p:sp>
        <p:nvSpPr>
          <p:cNvPr id="13315" name="Rectangle 3"/>
          <p:cNvSpPr>
            <a:spLocks noGrp="1" noChangeArrowheads="1"/>
          </p:cNvSpPr>
          <p:nvPr>
            <p:ph type="body" idx="1"/>
          </p:nvPr>
        </p:nvSpPr>
        <p:spPr/>
        <p:txBody>
          <a:bodyPr/>
          <a:lstStyle/>
          <a:p>
            <a:r>
              <a:rPr lang="en-US" altLang="en-US" b="1"/>
              <a:t>Rules made by an agency with regulatory power is the second method of policy making (2). Regulatory powers are granted by the legislature to different agencies. These agencies create rules that must be followed by the public. One such rule was the addition of folic acid to grain products to reduce birth defects. This rule, made by the U.S. Food and Drug Administration, resulted in a substantial reduction in neural tube defects in babies (4). We will discuss this example in more detail in a few minutes. </a:t>
            </a:r>
          </a:p>
        </p:txBody>
      </p:sp>
    </p:spTree>
    <p:extLst>
      <p:ext uri="{BB962C8B-B14F-4D97-AF65-F5344CB8AC3E}">
        <p14:creationId xmlns:p14="http://schemas.microsoft.com/office/powerpoint/2010/main" val="4014239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8AF0E4-B3E5-494E-B317-6CCF6A35B401}" type="slidenum">
              <a:rPr lang="en-US" altLang="en-US"/>
              <a:pPr/>
              <a:t>7</a:t>
            </a:fld>
            <a:endParaRPr lang="en-US" altLang="en-US"/>
          </a:p>
        </p:txBody>
      </p:sp>
      <p:sp>
        <p:nvSpPr>
          <p:cNvPr id="15362" name="Rectangle 2"/>
          <p:cNvSpPr>
            <a:spLocks noRot="1" noChangeArrowheads="1" noTextEdit="1"/>
          </p:cNvSpPr>
          <p:nvPr>
            <p:ph type="sldImg"/>
          </p:nvPr>
        </p:nvSpPr>
        <p:spPr>
          <a:ln/>
        </p:spPr>
      </p:sp>
      <p:sp>
        <p:nvSpPr>
          <p:cNvPr id="15363" name="Rectangle 3"/>
          <p:cNvSpPr>
            <a:spLocks noGrp="1" noChangeArrowheads="1"/>
          </p:cNvSpPr>
          <p:nvPr>
            <p:ph type="body" idx="1"/>
          </p:nvPr>
        </p:nvSpPr>
        <p:spPr/>
        <p:txBody>
          <a:bodyPr/>
          <a:lstStyle/>
          <a:p>
            <a:r>
              <a:rPr lang="en-US" altLang="en-US" b="1"/>
              <a:t>The third method of making policy is by giving recommendations and establishing guidelines. This is usually done by an organization that does not have regulatory powers, but is comprised of experts in the field. Because members of an organization have extensive knowledge of a particular subject, the organization’s recommendations and guidelines are often respected and followed by the public (2). An example of this type of policy making is the guidelines for exposure to anthrax established by CDC. The purpose of the guidelines is to recommend procedures for handling such things as envelopes containing powdery substances that are received through the mail (5).</a:t>
            </a:r>
            <a:r>
              <a:rPr lang="en-US" altLang="en-US"/>
              <a:t> </a:t>
            </a:r>
          </a:p>
        </p:txBody>
      </p:sp>
    </p:spTree>
    <p:extLst>
      <p:ext uri="{BB962C8B-B14F-4D97-AF65-F5344CB8AC3E}">
        <p14:creationId xmlns:p14="http://schemas.microsoft.com/office/powerpoint/2010/main" val="1051084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CE1EB8-7DF5-4830-87A0-37BCA1E21281}" type="slidenum">
              <a:rPr lang="en-US" altLang="en-US"/>
              <a:pPr/>
              <a:t>8</a:t>
            </a:fld>
            <a:endParaRPr lang="en-US" altLang="en-US"/>
          </a:p>
        </p:txBody>
      </p:sp>
      <p:sp>
        <p:nvSpPr>
          <p:cNvPr id="17410" name="Rectangle 2"/>
          <p:cNvSpPr>
            <a:spLocks noRot="1" noChangeArrowheads="1" noTextEdit="1"/>
          </p:cNvSpPr>
          <p:nvPr>
            <p:ph type="sldImg"/>
          </p:nvPr>
        </p:nvSpPr>
        <p:spPr>
          <a:ln/>
        </p:spPr>
      </p:sp>
      <p:sp>
        <p:nvSpPr>
          <p:cNvPr id="17411" name="Rectangle 3"/>
          <p:cNvSpPr>
            <a:spLocks noGrp="1" noChangeArrowheads="1"/>
          </p:cNvSpPr>
          <p:nvPr>
            <p:ph type="body" idx="1"/>
          </p:nvPr>
        </p:nvSpPr>
        <p:spPr/>
        <p:txBody>
          <a:bodyPr/>
          <a:lstStyle/>
          <a:p>
            <a:r>
              <a:rPr lang="en-US" altLang="en-US" b="1"/>
              <a:t>Launching an intervention program is the fourth type of policy making. Intervention programs, aimed at a nationwide or local population, are designed to change a behavior or a risk factor for a particular condition (2). CDC’s VERB program is a good example of this type of policy making. VERB encourages ‘tweens to be physically active every day to help combat obesity (6).</a:t>
            </a:r>
            <a:r>
              <a:rPr lang="en-US" altLang="en-US"/>
              <a:t> </a:t>
            </a:r>
          </a:p>
        </p:txBody>
      </p:sp>
    </p:spTree>
    <p:extLst>
      <p:ext uri="{BB962C8B-B14F-4D97-AF65-F5344CB8AC3E}">
        <p14:creationId xmlns:p14="http://schemas.microsoft.com/office/powerpoint/2010/main" val="35456415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2CD274-9174-4164-9C9B-17216847F7E0}" type="slidenum">
              <a:rPr lang="en-US" altLang="en-US"/>
              <a:pPr/>
              <a:t>9</a:t>
            </a:fld>
            <a:endParaRPr lang="en-US" altLang="en-US"/>
          </a:p>
        </p:txBody>
      </p:sp>
      <p:sp>
        <p:nvSpPr>
          <p:cNvPr id="19458" name="Rectangle 2"/>
          <p:cNvSpPr>
            <a:spLocks noRot="1" noChangeArrowheads="1" noTextEdit="1"/>
          </p:cNvSpPr>
          <p:nvPr>
            <p:ph type="sldImg"/>
          </p:nvPr>
        </p:nvSpPr>
        <p:spPr>
          <a:ln/>
        </p:spPr>
      </p:sp>
      <p:sp>
        <p:nvSpPr>
          <p:cNvPr id="19459" name="Rectangle 3"/>
          <p:cNvSpPr>
            <a:spLocks noGrp="1" noChangeArrowheads="1"/>
          </p:cNvSpPr>
          <p:nvPr>
            <p:ph type="body" idx="1"/>
          </p:nvPr>
        </p:nvSpPr>
        <p:spPr/>
        <p:txBody>
          <a:bodyPr/>
          <a:lstStyle/>
          <a:p>
            <a:r>
              <a:rPr lang="en-US" altLang="en-US" b="1"/>
              <a:t>There are some things that policies can do and some things they cannot do. Implementing a policy can lower the risk of being injured or becoming ill. For example, banning firearms from schools, along with increasing security measures, can reduce incidents of violence in schools. Policies that recommend and/or require vaccinations for school-age children reduce the incidence of infectious diseases in schools.</a:t>
            </a:r>
          </a:p>
          <a:p>
            <a:r>
              <a:rPr lang="en-US" altLang="en-US" b="1"/>
              <a:t>Policies can support or require changes in behavior or changes in the environment. Banning smoking in public buildings definitely changes the environment in those buildings; anti-tobacco use campaigns also change people’s behavior by convincing them to stop smoking or chewing tobacco.</a:t>
            </a:r>
          </a:p>
        </p:txBody>
      </p:sp>
    </p:spTree>
    <p:extLst>
      <p:ext uri="{BB962C8B-B14F-4D97-AF65-F5344CB8AC3E}">
        <p14:creationId xmlns:p14="http://schemas.microsoft.com/office/powerpoint/2010/main" val="31236532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603DAA-6400-4632-BDF1-6BA47729E539}" type="slidenum">
              <a:rPr lang="en-US" altLang="en-US"/>
              <a:pPr/>
              <a:t>10</a:t>
            </a:fld>
            <a:endParaRPr lang="en-US" altLang="en-US"/>
          </a:p>
        </p:txBody>
      </p:sp>
      <p:sp>
        <p:nvSpPr>
          <p:cNvPr id="21506" name="Rectangle 2"/>
          <p:cNvSpPr>
            <a:spLocks noRot="1" noChangeArrowheads="1" noTextEdit="1"/>
          </p:cNvSpPr>
          <p:nvPr>
            <p:ph type="sldImg"/>
          </p:nvPr>
        </p:nvSpPr>
        <p:spPr>
          <a:ln/>
        </p:spPr>
      </p:sp>
      <p:sp>
        <p:nvSpPr>
          <p:cNvPr id="21507" name="Rectangle 3"/>
          <p:cNvSpPr>
            <a:spLocks noGrp="1" noChangeArrowheads="1"/>
          </p:cNvSpPr>
          <p:nvPr>
            <p:ph type="body" idx="1"/>
          </p:nvPr>
        </p:nvSpPr>
        <p:spPr/>
        <p:txBody>
          <a:bodyPr/>
          <a:lstStyle/>
          <a:p>
            <a:r>
              <a:rPr lang="en-US" altLang="en-US" b="1"/>
              <a:t>Even at their best, policies cannot force people to do what they should do in the interest of public health. Even though there are policies against drinking and driving, people still do it. Even though there are speed limits posted that require people to slow down near schools, people still speed by them.</a:t>
            </a:r>
          </a:p>
          <a:p>
            <a:r>
              <a:rPr lang="en-US" altLang="en-US" b="1"/>
              <a:t>Policy can recommend or require the use of certain equipment and/or procedures, but those recommendations can’t guarantee that people will comply. Child safety seats and workplace equipment standards are required, but many people still choose not to use them, and those who do are often untrained in their proper use.</a:t>
            </a:r>
            <a:r>
              <a:rPr lang="en-US" altLang="en-US"/>
              <a:t> </a:t>
            </a:r>
          </a:p>
        </p:txBody>
      </p:sp>
    </p:spTree>
    <p:extLst>
      <p:ext uri="{BB962C8B-B14F-4D97-AF65-F5344CB8AC3E}">
        <p14:creationId xmlns:p14="http://schemas.microsoft.com/office/powerpoint/2010/main" val="2311505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E753963-20B5-44B6-B9AF-86B9717E5B7E}" type="slidenum">
              <a:rPr lang="en-US" altLang="en-US"/>
              <a:pPr/>
              <a:t>‹#›</a:t>
            </a:fld>
            <a:endParaRPr lang="en-US" altLang="en-US"/>
          </a:p>
        </p:txBody>
      </p:sp>
    </p:spTree>
    <p:extLst>
      <p:ext uri="{BB962C8B-B14F-4D97-AF65-F5344CB8AC3E}">
        <p14:creationId xmlns:p14="http://schemas.microsoft.com/office/powerpoint/2010/main" val="194597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E40798A-720C-44A1-9120-3C142721FECC}" type="slidenum">
              <a:rPr lang="en-US" altLang="en-US"/>
              <a:pPr/>
              <a:t>‹#›</a:t>
            </a:fld>
            <a:endParaRPr lang="en-US" altLang="en-US"/>
          </a:p>
        </p:txBody>
      </p:sp>
    </p:spTree>
    <p:extLst>
      <p:ext uri="{BB962C8B-B14F-4D97-AF65-F5344CB8AC3E}">
        <p14:creationId xmlns:p14="http://schemas.microsoft.com/office/powerpoint/2010/main" val="3404556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AE2D3BA-E032-4763-93D5-9C029B384B96}" type="slidenum">
              <a:rPr lang="en-US" altLang="en-US"/>
              <a:pPr/>
              <a:t>‹#›</a:t>
            </a:fld>
            <a:endParaRPr lang="en-US" altLang="en-US"/>
          </a:p>
        </p:txBody>
      </p:sp>
    </p:spTree>
    <p:extLst>
      <p:ext uri="{BB962C8B-B14F-4D97-AF65-F5344CB8AC3E}">
        <p14:creationId xmlns:p14="http://schemas.microsoft.com/office/powerpoint/2010/main" val="2292154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7122A47-B3E6-4090-B84C-580FF278F689}" type="slidenum">
              <a:rPr lang="en-US" altLang="en-US"/>
              <a:pPr/>
              <a:t>‹#›</a:t>
            </a:fld>
            <a:endParaRPr lang="en-US" altLang="en-US"/>
          </a:p>
        </p:txBody>
      </p:sp>
    </p:spTree>
    <p:extLst>
      <p:ext uri="{BB962C8B-B14F-4D97-AF65-F5344CB8AC3E}">
        <p14:creationId xmlns:p14="http://schemas.microsoft.com/office/powerpoint/2010/main" val="566066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FE80258-0AA2-4AD0-8CCA-CB16419C4F7B}" type="slidenum">
              <a:rPr lang="en-US" altLang="en-US"/>
              <a:pPr/>
              <a:t>‹#›</a:t>
            </a:fld>
            <a:endParaRPr lang="en-US" altLang="en-US"/>
          </a:p>
        </p:txBody>
      </p:sp>
    </p:spTree>
    <p:extLst>
      <p:ext uri="{BB962C8B-B14F-4D97-AF65-F5344CB8AC3E}">
        <p14:creationId xmlns:p14="http://schemas.microsoft.com/office/powerpoint/2010/main" val="3927552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1DC1B462-F761-44AF-A6DD-009073C180C7}" type="slidenum">
              <a:rPr lang="en-US" altLang="en-US"/>
              <a:pPr/>
              <a:t>‹#›</a:t>
            </a:fld>
            <a:endParaRPr lang="en-US" altLang="en-US"/>
          </a:p>
        </p:txBody>
      </p:sp>
    </p:spTree>
    <p:extLst>
      <p:ext uri="{BB962C8B-B14F-4D97-AF65-F5344CB8AC3E}">
        <p14:creationId xmlns:p14="http://schemas.microsoft.com/office/powerpoint/2010/main" val="529139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C4C245E3-BB44-4E4D-BF4A-FADCD4A8BF0D}" type="slidenum">
              <a:rPr lang="en-US" altLang="en-US"/>
              <a:pPr/>
              <a:t>‹#›</a:t>
            </a:fld>
            <a:endParaRPr lang="en-US" altLang="en-US"/>
          </a:p>
        </p:txBody>
      </p:sp>
    </p:spTree>
    <p:extLst>
      <p:ext uri="{BB962C8B-B14F-4D97-AF65-F5344CB8AC3E}">
        <p14:creationId xmlns:p14="http://schemas.microsoft.com/office/powerpoint/2010/main" val="2267425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D2318F80-732F-4C7C-B66A-3CD50140F2DC}" type="slidenum">
              <a:rPr lang="en-US" altLang="en-US"/>
              <a:pPr/>
              <a:t>‹#›</a:t>
            </a:fld>
            <a:endParaRPr lang="en-US" altLang="en-US"/>
          </a:p>
        </p:txBody>
      </p:sp>
    </p:spTree>
    <p:extLst>
      <p:ext uri="{BB962C8B-B14F-4D97-AF65-F5344CB8AC3E}">
        <p14:creationId xmlns:p14="http://schemas.microsoft.com/office/powerpoint/2010/main" val="593187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84F3D528-8700-4AF2-8F56-E31111223808}" type="slidenum">
              <a:rPr lang="en-US" altLang="en-US"/>
              <a:pPr/>
              <a:t>‹#›</a:t>
            </a:fld>
            <a:endParaRPr lang="en-US" altLang="en-US"/>
          </a:p>
        </p:txBody>
      </p:sp>
    </p:spTree>
    <p:extLst>
      <p:ext uri="{BB962C8B-B14F-4D97-AF65-F5344CB8AC3E}">
        <p14:creationId xmlns:p14="http://schemas.microsoft.com/office/powerpoint/2010/main" val="1236301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5B72F2F6-F28A-4E1D-A2E1-D4FE48E18BEA}" type="slidenum">
              <a:rPr lang="en-US" altLang="en-US"/>
              <a:pPr/>
              <a:t>‹#›</a:t>
            </a:fld>
            <a:endParaRPr lang="en-US" altLang="en-US"/>
          </a:p>
        </p:txBody>
      </p:sp>
    </p:spTree>
    <p:extLst>
      <p:ext uri="{BB962C8B-B14F-4D97-AF65-F5344CB8AC3E}">
        <p14:creationId xmlns:p14="http://schemas.microsoft.com/office/powerpoint/2010/main" val="2287929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92AFAA5D-9076-49C8-B187-DB1ACD941275}" type="slidenum">
              <a:rPr lang="en-US" altLang="en-US"/>
              <a:pPr/>
              <a:t>‹#›</a:t>
            </a:fld>
            <a:endParaRPr lang="en-US" altLang="en-US"/>
          </a:p>
        </p:txBody>
      </p:sp>
    </p:spTree>
    <p:extLst>
      <p:ext uri="{BB962C8B-B14F-4D97-AF65-F5344CB8AC3E}">
        <p14:creationId xmlns:p14="http://schemas.microsoft.com/office/powerpoint/2010/main" val="1071920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DE861AE-2D85-44C7-BBC4-464B2B35437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10.emf"/><Relationship Id="rId4" Type="http://schemas.openxmlformats.org/officeDocument/2006/relationships/oleObject" Target="../embeddings/oleObject10.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11.emf"/><Relationship Id="rId4" Type="http://schemas.openxmlformats.org/officeDocument/2006/relationships/oleObject" Target="../embeddings/oleObject11.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12.emf"/><Relationship Id="rId4" Type="http://schemas.openxmlformats.org/officeDocument/2006/relationships/oleObject" Target="../embeddings/oleObject12.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13.emf"/><Relationship Id="rId4" Type="http://schemas.openxmlformats.org/officeDocument/2006/relationships/oleObject" Target="../embeddings/oleObject13.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14.vml"/><Relationship Id="rId5" Type="http://schemas.openxmlformats.org/officeDocument/2006/relationships/image" Target="../media/image14.emf"/><Relationship Id="rId4" Type="http://schemas.openxmlformats.org/officeDocument/2006/relationships/oleObject" Target="../embeddings/oleObject14.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15.emf"/><Relationship Id="rId4" Type="http://schemas.openxmlformats.org/officeDocument/2006/relationships/oleObject" Target="../embeddings/oleObject15.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image" Target="../media/image16.emf"/><Relationship Id="rId4" Type="http://schemas.openxmlformats.org/officeDocument/2006/relationships/oleObject" Target="../embeddings/oleObject16.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17.vml"/><Relationship Id="rId5" Type="http://schemas.openxmlformats.org/officeDocument/2006/relationships/image" Target="../media/image17.emf"/><Relationship Id="rId4" Type="http://schemas.openxmlformats.org/officeDocument/2006/relationships/oleObject" Target="../embeddings/oleObject17.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18.vml"/><Relationship Id="rId5" Type="http://schemas.openxmlformats.org/officeDocument/2006/relationships/image" Target="../media/image18.emf"/><Relationship Id="rId4" Type="http://schemas.openxmlformats.org/officeDocument/2006/relationships/oleObject" Target="../embeddings/oleObject18.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19.vml"/><Relationship Id="rId5" Type="http://schemas.openxmlformats.org/officeDocument/2006/relationships/image" Target="../media/image19.emf"/><Relationship Id="rId4" Type="http://schemas.openxmlformats.org/officeDocument/2006/relationships/oleObject" Target="../embeddings/oleObject19.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20.vml"/><Relationship Id="rId5" Type="http://schemas.openxmlformats.org/officeDocument/2006/relationships/image" Target="../media/image20.emf"/><Relationship Id="rId4" Type="http://schemas.openxmlformats.org/officeDocument/2006/relationships/oleObject" Target="../embeddings/oleObject20.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21.vml"/><Relationship Id="rId5" Type="http://schemas.openxmlformats.org/officeDocument/2006/relationships/image" Target="../media/image21.emf"/><Relationship Id="rId4" Type="http://schemas.openxmlformats.org/officeDocument/2006/relationships/oleObject" Target="../embeddings/oleObject21.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22.vml"/><Relationship Id="rId5" Type="http://schemas.openxmlformats.org/officeDocument/2006/relationships/image" Target="../media/image22.emf"/><Relationship Id="rId4" Type="http://schemas.openxmlformats.org/officeDocument/2006/relationships/oleObject" Target="../embeddings/oleObject22.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23.vml"/><Relationship Id="rId4" Type="http://schemas.openxmlformats.org/officeDocument/2006/relationships/image" Target="../media/image23.e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24.vml"/><Relationship Id="rId4" Type="http://schemas.openxmlformats.org/officeDocument/2006/relationships/image" Target="../media/image24.emf"/></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oleObject5.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6.emf"/><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7.emf"/><Relationship Id="rId4" Type="http://schemas.openxmlformats.org/officeDocument/2006/relationships/oleObject" Target="../embeddings/oleObject7.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8.emf"/><Relationship Id="rId4" Type="http://schemas.openxmlformats.org/officeDocument/2006/relationships/oleObject" Target="../embeddings/oleObject8.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9.emf"/><Relationship Id="rId4" Type="http://schemas.openxmlformats.org/officeDocument/2006/relationships/oleObject" Target="../embeddings/oleObject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0425"/>
            <a:ext cx="7772400" cy="1470025"/>
          </a:xfrm>
        </p:spPr>
        <p:txBody>
          <a:bodyPr anchor="ctr"/>
          <a:lstStyle/>
          <a:p>
            <a:r>
              <a:rPr lang="en-US" altLang="en-US" sz="4400" dirty="0" smtClean="0"/>
              <a:t>Creating</a:t>
            </a:r>
            <a:r>
              <a:rPr lang="en-US" altLang="en-US" sz="4400" baseline="0" dirty="0" smtClean="0"/>
              <a:t> Public Health Policy</a:t>
            </a:r>
            <a:endParaRPr lang="en-US" altLang="en-US" sz="4400" dirty="0"/>
          </a:p>
        </p:txBody>
      </p:sp>
      <p:sp>
        <p:nvSpPr>
          <p:cNvPr id="2051" name="Rectangle 3"/>
          <p:cNvSpPr>
            <a:spLocks noGrp="1" noChangeArrowheads="1"/>
          </p:cNvSpPr>
          <p:nvPr>
            <p:ph type="subTitle" idx="1"/>
          </p:nvPr>
        </p:nvSpPr>
        <p:spPr>
          <a:xfrm>
            <a:off x="1371600" y="3886200"/>
            <a:ext cx="6400800" cy="1752600"/>
          </a:xfrm>
        </p:spPr>
        <p:txBody>
          <a:bodyPr/>
          <a:lstStyle/>
          <a:p>
            <a:endParaRPr lang="en-US" altLang="en-US" sz="3200"/>
          </a:p>
        </p:txBody>
      </p:sp>
      <p:sp>
        <p:nvSpPr>
          <p:cNvPr id="2053" name="Rectangle 5" title="background"/>
          <p:cNvSpPr>
            <a:spLocks noChangeArrowheads="1"/>
          </p:cNvSpPr>
          <p:nvPr/>
        </p:nvSpPr>
        <p:spPr bwMode="auto">
          <a:xfrm>
            <a:off x="0" y="21431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2052" name="Object 4" title="background"/>
          <p:cNvGraphicFramePr>
            <a:graphicFrameLocks noChangeAspect="1"/>
          </p:cNvGraphicFramePr>
          <p:nvPr>
            <p:extLst>
              <p:ext uri="{D42A27DB-BD31-4B8C-83A1-F6EECF244321}">
                <p14:modId xmlns:p14="http://schemas.microsoft.com/office/powerpoint/2010/main" val="3547362453"/>
              </p:ext>
            </p:extLst>
          </p:nvPr>
        </p:nvGraphicFramePr>
        <p:xfrm>
          <a:off x="0" y="0"/>
          <a:ext cx="9144000" cy="6877050"/>
        </p:xfrm>
        <a:graphic>
          <a:graphicData uri="http://schemas.openxmlformats.org/presentationml/2006/ole">
            <mc:AlternateContent xmlns:mc="http://schemas.openxmlformats.org/markup-compatibility/2006">
              <mc:Choice xmlns:v="urn:schemas-microsoft-com:vml" Requires="v">
                <p:oleObj spid="_x0000_s2056" name="Slide" r:id="rId3" imgW="4571831" imgH="3428876" progId="PowerPoint.Slide.8">
                  <p:embed/>
                </p:oleObj>
              </mc:Choice>
              <mc:Fallback>
                <p:oleObj name="Slide" r:id="rId3" imgW="4571831" imgH="3428876" progId="PowerPoint.Slide.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77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dirty="0" smtClean="0"/>
              <a:t>What Policy Can</a:t>
            </a:r>
            <a:r>
              <a:rPr lang="en-US" altLang="en-US" baseline="0" dirty="0" smtClean="0"/>
              <a:t> Do – Ensure enforcement</a:t>
            </a:r>
            <a:endParaRPr lang="en-US" altLang="en-US" dirty="0"/>
          </a:p>
        </p:txBody>
      </p:sp>
      <p:sp>
        <p:nvSpPr>
          <p:cNvPr id="20483" name="Rectangle 3"/>
          <p:cNvSpPr>
            <a:spLocks noGrp="1" noChangeArrowheads="1"/>
          </p:cNvSpPr>
          <p:nvPr>
            <p:ph type="body" idx="1"/>
          </p:nvPr>
        </p:nvSpPr>
        <p:spPr/>
        <p:txBody>
          <a:bodyPr/>
          <a:lstStyle/>
          <a:p>
            <a:endParaRPr lang="en-US" altLang="en-US"/>
          </a:p>
        </p:txBody>
      </p:sp>
      <p:sp>
        <p:nvSpPr>
          <p:cNvPr id="20485" name="Rectangle 5" title="background"/>
          <p:cNvSpPr>
            <a:spLocks noChangeArrowheads="1"/>
          </p:cNvSpPr>
          <p:nvPr/>
        </p:nvSpPr>
        <p:spPr bwMode="auto">
          <a:xfrm>
            <a:off x="0" y="21526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20484" name="Object 4" title="background"/>
          <p:cNvGraphicFramePr>
            <a:graphicFrameLocks noChangeAspect="1"/>
          </p:cNvGraphicFramePr>
          <p:nvPr>
            <p:extLst>
              <p:ext uri="{D42A27DB-BD31-4B8C-83A1-F6EECF244321}">
                <p14:modId xmlns:p14="http://schemas.microsoft.com/office/powerpoint/2010/main" val="2942674093"/>
              </p:ext>
            </p:extLst>
          </p:nvPr>
        </p:nvGraphicFramePr>
        <p:xfrm>
          <a:off x="0" y="0"/>
          <a:ext cx="9144000" cy="6864350"/>
        </p:xfrm>
        <a:graphic>
          <a:graphicData uri="http://schemas.openxmlformats.org/presentationml/2006/ole">
            <mc:AlternateContent xmlns:mc="http://schemas.openxmlformats.org/markup-compatibility/2006">
              <mc:Choice xmlns:v="urn:schemas-microsoft-com:vml" Requires="v">
                <p:oleObj spid="_x0000_s20488" name="Slide" r:id="rId4" imgW="4535424" imgH="3401408" progId="PowerPoint.Slide.8">
                  <p:embed/>
                </p:oleObj>
              </mc:Choice>
              <mc:Fallback>
                <p:oleObj name="Slide" r:id="rId4" imgW="4535424" imgH="3401408" progId="PowerPoint.Slide.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64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dirty="0" smtClean="0"/>
              <a:t>Policy</a:t>
            </a:r>
            <a:r>
              <a:rPr lang="en-US" altLang="en-US" baseline="0" dirty="0" smtClean="0"/>
              <a:t> Evaluation</a:t>
            </a:r>
            <a:endParaRPr lang="en-US" altLang="en-US" dirty="0"/>
          </a:p>
        </p:txBody>
      </p:sp>
      <p:sp>
        <p:nvSpPr>
          <p:cNvPr id="22531" name="Rectangle 3"/>
          <p:cNvSpPr>
            <a:spLocks noGrp="1" noChangeArrowheads="1"/>
          </p:cNvSpPr>
          <p:nvPr>
            <p:ph type="body" idx="1"/>
          </p:nvPr>
        </p:nvSpPr>
        <p:spPr/>
        <p:txBody>
          <a:bodyPr/>
          <a:lstStyle/>
          <a:p>
            <a:endParaRPr lang="en-US" altLang="en-US"/>
          </a:p>
        </p:txBody>
      </p:sp>
      <p:sp>
        <p:nvSpPr>
          <p:cNvPr id="22533" name="Rectangle 5" title="background"/>
          <p:cNvSpPr>
            <a:spLocks noChangeArrowheads="1"/>
          </p:cNvSpPr>
          <p:nvPr/>
        </p:nvSpPr>
        <p:spPr bwMode="auto">
          <a:xfrm>
            <a:off x="0" y="21431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22532" name="Object 4" title="background"/>
          <p:cNvGraphicFramePr>
            <a:graphicFrameLocks noChangeAspect="1"/>
          </p:cNvGraphicFramePr>
          <p:nvPr>
            <p:extLst>
              <p:ext uri="{D42A27DB-BD31-4B8C-83A1-F6EECF244321}">
                <p14:modId xmlns:p14="http://schemas.microsoft.com/office/powerpoint/2010/main" val="248150223"/>
              </p:ext>
            </p:extLst>
          </p:nvPr>
        </p:nvGraphicFramePr>
        <p:xfrm>
          <a:off x="0" y="0"/>
          <a:ext cx="9144000" cy="6877050"/>
        </p:xfrm>
        <a:graphic>
          <a:graphicData uri="http://schemas.openxmlformats.org/presentationml/2006/ole">
            <mc:AlternateContent xmlns:mc="http://schemas.openxmlformats.org/markup-compatibility/2006">
              <mc:Choice xmlns:v="urn:schemas-microsoft-com:vml" Requires="v">
                <p:oleObj spid="_x0000_s22536" name="Slide" r:id="rId4" imgW="4571831" imgH="3428876" progId="PowerPoint.Slide.8">
                  <p:embed/>
                </p:oleObj>
              </mc:Choice>
              <mc:Fallback>
                <p:oleObj name="Slide" r:id="rId4" imgW="4571831" imgH="3428876" progId="PowerPoint.Slide.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77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dirty="0" smtClean="0"/>
              <a:t>Example</a:t>
            </a:r>
            <a:r>
              <a:rPr lang="en-US" altLang="en-US" baseline="0" dirty="0" smtClean="0"/>
              <a:t> of Public Health Policy</a:t>
            </a:r>
            <a:endParaRPr lang="en-US" altLang="en-US" dirty="0"/>
          </a:p>
        </p:txBody>
      </p:sp>
      <p:sp>
        <p:nvSpPr>
          <p:cNvPr id="24579" name="Rectangle 3"/>
          <p:cNvSpPr>
            <a:spLocks noGrp="1" noChangeArrowheads="1"/>
          </p:cNvSpPr>
          <p:nvPr>
            <p:ph type="body" idx="1"/>
          </p:nvPr>
        </p:nvSpPr>
        <p:spPr/>
        <p:txBody>
          <a:bodyPr/>
          <a:lstStyle/>
          <a:p>
            <a:endParaRPr lang="en-US" altLang="en-US"/>
          </a:p>
        </p:txBody>
      </p:sp>
      <p:sp>
        <p:nvSpPr>
          <p:cNvPr id="24581" name="Rectangle 5" title="background"/>
          <p:cNvSpPr>
            <a:spLocks noChangeArrowheads="1"/>
          </p:cNvSpPr>
          <p:nvPr/>
        </p:nvSpPr>
        <p:spPr bwMode="auto">
          <a:xfrm>
            <a:off x="0" y="2157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24580" name="Object 4" title="background"/>
          <p:cNvGraphicFramePr>
            <a:graphicFrameLocks noChangeAspect="1"/>
          </p:cNvGraphicFramePr>
          <p:nvPr>
            <p:extLst>
              <p:ext uri="{D42A27DB-BD31-4B8C-83A1-F6EECF244321}">
                <p14:modId xmlns:p14="http://schemas.microsoft.com/office/powerpoint/2010/main" val="119774566"/>
              </p:ext>
            </p:extLst>
          </p:nvPr>
        </p:nvGraphicFramePr>
        <p:xfrm>
          <a:off x="0" y="0"/>
          <a:ext cx="9144000" cy="6858000"/>
        </p:xfrm>
        <a:graphic>
          <a:graphicData uri="http://schemas.openxmlformats.org/presentationml/2006/ole">
            <mc:AlternateContent xmlns:mc="http://schemas.openxmlformats.org/markup-compatibility/2006">
              <mc:Choice xmlns:v="urn:schemas-microsoft-com:vml" Requires="v">
                <p:oleObj spid="_x0000_s24584" name="Slide" r:id="rId4" imgW="4523172" imgH="3389518" progId="PowerPoint.Slide.8">
                  <p:embed/>
                </p:oleObj>
              </mc:Choice>
              <mc:Fallback>
                <p:oleObj name="Slide" r:id="rId4" imgW="4523172" imgH="3389518" progId="PowerPoint.Slide.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dirty="0" smtClean="0"/>
              <a:t>Example of Public Health Policy</a:t>
            </a:r>
            <a:r>
              <a:rPr lang="en-US" altLang="en-US" baseline="0" dirty="0" smtClean="0"/>
              <a:t> - Recommendation</a:t>
            </a:r>
            <a:endParaRPr lang="en-US" altLang="en-US" dirty="0"/>
          </a:p>
        </p:txBody>
      </p:sp>
      <p:sp>
        <p:nvSpPr>
          <p:cNvPr id="26627" name="Rectangle 3"/>
          <p:cNvSpPr>
            <a:spLocks noGrp="1" noChangeArrowheads="1"/>
          </p:cNvSpPr>
          <p:nvPr>
            <p:ph type="body" idx="1"/>
          </p:nvPr>
        </p:nvSpPr>
        <p:spPr/>
        <p:txBody>
          <a:bodyPr/>
          <a:lstStyle/>
          <a:p>
            <a:endParaRPr lang="en-US" altLang="en-US"/>
          </a:p>
        </p:txBody>
      </p:sp>
      <p:sp>
        <p:nvSpPr>
          <p:cNvPr id="26629" name="Rectangle 5" title="background"/>
          <p:cNvSpPr>
            <a:spLocks noChangeArrowheads="1"/>
          </p:cNvSpPr>
          <p:nvPr/>
        </p:nvSpPr>
        <p:spPr bwMode="auto">
          <a:xfrm>
            <a:off x="0" y="2157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26628" name="Object 4" title="background"/>
          <p:cNvGraphicFramePr>
            <a:graphicFrameLocks noChangeAspect="1"/>
          </p:cNvGraphicFramePr>
          <p:nvPr>
            <p:extLst>
              <p:ext uri="{D42A27DB-BD31-4B8C-83A1-F6EECF244321}">
                <p14:modId xmlns:p14="http://schemas.microsoft.com/office/powerpoint/2010/main" val="1828032839"/>
              </p:ext>
            </p:extLst>
          </p:nvPr>
        </p:nvGraphicFramePr>
        <p:xfrm>
          <a:off x="0" y="0"/>
          <a:ext cx="9144000" cy="6877050"/>
        </p:xfrm>
        <a:graphic>
          <a:graphicData uri="http://schemas.openxmlformats.org/presentationml/2006/ole">
            <mc:AlternateContent xmlns:mc="http://schemas.openxmlformats.org/markup-compatibility/2006">
              <mc:Choice xmlns:v="urn:schemas-microsoft-com:vml" Requires="v">
                <p:oleObj spid="_x0000_s26632" name="Slide" r:id="rId4" imgW="4510920" imgH="3389518" progId="PowerPoint.Slide.8">
                  <p:embed/>
                </p:oleObj>
              </mc:Choice>
              <mc:Fallback>
                <p:oleObj name="Slide" r:id="rId4" imgW="4510920" imgH="3389518" progId="PowerPoint.Slide.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77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en-US" dirty="0" smtClean="0"/>
              <a:t>Developing School Health Policy</a:t>
            </a:r>
            <a:endParaRPr lang="en-US" altLang="en-US" dirty="0"/>
          </a:p>
        </p:txBody>
      </p:sp>
      <p:sp>
        <p:nvSpPr>
          <p:cNvPr id="28675" name="Rectangle 3"/>
          <p:cNvSpPr>
            <a:spLocks noGrp="1" noChangeArrowheads="1"/>
          </p:cNvSpPr>
          <p:nvPr>
            <p:ph type="body" idx="1"/>
          </p:nvPr>
        </p:nvSpPr>
        <p:spPr/>
        <p:txBody>
          <a:bodyPr/>
          <a:lstStyle/>
          <a:p>
            <a:endParaRPr lang="en-US" altLang="en-US"/>
          </a:p>
        </p:txBody>
      </p:sp>
      <p:sp>
        <p:nvSpPr>
          <p:cNvPr id="28677" name="Rectangle 5" title="background"/>
          <p:cNvSpPr>
            <a:spLocks noChangeArrowheads="1"/>
          </p:cNvSpPr>
          <p:nvPr/>
        </p:nvSpPr>
        <p:spPr bwMode="auto">
          <a:xfrm>
            <a:off x="0" y="21526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28676" name="Object 4" title="background"/>
          <p:cNvGraphicFramePr>
            <a:graphicFrameLocks noChangeAspect="1"/>
          </p:cNvGraphicFramePr>
          <p:nvPr>
            <p:extLst>
              <p:ext uri="{D42A27DB-BD31-4B8C-83A1-F6EECF244321}">
                <p14:modId xmlns:p14="http://schemas.microsoft.com/office/powerpoint/2010/main" val="455889791"/>
              </p:ext>
            </p:extLst>
          </p:nvPr>
        </p:nvGraphicFramePr>
        <p:xfrm>
          <a:off x="0" y="0"/>
          <a:ext cx="9144000" cy="6864350"/>
        </p:xfrm>
        <a:graphic>
          <a:graphicData uri="http://schemas.openxmlformats.org/presentationml/2006/ole">
            <mc:AlternateContent xmlns:mc="http://schemas.openxmlformats.org/markup-compatibility/2006">
              <mc:Choice xmlns:v="urn:schemas-microsoft-com:vml" Requires="v">
                <p:oleObj spid="_x0000_s28682" name="Slide" r:id="rId4" imgW="4535424" imgH="3401408" progId="PowerPoint.Slide.8">
                  <p:embed/>
                </p:oleObj>
              </mc:Choice>
              <mc:Fallback>
                <p:oleObj name="Slide" r:id="rId4" imgW="4535424" imgH="3401408" progId="PowerPoint.Slide.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64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dirty="0" smtClean="0"/>
              <a:t>Choose Your Own</a:t>
            </a:r>
            <a:r>
              <a:rPr lang="en-US" altLang="en-US" baseline="0" dirty="0" smtClean="0"/>
              <a:t> Policy</a:t>
            </a:r>
            <a:endParaRPr lang="en-US" altLang="en-US" dirty="0"/>
          </a:p>
        </p:txBody>
      </p:sp>
      <p:sp>
        <p:nvSpPr>
          <p:cNvPr id="30723" name="Rectangle 3"/>
          <p:cNvSpPr>
            <a:spLocks noGrp="1" noChangeArrowheads="1"/>
          </p:cNvSpPr>
          <p:nvPr>
            <p:ph type="body" idx="1"/>
          </p:nvPr>
        </p:nvSpPr>
        <p:spPr/>
        <p:txBody>
          <a:bodyPr/>
          <a:lstStyle/>
          <a:p>
            <a:endParaRPr lang="en-US" altLang="en-US"/>
          </a:p>
        </p:txBody>
      </p:sp>
      <p:sp>
        <p:nvSpPr>
          <p:cNvPr id="30725" name="Rectangle 5" title="background"/>
          <p:cNvSpPr>
            <a:spLocks noChangeArrowheads="1"/>
          </p:cNvSpPr>
          <p:nvPr/>
        </p:nvSpPr>
        <p:spPr bwMode="auto">
          <a:xfrm>
            <a:off x="0" y="21526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30724" name="Object 4" title="background"/>
          <p:cNvGraphicFramePr>
            <a:graphicFrameLocks noChangeAspect="1"/>
          </p:cNvGraphicFramePr>
          <p:nvPr>
            <p:extLst>
              <p:ext uri="{D42A27DB-BD31-4B8C-83A1-F6EECF244321}">
                <p14:modId xmlns:p14="http://schemas.microsoft.com/office/powerpoint/2010/main" val="1343003082"/>
              </p:ext>
            </p:extLst>
          </p:nvPr>
        </p:nvGraphicFramePr>
        <p:xfrm>
          <a:off x="0" y="0"/>
          <a:ext cx="9144000" cy="6864350"/>
        </p:xfrm>
        <a:graphic>
          <a:graphicData uri="http://schemas.openxmlformats.org/presentationml/2006/ole">
            <mc:AlternateContent xmlns:mc="http://schemas.openxmlformats.org/markup-compatibility/2006">
              <mc:Choice xmlns:v="urn:schemas-microsoft-com:vml" Requires="v">
                <p:oleObj spid="_x0000_s30728" name="Slide" r:id="rId4" imgW="4535424" imgH="3401408" progId="PowerPoint.Slide.8">
                  <p:embed/>
                </p:oleObj>
              </mc:Choice>
              <mc:Fallback>
                <p:oleObj name="Slide" r:id="rId4" imgW="4535424" imgH="3401408" progId="PowerPoint.Slide.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64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en-US" dirty="0" smtClean="0"/>
              <a:t>Choose Your Own</a:t>
            </a:r>
            <a:r>
              <a:rPr lang="en-US" altLang="en-US" baseline="0" dirty="0" smtClean="0"/>
              <a:t> “Adventure”</a:t>
            </a:r>
            <a:endParaRPr lang="en-US" altLang="en-US" dirty="0"/>
          </a:p>
        </p:txBody>
      </p:sp>
      <p:sp>
        <p:nvSpPr>
          <p:cNvPr id="32771" name="Rectangle 3"/>
          <p:cNvSpPr>
            <a:spLocks noGrp="1" noChangeArrowheads="1"/>
          </p:cNvSpPr>
          <p:nvPr>
            <p:ph type="body" idx="1"/>
          </p:nvPr>
        </p:nvSpPr>
        <p:spPr/>
        <p:txBody>
          <a:bodyPr/>
          <a:lstStyle/>
          <a:p>
            <a:endParaRPr lang="en-US" altLang="en-US"/>
          </a:p>
        </p:txBody>
      </p:sp>
      <p:sp>
        <p:nvSpPr>
          <p:cNvPr id="32773" name="Rectangle 5" title="background"/>
          <p:cNvSpPr>
            <a:spLocks noChangeArrowheads="1"/>
          </p:cNvSpPr>
          <p:nvPr/>
        </p:nvSpPr>
        <p:spPr bwMode="auto">
          <a:xfrm>
            <a:off x="0" y="21431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32772" name="Object 4" title="background"/>
          <p:cNvGraphicFramePr>
            <a:graphicFrameLocks noChangeAspect="1"/>
          </p:cNvGraphicFramePr>
          <p:nvPr>
            <p:extLst>
              <p:ext uri="{D42A27DB-BD31-4B8C-83A1-F6EECF244321}">
                <p14:modId xmlns:p14="http://schemas.microsoft.com/office/powerpoint/2010/main" val="4151105052"/>
              </p:ext>
            </p:extLst>
          </p:nvPr>
        </p:nvGraphicFramePr>
        <p:xfrm>
          <a:off x="0" y="0"/>
          <a:ext cx="9144000" cy="6877050"/>
        </p:xfrm>
        <a:graphic>
          <a:graphicData uri="http://schemas.openxmlformats.org/presentationml/2006/ole">
            <mc:AlternateContent xmlns:mc="http://schemas.openxmlformats.org/markup-compatibility/2006">
              <mc:Choice xmlns:v="urn:schemas-microsoft-com:vml" Requires="v">
                <p:oleObj spid="_x0000_s32776" name="Slide" r:id="rId4" imgW="4571831" imgH="3428876" progId="PowerPoint.Slide.8">
                  <p:embed/>
                </p:oleObj>
              </mc:Choice>
              <mc:Fallback>
                <p:oleObj name="Slide" r:id="rId4" imgW="4571831" imgH="3428876" progId="PowerPoint.Slide.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77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dirty="0" smtClean="0"/>
              <a:t>Weight Monitoring</a:t>
            </a:r>
            <a:r>
              <a:rPr lang="en-US" altLang="en-US" baseline="0" dirty="0" smtClean="0"/>
              <a:t> Policy</a:t>
            </a:r>
            <a:endParaRPr lang="en-US" altLang="en-US" dirty="0"/>
          </a:p>
        </p:txBody>
      </p:sp>
      <p:sp>
        <p:nvSpPr>
          <p:cNvPr id="34819" name="Rectangle 3"/>
          <p:cNvSpPr>
            <a:spLocks noGrp="1" noChangeArrowheads="1"/>
          </p:cNvSpPr>
          <p:nvPr>
            <p:ph type="body" idx="1"/>
          </p:nvPr>
        </p:nvSpPr>
        <p:spPr/>
        <p:txBody>
          <a:bodyPr/>
          <a:lstStyle/>
          <a:p>
            <a:endParaRPr lang="en-US" altLang="en-US"/>
          </a:p>
        </p:txBody>
      </p:sp>
      <p:sp>
        <p:nvSpPr>
          <p:cNvPr id="34821" name="Rectangle 5" title="background"/>
          <p:cNvSpPr>
            <a:spLocks noChangeArrowheads="1"/>
          </p:cNvSpPr>
          <p:nvPr/>
        </p:nvSpPr>
        <p:spPr bwMode="auto">
          <a:xfrm>
            <a:off x="0" y="2171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34820" name="Object 4" title="background"/>
          <p:cNvGraphicFramePr>
            <a:graphicFrameLocks noChangeAspect="1"/>
          </p:cNvGraphicFramePr>
          <p:nvPr>
            <p:extLst>
              <p:ext uri="{D42A27DB-BD31-4B8C-83A1-F6EECF244321}">
                <p14:modId xmlns:p14="http://schemas.microsoft.com/office/powerpoint/2010/main" val="3664824745"/>
              </p:ext>
            </p:extLst>
          </p:nvPr>
        </p:nvGraphicFramePr>
        <p:xfrm>
          <a:off x="0" y="0"/>
          <a:ext cx="9144000" cy="6858000"/>
        </p:xfrm>
        <a:graphic>
          <a:graphicData uri="http://schemas.openxmlformats.org/presentationml/2006/ole">
            <mc:AlternateContent xmlns:mc="http://schemas.openxmlformats.org/markup-compatibility/2006">
              <mc:Choice xmlns:v="urn:schemas-microsoft-com:vml" Requires="v">
                <p:oleObj spid="_x0000_s34824" name="Slide" r:id="rId4" imgW="4474524" imgH="3352770" progId="PowerPoint.Slide.8">
                  <p:embed/>
                </p:oleObj>
              </mc:Choice>
              <mc:Fallback>
                <p:oleObj name="Slide" r:id="rId4" imgW="4474524" imgH="3352770" progId="PowerPoint.Slide.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en-US" dirty="0" smtClean="0"/>
              <a:t>Mandatory</a:t>
            </a:r>
            <a:r>
              <a:rPr lang="en-US" altLang="en-US" baseline="0" dirty="0" smtClean="0"/>
              <a:t> Nutrition Course Policy</a:t>
            </a:r>
            <a:endParaRPr lang="en-US" altLang="en-US" dirty="0"/>
          </a:p>
        </p:txBody>
      </p:sp>
      <p:sp>
        <p:nvSpPr>
          <p:cNvPr id="36867" name="Rectangle 3"/>
          <p:cNvSpPr>
            <a:spLocks noGrp="1" noChangeArrowheads="1"/>
          </p:cNvSpPr>
          <p:nvPr>
            <p:ph type="body" idx="1"/>
          </p:nvPr>
        </p:nvSpPr>
        <p:spPr/>
        <p:txBody>
          <a:bodyPr/>
          <a:lstStyle/>
          <a:p>
            <a:endParaRPr lang="en-US" altLang="en-US"/>
          </a:p>
        </p:txBody>
      </p:sp>
      <p:sp>
        <p:nvSpPr>
          <p:cNvPr id="36869" name="Rectangle 5" title="background"/>
          <p:cNvSpPr>
            <a:spLocks noChangeArrowheads="1"/>
          </p:cNvSpPr>
          <p:nvPr/>
        </p:nvSpPr>
        <p:spPr bwMode="auto">
          <a:xfrm>
            <a:off x="0" y="2157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36868" name="Object 4" title="background"/>
          <p:cNvGraphicFramePr>
            <a:graphicFrameLocks noChangeAspect="1"/>
          </p:cNvGraphicFramePr>
          <p:nvPr>
            <p:extLst>
              <p:ext uri="{D42A27DB-BD31-4B8C-83A1-F6EECF244321}">
                <p14:modId xmlns:p14="http://schemas.microsoft.com/office/powerpoint/2010/main" val="2537415657"/>
              </p:ext>
            </p:extLst>
          </p:nvPr>
        </p:nvGraphicFramePr>
        <p:xfrm>
          <a:off x="0" y="0"/>
          <a:ext cx="9144000" cy="6877050"/>
        </p:xfrm>
        <a:graphic>
          <a:graphicData uri="http://schemas.openxmlformats.org/presentationml/2006/ole">
            <mc:AlternateContent xmlns:mc="http://schemas.openxmlformats.org/markup-compatibility/2006">
              <mc:Choice xmlns:v="urn:schemas-microsoft-com:vml" Requires="v">
                <p:oleObj spid="_x0000_s36872" name="Slide" r:id="rId4" imgW="4510920" imgH="3389518" progId="PowerPoint.Slide.8">
                  <p:embed/>
                </p:oleObj>
              </mc:Choice>
              <mc:Fallback>
                <p:oleObj name="Slide" r:id="rId4" imgW="4510920" imgH="3389518" progId="PowerPoint.Slide.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77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smtClean="0"/>
              <a:t>Obesity</a:t>
            </a:r>
            <a:r>
              <a:rPr lang="en-US" altLang="en-US" baseline="0" dirty="0" smtClean="0"/>
              <a:t> Patch Policy</a:t>
            </a:r>
            <a:endParaRPr lang="en-US" altLang="en-US" dirty="0"/>
          </a:p>
        </p:txBody>
      </p:sp>
      <p:sp>
        <p:nvSpPr>
          <p:cNvPr id="38915" name="Rectangle 3"/>
          <p:cNvSpPr>
            <a:spLocks noGrp="1" noChangeArrowheads="1"/>
          </p:cNvSpPr>
          <p:nvPr>
            <p:ph type="body" idx="1"/>
          </p:nvPr>
        </p:nvSpPr>
        <p:spPr/>
        <p:txBody>
          <a:bodyPr/>
          <a:lstStyle/>
          <a:p>
            <a:endParaRPr lang="en-US" altLang="en-US"/>
          </a:p>
        </p:txBody>
      </p:sp>
      <p:sp>
        <p:nvSpPr>
          <p:cNvPr id="38917" name="Rectangle 5" title="background"/>
          <p:cNvSpPr>
            <a:spLocks noChangeArrowheads="1"/>
          </p:cNvSpPr>
          <p:nvPr/>
        </p:nvSpPr>
        <p:spPr bwMode="auto">
          <a:xfrm>
            <a:off x="0" y="21526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38916" name="Object 4" title="background"/>
          <p:cNvGraphicFramePr>
            <a:graphicFrameLocks noChangeAspect="1"/>
          </p:cNvGraphicFramePr>
          <p:nvPr>
            <p:extLst>
              <p:ext uri="{D42A27DB-BD31-4B8C-83A1-F6EECF244321}">
                <p14:modId xmlns:p14="http://schemas.microsoft.com/office/powerpoint/2010/main" val="4148760126"/>
              </p:ext>
            </p:extLst>
          </p:nvPr>
        </p:nvGraphicFramePr>
        <p:xfrm>
          <a:off x="0" y="0"/>
          <a:ext cx="9144000" cy="6864350"/>
        </p:xfrm>
        <a:graphic>
          <a:graphicData uri="http://schemas.openxmlformats.org/presentationml/2006/ole">
            <mc:AlternateContent xmlns:mc="http://schemas.openxmlformats.org/markup-compatibility/2006">
              <mc:Choice xmlns:v="urn:schemas-microsoft-com:vml" Requires="v">
                <p:oleObj spid="_x0000_s38920" name="Slide" r:id="rId4" imgW="4535424" imgH="3401408" progId="PowerPoint.Slide.8">
                  <p:embed/>
                </p:oleObj>
              </mc:Choice>
              <mc:Fallback>
                <p:oleObj name="Slide" r:id="rId4" imgW="4535424" imgH="3401408" progId="PowerPoint.Slide.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64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dirty="0" smtClean="0"/>
              <a:t>Presentation</a:t>
            </a:r>
            <a:r>
              <a:rPr lang="en-US" altLang="en-US" baseline="0" dirty="0" smtClean="0"/>
              <a:t> Outline</a:t>
            </a:r>
            <a:endParaRPr lang="en-US" altLang="en-US" dirty="0"/>
          </a:p>
        </p:txBody>
      </p:sp>
      <p:sp>
        <p:nvSpPr>
          <p:cNvPr id="3075" name="Rectangle 3"/>
          <p:cNvSpPr>
            <a:spLocks noGrp="1" noChangeArrowheads="1"/>
          </p:cNvSpPr>
          <p:nvPr>
            <p:ph type="body" idx="1"/>
          </p:nvPr>
        </p:nvSpPr>
        <p:spPr/>
        <p:txBody>
          <a:bodyPr/>
          <a:lstStyle/>
          <a:p>
            <a:endParaRPr lang="en-US" altLang="en-US"/>
          </a:p>
        </p:txBody>
      </p:sp>
      <p:sp>
        <p:nvSpPr>
          <p:cNvPr id="3077" name="Rectangle 5" title="background"/>
          <p:cNvSpPr>
            <a:spLocks noChangeArrowheads="1"/>
          </p:cNvSpPr>
          <p:nvPr/>
        </p:nvSpPr>
        <p:spPr bwMode="auto">
          <a:xfrm>
            <a:off x="0" y="21526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3076" name="Object 4" title="background"/>
          <p:cNvGraphicFramePr>
            <a:graphicFrameLocks noChangeAspect="1"/>
          </p:cNvGraphicFramePr>
          <p:nvPr>
            <p:extLst>
              <p:ext uri="{D42A27DB-BD31-4B8C-83A1-F6EECF244321}">
                <p14:modId xmlns:p14="http://schemas.microsoft.com/office/powerpoint/2010/main" val="810497282"/>
              </p:ext>
            </p:extLst>
          </p:nvPr>
        </p:nvGraphicFramePr>
        <p:xfrm>
          <a:off x="0" y="0"/>
          <a:ext cx="9144000" cy="6864350"/>
        </p:xfrm>
        <a:graphic>
          <a:graphicData uri="http://schemas.openxmlformats.org/presentationml/2006/ole">
            <mc:AlternateContent xmlns:mc="http://schemas.openxmlformats.org/markup-compatibility/2006">
              <mc:Choice xmlns:v="urn:schemas-microsoft-com:vml" Requires="v">
                <p:oleObj spid="_x0000_s3080" name="Slide" r:id="rId4" imgW="4535424" imgH="3401408" progId="PowerPoint.Slide.8">
                  <p:embed/>
                </p:oleObj>
              </mc:Choice>
              <mc:Fallback>
                <p:oleObj name="Slide" r:id="rId4" imgW="4535424" imgH="3401408" progId="PowerPoint.Slide.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64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en-US" dirty="0" smtClean="0"/>
              <a:t>Vending Machine</a:t>
            </a:r>
            <a:r>
              <a:rPr lang="en-US" altLang="en-US" baseline="0" dirty="0" smtClean="0"/>
              <a:t> Removal Policy</a:t>
            </a:r>
            <a:endParaRPr lang="en-US" altLang="en-US" dirty="0"/>
          </a:p>
        </p:txBody>
      </p:sp>
      <p:sp>
        <p:nvSpPr>
          <p:cNvPr id="40963" name="Rectangle 3"/>
          <p:cNvSpPr>
            <a:spLocks noGrp="1" noChangeArrowheads="1"/>
          </p:cNvSpPr>
          <p:nvPr>
            <p:ph type="body" idx="1"/>
          </p:nvPr>
        </p:nvSpPr>
        <p:spPr/>
        <p:txBody>
          <a:bodyPr/>
          <a:lstStyle/>
          <a:p>
            <a:endParaRPr lang="en-US" altLang="en-US"/>
          </a:p>
        </p:txBody>
      </p:sp>
      <p:sp>
        <p:nvSpPr>
          <p:cNvPr id="40965" name="Rectangle 5" title="background"/>
          <p:cNvSpPr>
            <a:spLocks noChangeArrowheads="1"/>
          </p:cNvSpPr>
          <p:nvPr/>
        </p:nvSpPr>
        <p:spPr bwMode="auto">
          <a:xfrm>
            <a:off x="0" y="21526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40964" name="Object 4" title="background"/>
          <p:cNvGraphicFramePr>
            <a:graphicFrameLocks noChangeAspect="1"/>
          </p:cNvGraphicFramePr>
          <p:nvPr>
            <p:extLst>
              <p:ext uri="{D42A27DB-BD31-4B8C-83A1-F6EECF244321}">
                <p14:modId xmlns:p14="http://schemas.microsoft.com/office/powerpoint/2010/main" val="689132401"/>
              </p:ext>
            </p:extLst>
          </p:nvPr>
        </p:nvGraphicFramePr>
        <p:xfrm>
          <a:off x="0" y="0"/>
          <a:ext cx="9144000" cy="6864350"/>
        </p:xfrm>
        <a:graphic>
          <a:graphicData uri="http://schemas.openxmlformats.org/presentationml/2006/ole">
            <mc:AlternateContent xmlns:mc="http://schemas.openxmlformats.org/markup-compatibility/2006">
              <mc:Choice xmlns:v="urn:schemas-microsoft-com:vml" Requires="v">
                <p:oleObj spid="_x0000_s40968" name="Slide" r:id="rId4" imgW="4535424" imgH="3401408" progId="PowerPoint.Slide.8">
                  <p:embed/>
                </p:oleObj>
              </mc:Choice>
              <mc:Fallback>
                <p:oleObj name="Slide" r:id="rId4" imgW="4535424" imgH="3401408" progId="PowerPoint.Slide.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64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en-US" dirty="0" smtClean="0"/>
              <a:t>Exercise</a:t>
            </a:r>
            <a:r>
              <a:rPr lang="en-US" altLang="en-US" baseline="0" dirty="0" smtClean="0"/>
              <a:t> Requirement Policy</a:t>
            </a:r>
            <a:endParaRPr lang="en-US" altLang="en-US" dirty="0"/>
          </a:p>
        </p:txBody>
      </p:sp>
      <p:sp>
        <p:nvSpPr>
          <p:cNvPr id="43011" name="Rectangle 3"/>
          <p:cNvSpPr>
            <a:spLocks noGrp="1" noChangeArrowheads="1"/>
          </p:cNvSpPr>
          <p:nvPr>
            <p:ph type="body" idx="1"/>
          </p:nvPr>
        </p:nvSpPr>
        <p:spPr/>
        <p:txBody>
          <a:bodyPr/>
          <a:lstStyle/>
          <a:p>
            <a:endParaRPr lang="en-US" altLang="en-US"/>
          </a:p>
        </p:txBody>
      </p:sp>
      <p:sp>
        <p:nvSpPr>
          <p:cNvPr id="43013" name="Rectangle 5" title="background"/>
          <p:cNvSpPr>
            <a:spLocks noChangeArrowheads="1"/>
          </p:cNvSpPr>
          <p:nvPr/>
        </p:nvSpPr>
        <p:spPr bwMode="auto">
          <a:xfrm>
            <a:off x="0" y="21526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43012" name="Object 4" title="background"/>
          <p:cNvGraphicFramePr>
            <a:graphicFrameLocks noChangeAspect="1"/>
          </p:cNvGraphicFramePr>
          <p:nvPr>
            <p:extLst>
              <p:ext uri="{D42A27DB-BD31-4B8C-83A1-F6EECF244321}">
                <p14:modId xmlns:p14="http://schemas.microsoft.com/office/powerpoint/2010/main" val="2676231857"/>
              </p:ext>
            </p:extLst>
          </p:nvPr>
        </p:nvGraphicFramePr>
        <p:xfrm>
          <a:off x="0" y="0"/>
          <a:ext cx="9144000" cy="6864350"/>
        </p:xfrm>
        <a:graphic>
          <a:graphicData uri="http://schemas.openxmlformats.org/presentationml/2006/ole">
            <mc:AlternateContent xmlns:mc="http://schemas.openxmlformats.org/markup-compatibility/2006">
              <mc:Choice xmlns:v="urn:schemas-microsoft-com:vml" Requires="v">
                <p:oleObj spid="_x0000_s43016" name="Slide" r:id="rId4" imgW="4535424" imgH="3401408" progId="PowerPoint.Slide.8">
                  <p:embed/>
                </p:oleObj>
              </mc:Choice>
              <mc:Fallback>
                <p:oleObj name="Slide" r:id="rId4" imgW="4535424" imgH="3401408" progId="PowerPoint.Slide.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64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smtClean="0"/>
              <a:t>Evaluation</a:t>
            </a:r>
            <a:endParaRPr lang="en-US" altLang="en-US" dirty="0"/>
          </a:p>
        </p:txBody>
      </p:sp>
      <p:sp>
        <p:nvSpPr>
          <p:cNvPr id="44035" name="Rectangle 3"/>
          <p:cNvSpPr>
            <a:spLocks noGrp="1" noChangeArrowheads="1"/>
          </p:cNvSpPr>
          <p:nvPr>
            <p:ph type="body" idx="1"/>
          </p:nvPr>
        </p:nvSpPr>
        <p:spPr/>
        <p:txBody>
          <a:bodyPr/>
          <a:lstStyle/>
          <a:p>
            <a:endParaRPr lang="en-US" altLang="en-US"/>
          </a:p>
        </p:txBody>
      </p:sp>
      <p:sp>
        <p:nvSpPr>
          <p:cNvPr id="44037" name="Rectangle 5" title="background"/>
          <p:cNvSpPr>
            <a:spLocks noChangeArrowheads="1"/>
          </p:cNvSpPr>
          <p:nvPr/>
        </p:nvSpPr>
        <p:spPr bwMode="auto">
          <a:xfrm>
            <a:off x="0" y="21478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44036" name="Object 4" title="background"/>
          <p:cNvGraphicFramePr>
            <a:graphicFrameLocks noChangeAspect="1"/>
          </p:cNvGraphicFramePr>
          <p:nvPr>
            <p:extLst>
              <p:ext uri="{D42A27DB-BD31-4B8C-83A1-F6EECF244321}">
                <p14:modId xmlns:p14="http://schemas.microsoft.com/office/powerpoint/2010/main" val="4256012606"/>
              </p:ext>
            </p:extLst>
          </p:nvPr>
        </p:nvGraphicFramePr>
        <p:xfrm>
          <a:off x="0" y="0"/>
          <a:ext cx="9144000" cy="6870700"/>
        </p:xfrm>
        <a:graphic>
          <a:graphicData uri="http://schemas.openxmlformats.org/presentationml/2006/ole">
            <mc:AlternateContent xmlns:mc="http://schemas.openxmlformats.org/markup-compatibility/2006">
              <mc:Choice xmlns:v="urn:schemas-microsoft-com:vml" Requires="v">
                <p:oleObj spid="_x0000_s44040" name="Slide" r:id="rId4" imgW="4547676" imgH="3413657" progId="PowerPoint.Slide.8">
                  <p:embed/>
                </p:oleObj>
              </mc:Choice>
              <mc:Fallback>
                <p:oleObj name="Slide" r:id="rId4" imgW="4547676" imgH="3413657" progId="PowerPoint.Slide.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70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smtClean="0"/>
              <a:t>References</a:t>
            </a:r>
            <a:endParaRPr lang="en-US" altLang="en-US" dirty="0"/>
          </a:p>
        </p:txBody>
      </p:sp>
      <p:sp>
        <p:nvSpPr>
          <p:cNvPr id="47107" name="Rectangle 3"/>
          <p:cNvSpPr>
            <a:spLocks noGrp="1" noChangeArrowheads="1"/>
          </p:cNvSpPr>
          <p:nvPr>
            <p:ph type="body" idx="1"/>
          </p:nvPr>
        </p:nvSpPr>
        <p:spPr/>
        <p:txBody>
          <a:bodyPr/>
          <a:lstStyle/>
          <a:p>
            <a:endParaRPr lang="en-US" altLang="en-US"/>
          </a:p>
        </p:txBody>
      </p:sp>
      <p:sp>
        <p:nvSpPr>
          <p:cNvPr id="47109" name="Rectangle 5" title="background"/>
          <p:cNvSpPr>
            <a:spLocks noChangeArrowheads="1"/>
          </p:cNvSpPr>
          <p:nvPr/>
        </p:nvSpPr>
        <p:spPr bwMode="auto">
          <a:xfrm>
            <a:off x="0" y="2171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47111" name="Rectangle 7" title="background"/>
          <p:cNvSpPr>
            <a:spLocks noChangeArrowheads="1"/>
          </p:cNvSpPr>
          <p:nvPr/>
        </p:nvSpPr>
        <p:spPr bwMode="auto">
          <a:xfrm>
            <a:off x="0" y="21812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47113" name="Rectangle 9" title="background"/>
          <p:cNvSpPr>
            <a:spLocks noChangeArrowheads="1"/>
          </p:cNvSpPr>
          <p:nvPr/>
        </p:nvSpPr>
        <p:spPr bwMode="auto">
          <a:xfrm>
            <a:off x="0" y="21907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47112" name="Object 8" title="background"/>
          <p:cNvGraphicFramePr>
            <a:graphicFrameLocks noChangeAspect="1"/>
          </p:cNvGraphicFramePr>
          <p:nvPr>
            <p:extLst>
              <p:ext uri="{D42A27DB-BD31-4B8C-83A1-F6EECF244321}">
                <p14:modId xmlns:p14="http://schemas.microsoft.com/office/powerpoint/2010/main" val="3523181225"/>
              </p:ext>
            </p:extLst>
          </p:nvPr>
        </p:nvGraphicFramePr>
        <p:xfrm>
          <a:off x="0" y="0"/>
          <a:ext cx="9144000" cy="6870700"/>
        </p:xfrm>
        <a:graphic>
          <a:graphicData uri="http://schemas.openxmlformats.org/presentationml/2006/ole">
            <mc:AlternateContent xmlns:mc="http://schemas.openxmlformats.org/markup-compatibility/2006">
              <mc:Choice xmlns:v="urn:schemas-microsoft-com:vml" Requires="v">
                <p:oleObj spid="_x0000_s47116" name="Slide" r:id="rId3" imgW="4398308" imgH="3299308" progId="PowerPoint.Slide.8">
                  <p:embed/>
                </p:oleObj>
              </mc:Choice>
              <mc:Fallback>
                <p:oleObj name="Slide" r:id="rId3" imgW="4398308" imgH="3299308" progId="PowerPoint.Slide.8">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70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tLang="en-US" dirty="0" smtClean="0"/>
              <a:t>References (cont’d)</a:t>
            </a:r>
            <a:endParaRPr lang="en-US" altLang="en-US" dirty="0"/>
          </a:p>
        </p:txBody>
      </p:sp>
      <p:sp>
        <p:nvSpPr>
          <p:cNvPr id="48131" name="Rectangle 3"/>
          <p:cNvSpPr>
            <a:spLocks noGrp="1" noChangeArrowheads="1"/>
          </p:cNvSpPr>
          <p:nvPr>
            <p:ph type="body" idx="1"/>
          </p:nvPr>
        </p:nvSpPr>
        <p:spPr/>
        <p:txBody>
          <a:bodyPr/>
          <a:lstStyle/>
          <a:p>
            <a:endParaRPr lang="en-US" altLang="en-US"/>
          </a:p>
        </p:txBody>
      </p:sp>
      <p:sp>
        <p:nvSpPr>
          <p:cNvPr id="48133" name="Rectangle 5" title="background"/>
          <p:cNvSpPr>
            <a:spLocks noChangeArrowheads="1"/>
          </p:cNvSpPr>
          <p:nvPr/>
        </p:nvSpPr>
        <p:spPr bwMode="auto">
          <a:xfrm>
            <a:off x="0" y="2176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48132" name="Object 4" title="background"/>
          <p:cNvGraphicFramePr>
            <a:graphicFrameLocks noChangeAspect="1"/>
          </p:cNvGraphicFramePr>
          <p:nvPr>
            <p:extLst>
              <p:ext uri="{D42A27DB-BD31-4B8C-83A1-F6EECF244321}">
                <p14:modId xmlns:p14="http://schemas.microsoft.com/office/powerpoint/2010/main" val="2609147438"/>
              </p:ext>
            </p:extLst>
          </p:nvPr>
        </p:nvGraphicFramePr>
        <p:xfrm>
          <a:off x="0" y="0"/>
          <a:ext cx="9144000" cy="6870700"/>
        </p:xfrm>
        <a:graphic>
          <a:graphicData uri="http://schemas.openxmlformats.org/presentationml/2006/ole">
            <mc:AlternateContent xmlns:mc="http://schemas.openxmlformats.org/markup-compatibility/2006">
              <mc:Choice xmlns:v="urn:schemas-microsoft-com:vml" Requires="v">
                <p:oleObj spid="_x0000_s48136" name="Slide" r:id="rId3" imgW="4459276" imgH="3343577" progId="PowerPoint.Slide.8">
                  <p:embed/>
                </p:oleObj>
              </mc:Choice>
              <mc:Fallback>
                <p:oleObj name="Slide" r:id="rId3" imgW="4459276" imgH="3343577" progId="PowerPoint.Slide.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70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dirty="0" smtClean="0"/>
              <a:t>What is Public Policy?</a:t>
            </a:r>
            <a:endParaRPr lang="en-US" altLang="en-US" dirty="0"/>
          </a:p>
        </p:txBody>
      </p:sp>
      <p:sp>
        <p:nvSpPr>
          <p:cNvPr id="6147" name="Rectangle 3"/>
          <p:cNvSpPr>
            <a:spLocks noGrp="1" noChangeArrowheads="1"/>
          </p:cNvSpPr>
          <p:nvPr>
            <p:ph type="body" idx="1"/>
          </p:nvPr>
        </p:nvSpPr>
        <p:spPr/>
        <p:txBody>
          <a:bodyPr/>
          <a:lstStyle/>
          <a:p>
            <a:endParaRPr lang="en-US" altLang="en-US"/>
          </a:p>
        </p:txBody>
      </p:sp>
      <p:sp>
        <p:nvSpPr>
          <p:cNvPr id="6149" name="Rectangle 5" title="background"/>
          <p:cNvSpPr>
            <a:spLocks noChangeArrowheads="1"/>
          </p:cNvSpPr>
          <p:nvPr/>
        </p:nvSpPr>
        <p:spPr bwMode="auto">
          <a:xfrm>
            <a:off x="0" y="2171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6148" name="Object 4" title="background"/>
          <p:cNvGraphicFramePr>
            <a:graphicFrameLocks noChangeAspect="1"/>
          </p:cNvGraphicFramePr>
          <p:nvPr>
            <p:extLst>
              <p:ext uri="{D42A27DB-BD31-4B8C-83A1-F6EECF244321}">
                <p14:modId xmlns:p14="http://schemas.microsoft.com/office/powerpoint/2010/main" val="1512474874"/>
              </p:ext>
            </p:extLst>
          </p:nvPr>
        </p:nvGraphicFramePr>
        <p:xfrm>
          <a:off x="0" y="0"/>
          <a:ext cx="9144000" cy="6858000"/>
        </p:xfrm>
        <a:graphic>
          <a:graphicData uri="http://schemas.openxmlformats.org/presentationml/2006/ole">
            <mc:AlternateContent xmlns:mc="http://schemas.openxmlformats.org/markup-compatibility/2006">
              <mc:Choice xmlns:v="urn:schemas-microsoft-com:vml" Requires="v">
                <p:oleObj spid="_x0000_s6152" name="Slide" r:id="rId4" imgW="4474524" imgH="3352770" progId="PowerPoint.Slide.8">
                  <p:embed/>
                </p:oleObj>
              </mc:Choice>
              <mc:Fallback>
                <p:oleObj name="Slide" r:id="rId4" imgW="4474524" imgH="3352770" progId="PowerPoint.Slide.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dirty="0" smtClean="0"/>
              <a:t>The</a:t>
            </a:r>
            <a:r>
              <a:rPr lang="en-US" altLang="en-US" baseline="0" dirty="0" smtClean="0"/>
              <a:t> Start of a Public Health Policy</a:t>
            </a:r>
            <a:endParaRPr lang="en-US" altLang="en-US" dirty="0"/>
          </a:p>
        </p:txBody>
      </p:sp>
      <p:sp>
        <p:nvSpPr>
          <p:cNvPr id="8195" name="Rectangle 3"/>
          <p:cNvSpPr>
            <a:spLocks noGrp="1" noChangeArrowheads="1"/>
          </p:cNvSpPr>
          <p:nvPr>
            <p:ph type="body" idx="1"/>
          </p:nvPr>
        </p:nvSpPr>
        <p:spPr/>
        <p:txBody>
          <a:bodyPr/>
          <a:lstStyle/>
          <a:p>
            <a:endParaRPr lang="en-US" altLang="en-US"/>
          </a:p>
        </p:txBody>
      </p:sp>
      <p:sp>
        <p:nvSpPr>
          <p:cNvPr id="8197" name="Rectangle 5" title="background"/>
          <p:cNvSpPr>
            <a:spLocks noChangeArrowheads="1"/>
          </p:cNvSpPr>
          <p:nvPr/>
        </p:nvSpPr>
        <p:spPr bwMode="auto">
          <a:xfrm>
            <a:off x="0" y="21431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8196" name="Object 4" title="background"/>
          <p:cNvGraphicFramePr>
            <a:graphicFrameLocks noChangeAspect="1"/>
          </p:cNvGraphicFramePr>
          <p:nvPr>
            <p:extLst>
              <p:ext uri="{D42A27DB-BD31-4B8C-83A1-F6EECF244321}">
                <p14:modId xmlns:p14="http://schemas.microsoft.com/office/powerpoint/2010/main" val="1474383598"/>
              </p:ext>
            </p:extLst>
          </p:nvPr>
        </p:nvGraphicFramePr>
        <p:xfrm>
          <a:off x="0" y="0"/>
          <a:ext cx="9144000" cy="6877050"/>
        </p:xfrm>
        <a:graphic>
          <a:graphicData uri="http://schemas.openxmlformats.org/presentationml/2006/ole">
            <mc:AlternateContent xmlns:mc="http://schemas.openxmlformats.org/markup-compatibility/2006">
              <mc:Choice xmlns:v="urn:schemas-microsoft-com:vml" Requires="v">
                <p:oleObj spid="_x0000_s8200" name="Slide" r:id="rId4" imgW="4571831" imgH="3428876" progId="PowerPoint.Slide.8">
                  <p:embed/>
                </p:oleObj>
              </mc:Choice>
              <mc:Fallback>
                <p:oleObj name="Slide" r:id="rId4" imgW="4571831" imgH="3428876" progId="PowerPoint.Slide.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77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dirty="0" smtClean="0"/>
              <a:t>Method of Policy Making</a:t>
            </a:r>
            <a:endParaRPr lang="en-US" altLang="en-US" dirty="0"/>
          </a:p>
        </p:txBody>
      </p:sp>
      <p:sp>
        <p:nvSpPr>
          <p:cNvPr id="10243" name="Rectangle 3"/>
          <p:cNvSpPr>
            <a:spLocks noGrp="1" noChangeArrowheads="1"/>
          </p:cNvSpPr>
          <p:nvPr>
            <p:ph type="body" idx="1"/>
          </p:nvPr>
        </p:nvSpPr>
        <p:spPr/>
        <p:txBody>
          <a:bodyPr/>
          <a:lstStyle/>
          <a:p>
            <a:endParaRPr lang="en-US" altLang="en-US"/>
          </a:p>
        </p:txBody>
      </p:sp>
      <p:sp>
        <p:nvSpPr>
          <p:cNvPr id="10245" name="Rectangle 5" title="background"/>
          <p:cNvSpPr>
            <a:spLocks noChangeArrowheads="1"/>
          </p:cNvSpPr>
          <p:nvPr/>
        </p:nvSpPr>
        <p:spPr bwMode="auto">
          <a:xfrm>
            <a:off x="0" y="2157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10244" name="Object 4" title="background"/>
          <p:cNvGraphicFramePr>
            <a:graphicFrameLocks noChangeAspect="1"/>
          </p:cNvGraphicFramePr>
          <p:nvPr>
            <p:extLst>
              <p:ext uri="{D42A27DB-BD31-4B8C-83A1-F6EECF244321}">
                <p14:modId xmlns:p14="http://schemas.microsoft.com/office/powerpoint/2010/main" val="4153878032"/>
              </p:ext>
            </p:extLst>
          </p:nvPr>
        </p:nvGraphicFramePr>
        <p:xfrm>
          <a:off x="0" y="0"/>
          <a:ext cx="9144000" cy="6858000"/>
        </p:xfrm>
        <a:graphic>
          <a:graphicData uri="http://schemas.openxmlformats.org/presentationml/2006/ole">
            <mc:AlternateContent xmlns:mc="http://schemas.openxmlformats.org/markup-compatibility/2006">
              <mc:Choice xmlns:v="urn:schemas-microsoft-com:vml" Requires="v">
                <p:oleObj spid="_x0000_s10248" name="Slide" r:id="rId4" imgW="4523172" imgH="3389518" progId="PowerPoint.Slide.8">
                  <p:embed/>
                </p:oleObj>
              </mc:Choice>
              <mc:Fallback>
                <p:oleObj name="Slide" r:id="rId4" imgW="4523172" imgH="3389518" progId="PowerPoint.Slide.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dirty="0" smtClean="0"/>
              <a:t>Methods</a:t>
            </a:r>
            <a:r>
              <a:rPr lang="en-US" altLang="en-US" baseline="0" dirty="0" smtClean="0"/>
              <a:t> of Policy Making (</a:t>
            </a:r>
            <a:r>
              <a:rPr lang="en-US" altLang="en-US" baseline="0" dirty="0" err="1" smtClean="0"/>
              <a:t>con’d</a:t>
            </a:r>
            <a:r>
              <a:rPr lang="en-US" altLang="en-US" baseline="0" dirty="0" smtClean="0"/>
              <a:t>)</a:t>
            </a:r>
            <a:endParaRPr lang="en-US" altLang="en-US" dirty="0"/>
          </a:p>
        </p:txBody>
      </p:sp>
      <p:sp>
        <p:nvSpPr>
          <p:cNvPr id="12291" name="Rectangle 3"/>
          <p:cNvSpPr>
            <a:spLocks noGrp="1" noChangeArrowheads="1"/>
          </p:cNvSpPr>
          <p:nvPr>
            <p:ph type="body" idx="1"/>
          </p:nvPr>
        </p:nvSpPr>
        <p:spPr/>
        <p:txBody>
          <a:bodyPr/>
          <a:lstStyle/>
          <a:p>
            <a:endParaRPr lang="en-US" altLang="en-US"/>
          </a:p>
        </p:txBody>
      </p:sp>
      <p:sp>
        <p:nvSpPr>
          <p:cNvPr id="12293" name="Rectangle 5" title="background"/>
          <p:cNvSpPr>
            <a:spLocks noChangeArrowheads="1"/>
          </p:cNvSpPr>
          <p:nvPr/>
        </p:nvSpPr>
        <p:spPr bwMode="auto">
          <a:xfrm>
            <a:off x="0" y="21526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12292" name="Object 4" title="background"/>
          <p:cNvGraphicFramePr>
            <a:graphicFrameLocks noChangeAspect="1"/>
          </p:cNvGraphicFramePr>
          <p:nvPr>
            <p:extLst>
              <p:ext uri="{D42A27DB-BD31-4B8C-83A1-F6EECF244321}">
                <p14:modId xmlns:p14="http://schemas.microsoft.com/office/powerpoint/2010/main" val="2807256214"/>
              </p:ext>
            </p:extLst>
          </p:nvPr>
        </p:nvGraphicFramePr>
        <p:xfrm>
          <a:off x="0" y="0"/>
          <a:ext cx="9144000" cy="6864350"/>
        </p:xfrm>
        <a:graphic>
          <a:graphicData uri="http://schemas.openxmlformats.org/presentationml/2006/ole">
            <mc:AlternateContent xmlns:mc="http://schemas.openxmlformats.org/markup-compatibility/2006">
              <mc:Choice xmlns:v="urn:schemas-microsoft-com:vml" Requires="v">
                <p:oleObj spid="_x0000_s12296" name="Slide" r:id="rId4" imgW="4535424" imgH="3401408" progId="PowerPoint.Slide.8">
                  <p:embed/>
                </p:oleObj>
              </mc:Choice>
              <mc:Fallback>
                <p:oleObj name="Slide" r:id="rId4" imgW="4535424" imgH="3401408" progId="PowerPoint.Slide.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64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dirty="0" smtClean="0"/>
              <a:t>Methods</a:t>
            </a:r>
            <a:r>
              <a:rPr lang="en-US" altLang="en-US" baseline="0" dirty="0" smtClean="0"/>
              <a:t> of Policy Making (continued)</a:t>
            </a:r>
            <a:endParaRPr lang="en-US" altLang="en-US" dirty="0"/>
          </a:p>
        </p:txBody>
      </p:sp>
      <p:sp>
        <p:nvSpPr>
          <p:cNvPr id="14339" name="Rectangle 3"/>
          <p:cNvSpPr>
            <a:spLocks noGrp="1" noChangeArrowheads="1"/>
          </p:cNvSpPr>
          <p:nvPr>
            <p:ph type="body" idx="1"/>
          </p:nvPr>
        </p:nvSpPr>
        <p:spPr/>
        <p:txBody>
          <a:bodyPr/>
          <a:lstStyle/>
          <a:p>
            <a:endParaRPr lang="en-US" altLang="en-US"/>
          </a:p>
        </p:txBody>
      </p:sp>
      <p:sp>
        <p:nvSpPr>
          <p:cNvPr id="14341" name="Rectangle 5" title="background"/>
          <p:cNvSpPr>
            <a:spLocks noChangeArrowheads="1"/>
          </p:cNvSpPr>
          <p:nvPr/>
        </p:nvSpPr>
        <p:spPr bwMode="auto">
          <a:xfrm>
            <a:off x="0" y="21526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14340" name="Object 4" title="background"/>
          <p:cNvGraphicFramePr>
            <a:graphicFrameLocks noChangeAspect="1"/>
          </p:cNvGraphicFramePr>
          <p:nvPr>
            <p:extLst>
              <p:ext uri="{D42A27DB-BD31-4B8C-83A1-F6EECF244321}">
                <p14:modId xmlns:p14="http://schemas.microsoft.com/office/powerpoint/2010/main" val="355880814"/>
              </p:ext>
            </p:extLst>
          </p:nvPr>
        </p:nvGraphicFramePr>
        <p:xfrm>
          <a:off x="0" y="0"/>
          <a:ext cx="9144000" cy="6864350"/>
        </p:xfrm>
        <a:graphic>
          <a:graphicData uri="http://schemas.openxmlformats.org/presentationml/2006/ole">
            <mc:AlternateContent xmlns:mc="http://schemas.openxmlformats.org/markup-compatibility/2006">
              <mc:Choice xmlns:v="urn:schemas-microsoft-com:vml" Requires="v">
                <p:oleObj spid="_x0000_s14344" name="Slide" r:id="rId4" imgW="4535424" imgH="3401408" progId="PowerPoint.Slide.8">
                  <p:embed/>
                </p:oleObj>
              </mc:Choice>
              <mc:Fallback>
                <p:oleObj name="Slide" r:id="rId4" imgW="4535424" imgH="3401408" progId="PowerPoint.Slide.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64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dirty="0" smtClean="0"/>
              <a:t>Methods</a:t>
            </a:r>
            <a:r>
              <a:rPr lang="en-US" altLang="en-US" baseline="0" dirty="0" smtClean="0"/>
              <a:t> of Policy Making –Intervention Programs</a:t>
            </a:r>
            <a:endParaRPr lang="en-US" altLang="en-US" dirty="0"/>
          </a:p>
        </p:txBody>
      </p:sp>
      <p:sp>
        <p:nvSpPr>
          <p:cNvPr id="16387" name="Rectangle 3"/>
          <p:cNvSpPr>
            <a:spLocks noGrp="1" noChangeArrowheads="1"/>
          </p:cNvSpPr>
          <p:nvPr>
            <p:ph type="body" idx="1"/>
          </p:nvPr>
        </p:nvSpPr>
        <p:spPr/>
        <p:txBody>
          <a:bodyPr/>
          <a:lstStyle/>
          <a:p>
            <a:endParaRPr lang="en-US" altLang="en-US"/>
          </a:p>
        </p:txBody>
      </p:sp>
      <p:sp>
        <p:nvSpPr>
          <p:cNvPr id="16389" name="Rectangle 5" title="background"/>
          <p:cNvSpPr>
            <a:spLocks noChangeArrowheads="1"/>
          </p:cNvSpPr>
          <p:nvPr/>
        </p:nvSpPr>
        <p:spPr bwMode="auto">
          <a:xfrm>
            <a:off x="0" y="2157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16388" name="Object 4" title="background"/>
          <p:cNvGraphicFramePr>
            <a:graphicFrameLocks noChangeAspect="1"/>
          </p:cNvGraphicFramePr>
          <p:nvPr>
            <p:extLst>
              <p:ext uri="{D42A27DB-BD31-4B8C-83A1-F6EECF244321}">
                <p14:modId xmlns:p14="http://schemas.microsoft.com/office/powerpoint/2010/main" val="2250576423"/>
              </p:ext>
            </p:extLst>
          </p:nvPr>
        </p:nvGraphicFramePr>
        <p:xfrm>
          <a:off x="0" y="0"/>
          <a:ext cx="9144000" cy="6858000"/>
        </p:xfrm>
        <a:graphic>
          <a:graphicData uri="http://schemas.openxmlformats.org/presentationml/2006/ole">
            <mc:AlternateContent xmlns:mc="http://schemas.openxmlformats.org/markup-compatibility/2006">
              <mc:Choice xmlns:v="urn:schemas-microsoft-com:vml" Requires="v">
                <p:oleObj spid="_x0000_s16392" name="Slide" r:id="rId4" imgW="4523172" imgH="3389518" progId="PowerPoint.Slide.8">
                  <p:embed/>
                </p:oleObj>
              </mc:Choice>
              <mc:Fallback>
                <p:oleObj name="Slide" r:id="rId4" imgW="4523172" imgH="3389518" progId="PowerPoint.Slide.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dirty="0" smtClean="0"/>
              <a:t>What Policy</a:t>
            </a:r>
            <a:r>
              <a:rPr lang="en-US" altLang="en-US" baseline="0" dirty="0" smtClean="0"/>
              <a:t> Can Do</a:t>
            </a:r>
            <a:endParaRPr lang="en-US" altLang="en-US" dirty="0"/>
          </a:p>
        </p:txBody>
      </p:sp>
      <p:sp>
        <p:nvSpPr>
          <p:cNvPr id="18435" name="Rectangle 3"/>
          <p:cNvSpPr>
            <a:spLocks noGrp="1" noChangeArrowheads="1"/>
          </p:cNvSpPr>
          <p:nvPr>
            <p:ph type="body" idx="1"/>
          </p:nvPr>
        </p:nvSpPr>
        <p:spPr/>
        <p:txBody>
          <a:bodyPr/>
          <a:lstStyle/>
          <a:p>
            <a:endParaRPr lang="en-US" altLang="en-US"/>
          </a:p>
        </p:txBody>
      </p:sp>
      <p:sp>
        <p:nvSpPr>
          <p:cNvPr id="18437" name="Rectangle 5" title="background"/>
          <p:cNvSpPr>
            <a:spLocks noChangeArrowheads="1"/>
          </p:cNvSpPr>
          <p:nvPr/>
        </p:nvSpPr>
        <p:spPr bwMode="auto">
          <a:xfrm>
            <a:off x="0" y="2157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18436" name="Object 4" title="background"/>
          <p:cNvGraphicFramePr>
            <a:graphicFrameLocks noChangeAspect="1"/>
          </p:cNvGraphicFramePr>
          <p:nvPr>
            <p:extLst>
              <p:ext uri="{D42A27DB-BD31-4B8C-83A1-F6EECF244321}">
                <p14:modId xmlns:p14="http://schemas.microsoft.com/office/powerpoint/2010/main" val="1450300322"/>
              </p:ext>
            </p:extLst>
          </p:nvPr>
        </p:nvGraphicFramePr>
        <p:xfrm>
          <a:off x="0" y="0"/>
          <a:ext cx="9144000" cy="6858000"/>
        </p:xfrm>
        <a:graphic>
          <a:graphicData uri="http://schemas.openxmlformats.org/presentationml/2006/ole">
            <mc:AlternateContent xmlns:mc="http://schemas.openxmlformats.org/markup-compatibility/2006">
              <mc:Choice xmlns:v="urn:schemas-microsoft-com:vml" Requires="v">
                <p:oleObj spid="_x0000_s18440" name="Slide" r:id="rId4" imgW="4523172" imgH="3389518" progId="PowerPoint.Slide.8">
                  <p:embed/>
                </p:oleObj>
              </mc:Choice>
              <mc:Fallback>
                <p:oleObj name="Slide" r:id="rId4" imgW="4523172" imgH="3389518" progId="PowerPoint.Slide.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1794</Words>
  <Application>Microsoft Office PowerPoint</Application>
  <PresentationFormat>On-screen Show (4:3)</PresentationFormat>
  <Paragraphs>76</Paragraphs>
  <Slides>24</Slides>
  <Notes>21</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7" baseType="lpstr">
      <vt:lpstr>Arial</vt:lpstr>
      <vt:lpstr>Default Design</vt:lpstr>
      <vt:lpstr>Microsoft PowerPoint 97-2003 Slide</vt:lpstr>
      <vt:lpstr>Creating Public Health Policy</vt:lpstr>
      <vt:lpstr>Presentation Outline</vt:lpstr>
      <vt:lpstr>What is Public Policy?</vt:lpstr>
      <vt:lpstr>The Start of a Public Health Policy</vt:lpstr>
      <vt:lpstr>Method of Policy Making</vt:lpstr>
      <vt:lpstr>Methods of Policy Making (con’d)</vt:lpstr>
      <vt:lpstr>Methods of Policy Making (continued)</vt:lpstr>
      <vt:lpstr>Methods of Policy Making –Intervention Programs</vt:lpstr>
      <vt:lpstr>What Policy Can Do</vt:lpstr>
      <vt:lpstr>What Policy Can Do – Ensure enforcement</vt:lpstr>
      <vt:lpstr>Policy Evaluation</vt:lpstr>
      <vt:lpstr>Example of Public Health Policy</vt:lpstr>
      <vt:lpstr>Example of Public Health Policy - Recommendation</vt:lpstr>
      <vt:lpstr>Developing School Health Policy</vt:lpstr>
      <vt:lpstr>Choose Your Own Policy</vt:lpstr>
      <vt:lpstr>Choose Your Own “Adventure”</vt:lpstr>
      <vt:lpstr>Weight Monitoring Policy</vt:lpstr>
      <vt:lpstr>Mandatory Nutrition Course Policy</vt:lpstr>
      <vt:lpstr>Obesity Patch Policy</vt:lpstr>
      <vt:lpstr>Vending Machine Removal Policy</vt:lpstr>
      <vt:lpstr>Exercise Requirement Policy</vt:lpstr>
      <vt:lpstr>Evaluation</vt:lpstr>
      <vt:lpstr>References</vt:lpstr>
      <vt:lpstr>References (cont’d)</vt:lpstr>
    </vt:vector>
  </TitlesOfParts>
  <Company>ITSO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sau9</dc:creator>
  <cp:lastModifiedBy>Triplett, Deyon (CDC/OID/NCEZID) (CTR)</cp:lastModifiedBy>
  <cp:revision>11</cp:revision>
  <dcterms:created xsi:type="dcterms:W3CDTF">2006-01-20T18:14:09Z</dcterms:created>
  <dcterms:modified xsi:type="dcterms:W3CDTF">2015-12-02T15:34:13Z</dcterms:modified>
</cp:coreProperties>
</file>