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8" r:id="rId2"/>
  </p:sldMasterIdLst>
  <p:notesMasterIdLst>
    <p:notesMasterId r:id="rId25"/>
  </p:notesMasterIdLst>
  <p:sldIdLst>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4" r:id="rId18"/>
    <p:sldId id="275" r:id="rId19"/>
    <p:sldId id="276" r:id="rId20"/>
    <p:sldId id="277" r:id="rId21"/>
    <p:sldId id="280" r:id="rId22"/>
    <p:sldId id="279" r:id="rId23"/>
    <p:sldId id="28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1546" autoAdjust="0"/>
  </p:normalViewPr>
  <p:slideViewPr>
    <p:cSldViewPr snapToGrid="0">
      <p:cViewPr varScale="1">
        <p:scale>
          <a:sx n="60" d="100"/>
          <a:sy n="60" d="100"/>
        </p:scale>
        <p:origin x="379"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C305F3-607E-4B3A-9672-838ADBFDB179}" type="datetimeFigureOut">
              <a:rPr lang="en-US" smtClean="0"/>
              <a:t>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507E5-5DE2-41EE-9110-1F2408F6B53D}" type="slidenum">
              <a:rPr lang="en-US" smtClean="0"/>
              <a:t>‹#›</a:t>
            </a:fld>
            <a:endParaRPr lang="en-US"/>
          </a:p>
        </p:txBody>
      </p:sp>
    </p:spTree>
    <p:extLst>
      <p:ext uri="{BB962C8B-B14F-4D97-AF65-F5344CB8AC3E}">
        <p14:creationId xmlns:p14="http://schemas.microsoft.com/office/powerpoint/2010/main" val="32094941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chcs.org/medicaid-public-health-partnerships-untapped-potential-improve-health-care-reduce-cost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hcs.org/medicaid-public-health-partnerships-untapped-potential-improve-health-care-reduce-costs/"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chcs.org/medicaid-public-health-partnerships-untapped-potential-improve-health-care-reduce-costs/"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chcs.org/project/advancing-public-commercial-payers-implementation-cdcs-618-initiative/" TargetMode="Externa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6773" indent="-168401" defTabSz="881390" fontAlgn="auto">
              <a:spcBef>
                <a:spcPts val="0"/>
              </a:spcBef>
              <a:spcAft>
                <a:spcPts val="0"/>
              </a:spcAft>
              <a:buFont typeface="Arial" panose="020B0604020202020204" pitchFamily="34" charset="0"/>
              <a:buChar char="•"/>
              <a:defRPr/>
            </a:pPr>
            <a:r>
              <a:rPr lang="en-US" dirty="0">
                <a:solidFill>
                  <a:prstClr val="black"/>
                </a:solidFill>
              </a:rPr>
              <a:t>CDC is building partnerships with health care purchasers, payers, and providers to improve health and control health care costs through efforts like the 6|18 Initiative. </a:t>
            </a:r>
          </a:p>
          <a:p>
            <a:pPr marL="625842" lvl="1" indent="-168401" defTabSz="881390" fontAlgn="auto">
              <a:spcBef>
                <a:spcPts val="0"/>
              </a:spcBef>
              <a:spcAft>
                <a:spcPts val="0"/>
              </a:spcAft>
              <a:buFont typeface="Courier New" panose="02070309020205020404" pitchFamily="49" charset="0"/>
              <a:buChar char="o"/>
              <a:defRPr/>
            </a:pPr>
            <a:r>
              <a:rPr lang="en-US" dirty="0">
                <a:solidFill>
                  <a:prstClr val="black"/>
                </a:solidFill>
              </a:rPr>
              <a:t>Purchasers refer to larger employers who manage and hold risk for their health insurance plans</a:t>
            </a:r>
          </a:p>
          <a:p>
            <a:pPr marL="625842" lvl="1" indent="-168401" defTabSz="881390" fontAlgn="auto">
              <a:spcBef>
                <a:spcPts val="0"/>
              </a:spcBef>
              <a:spcAft>
                <a:spcPts val="0"/>
              </a:spcAft>
              <a:buFont typeface="Courier New" panose="02070309020205020404" pitchFamily="49" charset="0"/>
              <a:buChar char="o"/>
              <a:defRPr/>
            </a:pPr>
            <a:r>
              <a:rPr lang="en-US" dirty="0">
                <a:solidFill>
                  <a:prstClr val="black"/>
                </a:solidFill>
              </a:rPr>
              <a:t>Payers refer to public funders of health insurance like Medicaid and Medicare as well as private health insurance companies</a:t>
            </a:r>
          </a:p>
          <a:p>
            <a:pPr marL="625842" lvl="1" indent="-168401" defTabSz="881390" fontAlgn="auto">
              <a:spcBef>
                <a:spcPts val="0"/>
              </a:spcBef>
              <a:spcAft>
                <a:spcPts val="0"/>
              </a:spcAft>
              <a:buFont typeface="Courier New" panose="02070309020205020404" pitchFamily="49" charset="0"/>
              <a:buChar char="o"/>
              <a:defRPr/>
            </a:pPr>
            <a:r>
              <a:rPr lang="en-US" dirty="0">
                <a:solidFill>
                  <a:prstClr val="black"/>
                </a:solidFill>
              </a:rPr>
              <a:t>Providers refers to hospitals and physicians</a:t>
            </a:r>
          </a:p>
          <a:p>
            <a:pPr marL="176773" indent="-168401" defTabSz="881390" fontAlgn="auto">
              <a:spcBef>
                <a:spcPts val="0"/>
              </a:spcBef>
              <a:spcAft>
                <a:spcPts val="0"/>
              </a:spcAft>
              <a:buFont typeface="Arial" panose="020B0604020202020204" pitchFamily="34" charset="0"/>
              <a:buChar char="•"/>
              <a:defRPr/>
            </a:pPr>
            <a:r>
              <a:rPr lang="en-US" dirty="0">
                <a:solidFill>
                  <a:prstClr val="black"/>
                </a:solidFill>
              </a:rPr>
              <a:t>The following slides provide the background, goals, and progress of this initiative.</a:t>
            </a:r>
          </a:p>
          <a:p>
            <a:pPr>
              <a:spcBef>
                <a:spcPct val="0"/>
              </a:spcBef>
            </a:pPr>
            <a:endParaRPr lang="en-US" altLang="en-US" dirty="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Myriad Web Pro" panose="020B0503030403020204" pitchFamily="34" charset="0"/>
              </a:defRPr>
            </a:lvl1pPr>
            <a:lvl2pPr marL="716130" indent="-275434">
              <a:defRPr>
                <a:solidFill>
                  <a:schemeClr val="tx1"/>
                </a:solidFill>
                <a:latin typeface="Myriad Web Pro" panose="020B0503030403020204" pitchFamily="34" charset="0"/>
              </a:defRPr>
            </a:lvl2pPr>
            <a:lvl3pPr marL="1101738" indent="-220348">
              <a:defRPr>
                <a:solidFill>
                  <a:schemeClr val="tx1"/>
                </a:solidFill>
                <a:latin typeface="Myriad Web Pro" panose="020B0503030403020204" pitchFamily="34" charset="0"/>
              </a:defRPr>
            </a:lvl3pPr>
            <a:lvl4pPr marL="1542433" indent="-220348">
              <a:defRPr>
                <a:solidFill>
                  <a:schemeClr val="tx1"/>
                </a:solidFill>
                <a:latin typeface="Myriad Web Pro" panose="020B0503030403020204" pitchFamily="34" charset="0"/>
              </a:defRPr>
            </a:lvl4pPr>
            <a:lvl5pPr marL="1983128" indent="-220348">
              <a:defRPr>
                <a:solidFill>
                  <a:schemeClr val="tx1"/>
                </a:solidFill>
                <a:latin typeface="Myriad Web Pro" panose="020B0503030403020204" pitchFamily="34" charset="0"/>
              </a:defRPr>
            </a:lvl5pPr>
            <a:lvl6pPr marL="2423823" indent="-220348" fontAlgn="base">
              <a:spcBef>
                <a:spcPct val="0"/>
              </a:spcBef>
              <a:spcAft>
                <a:spcPct val="0"/>
              </a:spcAft>
              <a:defRPr>
                <a:solidFill>
                  <a:schemeClr val="tx1"/>
                </a:solidFill>
                <a:latin typeface="Myriad Web Pro" panose="020B0503030403020204" pitchFamily="34" charset="0"/>
              </a:defRPr>
            </a:lvl6pPr>
            <a:lvl7pPr marL="2864518" indent="-220348" fontAlgn="base">
              <a:spcBef>
                <a:spcPct val="0"/>
              </a:spcBef>
              <a:spcAft>
                <a:spcPct val="0"/>
              </a:spcAft>
              <a:defRPr>
                <a:solidFill>
                  <a:schemeClr val="tx1"/>
                </a:solidFill>
                <a:latin typeface="Myriad Web Pro" panose="020B0503030403020204" pitchFamily="34" charset="0"/>
              </a:defRPr>
            </a:lvl7pPr>
            <a:lvl8pPr marL="3305213" indent="-220348" fontAlgn="base">
              <a:spcBef>
                <a:spcPct val="0"/>
              </a:spcBef>
              <a:spcAft>
                <a:spcPct val="0"/>
              </a:spcAft>
              <a:defRPr>
                <a:solidFill>
                  <a:schemeClr val="tx1"/>
                </a:solidFill>
                <a:latin typeface="Myriad Web Pro" panose="020B0503030403020204" pitchFamily="34" charset="0"/>
              </a:defRPr>
            </a:lvl8pPr>
            <a:lvl9pPr marL="3745908" indent="-220348" fontAlgn="base">
              <a:spcBef>
                <a:spcPct val="0"/>
              </a:spcBef>
              <a:spcAft>
                <a:spcPct val="0"/>
              </a:spcAft>
              <a:defRPr>
                <a:solidFill>
                  <a:schemeClr val="tx1"/>
                </a:solidFill>
                <a:latin typeface="Myriad Web Pro" panose="020B0503030403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F084AA2-EDF3-41B6-9BD5-4D1331E35CE7}"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84355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931774"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1" i="0" u="none" strike="noStrike" kern="1200" cap="none" spc="0" normalizeH="0" baseline="0" noProof="0" dirty="0">
                <a:ln>
                  <a:noFill/>
                </a:ln>
                <a:solidFill>
                  <a:prstClr val="black"/>
                </a:solidFill>
                <a:effectLst/>
                <a:uLnTx/>
                <a:uFillTx/>
                <a:latin typeface="+mn-lt"/>
                <a:ea typeface="+mn-ea"/>
                <a:cs typeface="+mn-cs"/>
              </a:rPr>
              <a:t>18</a:t>
            </a:r>
            <a:r>
              <a:rPr kumimoji="0" lang="en-US" sz="1200" b="0" i="0" u="none" strike="noStrike" kern="1200" cap="none" spc="0" normalizeH="0" baseline="0" noProof="0" dirty="0">
                <a:ln>
                  <a:noFill/>
                </a:ln>
                <a:solidFill>
                  <a:prstClr val="black"/>
                </a:solidFill>
                <a:effectLst/>
                <a:uLnTx/>
                <a:uFillTx/>
                <a:latin typeface="+mn-lt"/>
                <a:ea typeface="+mn-ea"/>
                <a:cs typeface="+mn-cs"/>
              </a:rPr>
              <a:t> in 6|18 represents a set of, initially, 18 evidence-based interventions associated with each of the </a:t>
            </a:r>
            <a:r>
              <a:rPr kumimoji="0" lang="en-US" sz="1200" b="1" i="0" u="none" strike="noStrike" kern="1200" cap="none" spc="0" normalizeH="0" baseline="0" noProof="0" dirty="0">
                <a:ln>
                  <a:noFill/>
                </a:ln>
                <a:solidFill>
                  <a:prstClr val="black"/>
                </a:solidFill>
                <a:effectLst/>
                <a:uLnTx/>
                <a:uFillTx/>
                <a:latin typeface="+mn-lt"/>
                <a:ea typeface="+mn-ea"/>
                <a:cs typeface="+mn-cs"/>
              </a:rPr>
              <a:t>6</a:t>
            </a:r>
            <a:r>
              <a:rPr kumimoji="0" lang="en-US" sz="1200" b="0" i="0" u="none" strike="noStrike" kern="1200" cap="none" spc="0" normalizeH="0" baseline="0" noProof="0" dirty="0">
                <a:ln>
                  <a:noFill/>
                </a:ln>
                <a:solidFill>
                  <a:prstClr val="black"/>
                </a:solidFill>
                <a:effectLst/>
                <a:uLnTx/>
                <a:uFillTx/>
                <a:latin typeface="+mn-lt"/>
                <a:ea typeface="+mn-ea"/>
                <a:cs typeface="+mn-cs"/>
              </a:rPr>
              <a:t> conditions that health care purchasers, payers, or providers can implement. </a:t>
            </a:r>
          </a:p>
          <a:p>
            <a:pPr marL="171450" marR="0" lvl="0" indent="-171450" algn="l" defTabSz="931774"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number of interventions may fluctuate over time. Currently, there are 16 evidence-based interventions to date.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visit www.cdc.gov/sixeighteen/ for more information on each of the evidence-based interventions. </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421722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are 17 Medicaid and Public Health teams partnering with CDC to implement the 6|18 interventions to date.</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Year 1 States launched February 2016: CO, GA, LA, MA, MI, MN, NY, RI, SC </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Year 2 States launched June 2017: AK, D.C., MD, NC, NV, TX, UT, Los Angeles County</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Activities include:</a:t>
            </a:r>
          </a:p>
          <a:p>
            <a:pPr marL="547302" marR="0" lvl="1" indent="-210501" algn="l" defTabSz="881390" rtl="0" eaLnBrk="1" fontAlgn="auto" latinLnBrk="0" hangingPunct="1">
              <a:lnSpc>
                <a:spcPct val="100000"/>
              </a:lnSpc>
              <a:spcBef>
                <a:spcPts val="0"/>
              </a:spcBef>
              <a:spcAft>
                <a:spcPts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Shared learning platform </a:t>
            </a:r>
          </a:p>
          <a:p>
            <a:pPr marL="547302" marR="0" lvl="1" indent="-210501" algn="l" defTabSz="914400" rtl="0" eaLnBrk="1" fontAlgn="base" latinLnBrk="0" hangingPunct="1">
              <a:lnSpc>
                <a:spcPct val="100000"/>
              </a:lnSpc>
              <a:spcBef>
                <a:spcPct val="30000"/>
              </a:spcBef>
              <a:spcAft>
                <a:spcPct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Baseline data being collected</a:t>
            </a:r>
          </a:p>
          <a:p>
            <a:pPr marL="547302" marR="0" lvl="1" indent="-210501" algn="l" defTabSz="914400" rtl="0" eaLnBrk="1" fontAlgn="base" latinLnBrk="0" hangingPunct="1">
              <a:lnSpc>
                <a:spcPct val="100000"/>
              </a:lnSpc>
              <a:spcBef>
                <a:spcPct val="30000"/>
              </a:spcBef>
              <a:spcAft>
                <a:spcPct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State Plan Amendments</a:t>
            </a:r>
          </a:p>
          <a:p>
            <a:pPr marL="547302" marR="0" lvl="1" indent="-210501" algn="l" defTabSz="914400" rtl="0" eaLnBrk="1" fontAlgn="base" latinLnBrk="0" hangingPunct="1">
              <a:lnSpc>
                <a:spcPct val="100000"/>
              </a:lnSpc>
              <a:spcBef>
                <a:spcPct val="30000"/>
              </a:spcBef>
              <a:spcAft>
                <a:spcPct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Managed Care Organization (MCO) contractual negotiations</a:t>
            </a:r>
          </a:p>
          <a:p>
            <a:pPr marL="547302" marR="0" lvl="1" indent="-210501" algn="l" defTabSz="914400" rtl="0" eaLnBrk="1" fontAlgn="base" latinLnBrk="0" hangingPunct="1">
              <a:lnSpc>
                <a:spcPct val="100000"/>
              </a:lnSpc>
              <a:spcBef>
                <a:spcPct val="30000"/>
              </a:spcBef>
              <a:spcAft>
                <a:spcPct val="0"/>
              </a:spcAft>
              <a:buClrTx/>
              <a:buSzTx/>
              <a:buFontTx/>
              <a:buChar char="-"/>
              <a:tabLst/>
              <a:defRPr/>
            </a:pPr>
            <a:r>
              <a:rPr kumimoji="0" lang="en-US" sz="1300" b="0" i="0" u="none" strike="noStrike" kern="1200" cap="none" spc="0" normalizeH="0" baseline="0" noProof="0" dirty="0">
                <a:ln>
                  <a:noFill/>
                </a:ln>
                <a:solidFill>
                  <a:prstClr val="black"/>
                </a:solidFill>
                <a:effectLst/>
                <a:uLnTx/>
                <a:uFillTx/>
                <a:latin typeface="+mn-lt"/>
                <a:ea typeface="+mn-ea"/>
                <a:cs typeface="+mn-cs"/>
              </a:rPr>
              <a:t>Member and provider education tools and training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teams focus areas are: Tobacco, Asthma, Unintended Pregnancy Prevention, Diabetes, High Blood Pressure, Health Care Associated Infections</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336038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Through working together in a number of states, Public Health and Medicaid agencies have engaged in many opportunities for complementary work. </a:t>
            </a:r>
          </a:p>
          <a:p>
            <a:pPr marL="628650" marR="0" lvl="1" indent="-171450" algn="l" defTabSz="88139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Public health’s focus on evidence at the population level complements Medicaid’s expertise in delivering services at the patient level. </a:t>
            </a:r>
          </a:p>
          <a:p>
            <a:pPr marL="628650" marR="0" lvl="1" indent="-171450" algn="l" defTabSz="88139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200" b="0" i="0" u="none" strike="noStrike" kern="1200" cap="none" spc="-37" normalizeH="0" baseline="0" noProof="0" dirty="0">
                <a:ln>
                  <a:noFill/>
                </a:ln>
                <a:solidFill>
                  <a:prstClr val="black"/>
                </a:solidFill>
                <a:effectLst/>
                <a:uLnTx/>
                <a:uFillTx/>
                <a:latin typeface="+mn-lt"/>
                <a:ea typeface="+mn-ea"/>
                <a:cs typeface="+mn-cs"/>
              </a:rPr>
              <a:t>As one example, </a:t>
            </a:r>
            <a:r>
              <a:rPr kumimoji="0" lang="en-US" sz="1200" b="0" i="0" u="none" strike="noStrike" kern="1200" cap="none" spc="-37" normalizeH="0" baseline="0" noProof="0" dirty="0">
                <a:ln>
                  <a:noFill/>
                </a:ln>
                <a:solidFill>
                  <a:prstClr val="black">
                    <a:lumMod val="75000"/>
                    <a:lumOff val="25000"/>
                  </a:prstClr>
                </a:solidFill>
                <a:effectLst/>
                <a:uLnTx/>
                <a:uFillTx/>
                <a:latin typeface="+mn-lt"/>
                <a:ea typeface="+mn-ea"/>
                <a:cs typeface="+mn-cs"/>
              </a:rPr>
              <a:t>public health practitioners have helped translate epidemiologic evidence into a business case for coverage while a Medicaid Agency </a:t>
            </a:r>
            <a:r>
              <a:rPr kumimoji="0" lang="en-US" sz="1700" b="0" i="0" u="none" strike="noStrike" kern="1200" cap="none" spc="-37" normalizeH="0" baseline="0" noProof="0" dirty="0">
                <a:ln>
                  <a:noFill/>
                </a:ln>
                <a:solidFill>
                  <a:prstClr val="black">
                    <a:lumMod val="75000"/>
                    <a:lumOff val="25000"/>
                  </a:prstClr>
                </a:solidFill>
                <a:effectLst/>
                <a:uLnTx/>
                <a:uFillTx/>
                <a:latin typeface="+mn-lt"/>
                <a:ea typeface="+mn-ea"/>
                <a:cs typeface="+mn-cs"/>
              </a:rPr>
              <a:t>utilized available mechanisms to improve coverage and enhance increased uptake of services.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Crawford, M., &amp; Somers, S. (2017, April 06). Medicaid-Public Health Partnerships: Untapped Potential to Improve Health Care and Reduce Costs - CHCS Blog. Retrieved December 08, 2017, from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rPr>
              <a:t>https://www.chcs.org/medicaid-public-health-partnerships-untapped-potential-improve-health-care-reduce-costs/</a:t>
            </a: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553537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633"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represents the theory of change underpinning CDC’s 6|18 Initiative, and illustrates the steps that will need to occur to move from readiness to changing payment policy to improved health outcomes and controlled health care costs that will ultimately result from improved access to these services.</a:t>
            </a:r>
          </a:p>
          <a:p>
            <a:pPr marL="173633"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red arrow indicates the payment policy changes that are a focus of the 6|18 Initiative. </a:t>
            </a:r>
          </a:p>
          <a:p>
            <a:pPr marL="8372"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8372"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GA Hospital Association: Integrating Population Health, Community Health Needs Assessments and Community Benefits April 17, 2017</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120376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have been many early successes highlighting partnerships between state Public Health and state Medicaid programs.</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CDC’s 6|18 Initiative has created an opportunity for states to expand and grow their plan of action including Medicaid reimbursement and removal of medication co-payments. </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For more examples of </a:t>
            </a:r>
            <a:r>
              <a:rPr kumimoji="0" lang="en-US" sz="1200" b="0" i="0" u="none" strike="noStrike" kern="1200" cap="none" spc="0" normalizeH="0" baseline="0" noProof="0" dirty="0">
                <a:ln>
                  <a:noFill/>
                </a:ln>
                <a:solidFill>
                  <a:prstClr val="black"/>
                </a:solidFill>
                <a:effectLst/>
                <a:uLnTx/>
                <a:uFillTx/>
                <a:latin typeface="+mn-lt"/>
                <a:ea typeface="+mn-ea"/>
                <a:cs typeface="+mn-cs"/>
              </a:rPr>
              <a:t>partnerships between state Public Health and state Medicaid programs</a:t>
            </a: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explore CDC’s infographic: https://www.cdc.gov/sixeighteen/resources/docs/6-18-infographic.pdf</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715470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8401" marR="0" lvl="0" indent="-168401" algn="l" defTabSz="898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summarized some initial steps that state Medicaid Agencies and health departments took to address payment changes related to the 6|18 interventions:</a:t>
            </a:r>
            <a:endParaRPr kumimoji="0" lang="en-US" sz="1200" b="0" i="0" u="none" strike="sngStrike" kern="1200" cap="none" spc="0" normalizeH="0" baseline="0" noProof="0" dirty="0">
              <a:ln>
                <a:noFill/>
              </a:ln>
              <a:solidFill>
                <a:prstClr val="black"/>
              </a:solidFill>
              <a:effectLst/>
              <a:uLnTx/>
              <a:uFillTx/>
              <a:latin typeface="+mn-lt"/>
              <a:ea typeface="+mn-ea"/>
              <a:cs typeface="+mn-cs"/>
            </a:endParaRPr>
          </a:p>
          <a:p>
            <a:pPr marL="612145" marR="0" lvl="1" indent="-171450" algn="l" defTabSz="898137"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Baseline coverage and utilization assessment of the 6|18 interventions by Medicaid Managed Care Organizations, </a:t>
            </a:r>
          </a:p>
          <a:p>
            <a:pPr marL="612145" marR="0" lvl="1" indent="-171450" algn="l" defTabSz="898137"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Submission of state plan amendments to CMS </a:t>
            </a:r>
          </a:p>
          <a:p>
            <a:pPr marL="612145" marR="0" lvl="1" indent="-171450" algn="l" defTabSz="898137"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Changes in billing systems to be able to bill for covered 6|18 services</a:t>
            </a:r>
          </a:p>
          <a:p>
            <a:pPr marL="612145" marR="0" lvl="1" indent="-171450" algn="l" defTabSz="898137"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MCO contractual negotiations</a:t>
            </a:r>
          </a:p>
          <a:p>
            <a:pPr marL="612145" marR="0" lvl="1" indent="-171450" algn="l" defTabSz="898137"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new scope of practice to allow providers to deliver specific services Outreach and education for providers and members</a:t>
            </a:r>
          </a:p>
          <a:p>
            <a:pPr marL="0" marR="0" lvl="0" indent="0" algn="l" defTabSz="898137" rtl="0" eaLnBrk="1" fontAlgn="base" latinLnBrk="0" hangingPunct="1">
              <a:lnSpc>
                <a:spcPct val="100000"/>
              </a:lnSpc>
              <a:spcBef>
                <a:spcPct val="30000"/>
              </a:spcBef>
              <a:spcAft>
                <a:spcPct val="0"/>
              </a:spcAft>
              <a:buClrTx/>
              <a:buSzTx/>
              <a:buFont typeface="Courier New" panose="02070309020205020404" pitchFamily="49" charset="0"/>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 typeface="Courier New" panose="02070309020205020404" pitchFamily="49"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Crawford, M., &amp; Somers, S. (2017, April 06). Medicaid-Public Health Partnerships: Untapped Potential to Improve Health Care and Reduce Costs - CHCS Blog. Retrieved December 08, 2017, from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rPr>
              <a:t>https://www.chcs.org/medicaid-public-health-partnerships-untapped-potential-improve-health-care-reduce-costs/</a:t>
            </a: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51698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65261" indent="-165261">
              <a:buFont typeface="Arial" panose="020B0604020202020204" pitchFamily="34" charset="0"/>
              <a:buChar char="•"/>
            </a:pPr>
            <a:r>
              <a:rPr lang="en-US" u="none" dirty="0"/>
              <a:t>CDC is also engaging with several commercial health plans</a:t>
            </a:r>
            <a:r>
              <a:rPr lang="en-US" u="none" baseline="0" dirty="0"/>
              <a:t> in aligned 6|18 conditions and interventions.</a:t>
            </a:r>
          </a:p>
          <a:p>
            <a:pPr marL="165261" indent="-165261">
              <a:buFont typeface="Arial" panose="020B0604020202020204" pitchFamily="34" charset="0"/>
              <a:buChar char="•"/>
            </a:pPr>
            <a:r>
              <a:rPr lang="en-US" u="none" baseline="0" dirty="0"/>
              <a:t>Participating health plans have an opportunity to access tools and resources in the 6|18 shared learning platform. </a:t>
            </a:r>
          </a:p>
          <a:p>
            <a:pPr marL="165261" indent="-165261">
              <a:buFont typeface="Arial" panose="020B0604020202020204" pitchFamily="34" charset="0"/>
              <a:buChar char="•"/>
            </a:pPr>
            <a:r>
              <a:rPr lang="en-US" dirty="0"/>
              <a:t>Additional issues that payers would like to address through interactions with public and private health plans in the context of the 6|18 Initiative include</a:t>
            </a:r>
            <a:r>
              <a:rPr lang="en-US" baseline="0" dirty="0"/>
              <a:t>:</a:t>
            </a:r>
          </a:p>
          <a:p>
            <a:pPr marL="612145" lvl="1" indent="-171450">
              <a:buFont typeface="Courier New" panose="02070309020205020404" pitchFamily="49" charset="0"/>
              <a:buChar char="o"/>
            </a:pPr>
            <a:r>
              <a:rPr lang="en-US" baseline="0" dirty="0"/>
              <a:t>Behavioral economics</a:t>
            </a:r>
          </a:p>
          <a:p>
            <a:pPr marL="612145" lvl="1" indent="-171450">
              <a:buFont typeface="Courier New" panose="02070309020205020404" pitchFamily="49" charset="0"/>
              <a:buChar char="o"/>
            </a:pPr>
            <a:r>
              <a:rPr lang="en-US" baseline="0" dirty="0"/>
              <a:t>Provider engagement</a:t>
            </a:r>
          </a:p>
          <a:p>
            <a:pPr marL="612145" lvl="1" indent="-171450">
              <a:buFont typeface="Courier New" panose="02070309020205020404" pitchFamily="49" charset="0"/>
              <a:buChar char="o"/>
            </a:pPr>
            <a:r>
              <a:rPr lang="en-US" baseline="0" dirty="0"/>
              <a:t>Targeted member engagement</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542447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176773" marR="0" lvl="0" indent="-16840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Public Health programs, Medicaid programs , insurers, health care providers,  and other stakeholders all play a role in improved health for patients and consumers.</a:t>
            </a:r>
          </a:p>
          <a:p>
            <a:pPr marL="176773" marR="0" lvl="0" indent="-16840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slide offers complementary roles of partners in improving health and controlling costs, with patients and consumers highlighted in the center of these efforts:</a:t>
            </a:r>
          </a:p>
          <a:p>
            <a:pPr marL="625842"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Health care purchasers and health plans </a:t>
            </a:r>
            <a:r>
              <a:rPr kumimoji="0" lang="en-US" sz="1200" b="0" i="0" u="none" strike="noStrike" kern="1200" cap="none" spc="0" normalizeH="0" baseline="0" noProof="0" dirty="0">
                <a:ln>
                  <a:noFill/>
                </a:ln>
                <a:solidFill>
                  <a:prstClr val="black"/>
                </a:solidFill>
                <a:effectLst/>
                <a:uLnTx/>
                <a:uFillTx/>
                <a:latin typeface="+mn-lt"/>
                <a:ea typeface="+mn-ea"/>
                <a:cs typeface="+mn-cs"/>
              </a:rPr>
              <a:t>use CDC evidence to prioritize health outcomes, and cover, expand and deploy the prevention interventions</a:t>
            </a:r>
          </a:p>
          <a:p>
            <a:pPr marL="625842"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Providers</a:t>
            </a:r>
            <a:r>
              <a:rPr kumimoji="0" lang="en-US" sz="1200" b="0" i="0" u="none" strike="noStrike" kern="1200" cap="none" spc="0" normalizeH="0" baseline="0" noProof="0" dirty="0">
                <a:ln>
                  <a:noFill/>
                </a:ln>
                <a:solidFill>
                  <a:prstClr val="black"/>
                </a:solidFill>
                <a:effectLst/>
                <a:uLnTx/>
                <a:uFillTx/>
                <a:latin typeface="+mn-lt"/>
                <a:ea typeface="+mn-ea"/>
                <a:cs typeface="+mn-cs"/>
              </a:rPr>
              <a:t> deliver and implement the interventions and collaborate with CDC to disseminate operational best practices.</a:t>
            </a:r>
          </a:p>
          <a:p>
            <a:pPr marL="625842"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Public health </a:t>
            </a:r>
            <a:r>
              <a:rPr kumimoji="0" lang="en-US" sz="1200" b="0" i="0" u="none" strike="noStrike" kern="1200" cap="none" spc="0" normalizeH="0" baseline="0" noProof="0" dirty="0">
                <a:ln>
                  <a:noFill/>
                </a:ln>
                <a:solidFill>
                  <a:prstClr val="black"/>
                </a:solidFill>
                <a:effectLst/>
                <a:uLnTx/>
                <a:uFillTx/>
                <a:latin typeface="+mn-lt"/>
                <a:ea typeface="+mn-ea"/>
                <a:cs typeface="+mn-cs"/>
              </a:rPr>
              <a:t>accelerates evidence into action by understanding and measuring the burden of the conditions and by monitoring the health impact of implementing prevention interventions. Public health also complements 6|18 implementation partnering with health insurers and providers in their health assessments and health campaigns and by promoting the 6|18 initiative and other evidence based interventions.</a:t>
            </a:r>
          </a:p>
          <a:p>
            <a:pPr marL="625842"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Other </a:t>
            </a:r>
            <a:r>
              <a:rPr kumimoji="0" lang="en-US" sz="1200" b="0" i="0" u="sng" strike="noStrike" kern="1200" cap="none" spc="0" normalizeH="0" baseline="0" noProof="0" dirty="0">
                <a:ln>
                  <a:noFill/>
                </a:ln>
                <a:solidFill>
                  <a:prstClr val="black"/>
                </a:solidFill>
                <a:effectLst/>
                <a:uLnTx/>
                <a:uFillTx/>
                <a:latin typeface="+mn-lt"/>
                <a:ea typeface="+mn-ea"/>
                <a:cs typeface="+mn-cs"/>
              </a:rPr>
              <a:t>key stakeholders</a:t>
            </a:r>
            <a:r>
              <a:rPr kumimoji="0" lang="en-US" sz="1200" b="0" i="0" u="none" strike="noStrike" kern="1200" cap="none" spc="0" normalizeH="0" baseline="0" noProof="0" dirty="0">
                <a:ln>
                  <a:noFill/>
                </a:ln>
                <a:solidFill>
                  <a:prstClr val="black"/>
                </a:solidFill>
                <a:effectLst/>
                <a:uLnTx/>
                <a:uFillTx/>
                <a:latin typeface="+mn-lt"/>
                <a:ea typeface="+mn-ea"/>
                <a:cs typeface="+mn-cs"/>
              </a:rPr>
              <a:t>, such as foundations and NGOs, use CDC evidence to support efforts that align with the high-burden conditions, support implementation of the interventions, and advance 6|18 through community engagement activities.</a:t>
            </a:r>
          </a:p>
          <a:p>
            <a:pPr marL="0" marR="0" lvl="0" indent="0" algn="l" defTabSz="88139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 typeface="Courier New" panose="02070309020205020404" pitchFamily="49"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Crawford, M., &amp; Somers, S. (2017, April 06). Medicaid-Public Health Partnerships: Untapped Potential to Improve Health Care and Reduce Costs - CHCS Blog. Retrieved December 08, 2017, from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3"/>
              </a:rPr>
              <a:t>https://www.chcs.org/medicaid-public-health-partnerships-untapped-potential-improve-health-care-reduce-costs/</a:t>
            </a: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 typeface="Courier New" panose="02070309020205020404" pitchFamily="49" charset="0"/>
              <a:buNone/>
              <a:tabLst/>
              <a:defRPr/>
            </a:pPr>
            <a:endParaRPr kumimoji="0" lang="en-US" sz="1200" b="0" i="0" u="sng"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 typeface="Courier New" panose="02070309020205020404" pitchFamily="49"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Advancing Implementation of the CDC's 6|18 Initiative. (2016, April). Retrieved December 08, 2017, from </a:t>
            </a:r>
            <a:r>
              <a:rPr kumimoji="0" lang="en-US" sz="1200" b="0" i="0" u="sng" strike="noStrike" kern="1200" cap="none" spc="0" normalizeH="0" baseline="0" noProof="0" dirty="0">
                <a:ln>
                  <a:noFill/>
                </a:ln>
                <a:solidFill>
                  <a:prstClr val="black"/>
                </a:solidFill>
                <a:effectLst/>
                <a:uLnTx/>
                <a:uFillTx/>
                <a:latin typeface="+mn-lt"/>
                <a:ea typeface="+mn-ea"/>
                <a:cs typeface="+mn-cs"/>
                <a:hlinkClick r:id="rId4"/>
              </a:rPr>
              <a:t>https://www.chcs.org/project/advancing-public-commercial-payers-implementation-cdcs-618-initiative/</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676085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Moving forward, CDC would like to create a sustainable environment where evidence can be translated into action. </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State Medicaid Agency and Health Department teams are participating in a Shared Learning Platform</a:t>
            </a:r>
            <a:r>
              <a:rPr kumimoji="0" lang="en-US" sz="1200" b="1" i="0" u="none" strike="noStrike" kern="1200" cap="none" spc="0" normalizeH="0" baseline="0" noProof="0" dirty="0">
                <a:ln>
                  <a:noFill/>
                </a:ln>
                <a:solidFill>
                  <a:prstClr val="black"/>
                </a:solidFill>
                <a:effectLst/>
                <a:uLnTx/>
                <a:uFillTx/>
                <a:latin typeface="+mn-lt"/>
                <a:ea typeface="+mn-ea"/>
                <a:cs typeface="+mn-cs"/>
              </a:rPr>
              <a:t> </a:t>
            </a:r>
            <a:r>
              <a:rPr kumimoji="0" lang="en-US" sz="1200" b="0" i="0" u="none" strike="noStrike" kern="1200" cap="none" spc="0" normalizeH="0" baseline="0" noProof="0" dirty="0">
                <a:ln>
                  <a:noFill/>
                </a:ln>
                <a:solidFill>
                  <a:prstClr val="black"/>
                </a:solidFill>
                <a:effectLst/>
                <a:uLnTx/>
                <a:uFillTx/>
                <a:latin typeface="+mn-lt"/>
                <a:ea typeface="+mn-ea"/>
                <a:cs typeface="+mn-cs"/>
              </a:rPr>
              <a:t>to facilitate peer-to-peer learning across states, where states have identified priorities such as the development of State Plan Amendments to broaden coverage of services, and the assessment of baseline coverage of interventions among managed care organizations as a first step towards contract negotiations</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CDC is collaborating with health care purchasers, health plans and providers who are implementing CDC’s 6|18 Initiative and evaluating health and cost control over time. </a:t>
            </a:r>
          </a:p>
          <a:p>
            <a:pPr marL="168401"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Technical assistance is offered to state Medicaid agencies and health departments. Technical assistance includes: </a:t>
            </a:r>
          </a:p>
          <a:p>
            <a:pPr marL="604013"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Individual monthly calls to discuss progress and identify challenges and technical assistance needs.</a:t>
            </a:r>
          </a:p>
          <a:p>
            <a:pPr marL="604013"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Facilitated peer-to-peer learning calls focused on topics specific to each health condition held every other month.</a:t>
            </a:r>
          </a:p>
          <a:p>
            <a:pPr marL="604013" marR="0" lvl="1"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Webinars that address cross-cutting topics of interest to all states held on a quarterly basis.</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7698683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165261"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Achieving lasting impact on health outcomes requires a focus not just on patient care but also on community-wide approaches that improve the health of populations and of the community. Conditions in the places where we live, learn, work, and play have as much impact on our health as the health care we receive. </a:t>
            </a:r>
          </a:p>
          <a:p>
            <a:pPr marL="165261" marR="0" lvl="0" indent="-16526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CDC offers tools and resources that emphasize community-wide approaches which complement CDC’s 6|18 Initiative. These community and population-oriented initiatives include:</a:t>
            </a:r>
          </a:p>
          <a:p>
            <a:pPr marL="605956" marR="0" lvl="1" indent="-16526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CDC’s Social Determinants of Health </a:t>
            </a:r>
            <a:r>
              <a:rPr kumimoji="0" lang="en-US" sz="1200" b="0" i="0" u="none" strike="noStrike" kern="1200" cap="none" spc="0" normalizeH="0" baseline="0" noProof="0" dirty="0">
                <a:ln>
                  <a:noFill/>
                </a:ln>
                <a:solidFill>
                  <a:prstClr val="black"/>
                </a:solidFill>
                <a:effectLst/>
                <a:uLnTx/>
                <a:uFillTx/>
                <a:latin typeface="+mn-lt"/>
                <a:ea typeface="+mn-ea"/>
                <a:cs typeface="+mn-cs"/>
              </a:rPr>
              <a:t>website which highlights sources of social determinants of health data, tools for action, and programs. This website is designed to support efforts by public health, community organizations, and health care systems to improve community well-being.</a:t>
            </a:r>
          </a:p>
          <a:p>
            <a:pPr marL="605956" marR="0" lvl="1" indent="-16526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The Community Health Improvement Navigator </a:t>
            </a:r>
            <a:r>
              <a:rPr kumimoji="0" lang="en-US" sz="1200" b="0" i="0" u="none" strike="noStrike" kern="1200" cap="none" spc="0" normalizeH="0" baseline="0" noProof="0" dirty="0">
                <a:ln>
                  <a:noFill/>
                </a:ln>
                <a:solidFill>
                  <a:prstClr val="black"/>
                </a:solidFill>
                <a:effectLst/>
                <a:uLnTx/>
                <a:uFillTx/>
                <a:latin typeface="+mn-lt"/>
                <a:ea typeface="+mn-ea"/>
                <a:cs typeface="+mn-cs"/>
              </a:rPr>
              <a:t>which provides a framework and set of tools for those working to improve the health of their communities. One of the drivers behind this tool is a new requirement for tax-exempt hospitals to engage in community health improvement activities. However, it can be used by any community, health group or health system. A key feature of the “Navigator” is a searchable database of proven community interventions to improve health and well-being. </a:t>
            </a:r>
          </a:p>
          <a:p>
            <a:pPr marL="605956" marR="0" lvl="1" indent="-16526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a:t>
            </a:r>
            <a:r>
              <a:rPr kumimoji="0" lang="en-US" sz="1200" b="0" i="0" u="sng" strike="noStrike" kern="1200" cap="none" spc="0" normalizeH="0" baseline="0" noProof="0" dirty="0">
                <a:ln>
                  <a:noFill/>
                </a:ln>
                <a:solidFill>
                  <a:prstClr val="black"/>
                </a:solidFill>
                <a:effectLst/>
                <a:uLnTx/>
                <a:uFillTx/>
                <a:latin typeface="+mn-lt"/>
                <a:ea typeface="+mn-ea"/>
                <a:cs typeface="+mn-cs"/>
              </a:rPr>
              <a:t>HI-5</a:t>
            </a:r>
            <a:r>
              <a:rPr kumimoji="0" lang="en-US" sz="1200" b="0" i="0" u="none" strike="noStrike" kern="1200" cap="none" spc="0" normalizeH="0" baseline="0" noProof="0" dirty="0">
                <a:ln>
                  <a:noFill/>
                </a:ln>
                <a:solidFill>
                  <a:prstClr val="black"/>
                </a:solidFill>
                <a:effectLst/>
                <a:uLnTx/>
                <a:uFillTx/>
                <a:latin typeface="+mn-lt"/>
                <a:ea typeface="+mn-ea"/>
                <a:cs typeface="+mn-cs"/>
              </a:rPr>
              <a:t> (“high-five”), or Health Impact in Five Years Initiative which is a tool that highlights non-clinical, evidence-based community-wide interventions. Each intervention has been shown to improve health within five years or less and achieves cost effectiveness and/or cost savings over the lifetime of the population.</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7055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165261" marR="0" lvl="0" indent="-16526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Changing health care landscape requires more public health and health care collaboration.  </a:t>
            </a:r>
          </a:p>
          <a:p>
            <a:pPr marL="165261" marR="0" lvl="0" indent="-16526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US health care system is undergoing unprecedented change.</a:t>
            </a:r>
          </a:p>
          <a:p>
            <a:pPr marL="168401" marR="0" lvl="0" indent="-16840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Major trends in health care are providing new opportunities for prevention and population health:</a:t>
            </a:r>
          </a:p>
          <a:p>
            <a:pPr marL="617469"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Over 90% of Americans now have health care coverage. </a:t>
            </a:r>
          </a:p>
          <a:p>
            <a:pPr marL="617469"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There is active movement away from the current fee-for-service payment and delivery model that reimburses providers for the number of procedures performed or visits conducted (quantity – or volume) to models that reimburse providers for reaching improved health outcomes, an improved patient experience, and reduced costs (quality – or value). </a:t>
            </a:r>
          </a:p>
          <a:p>
            <a:pPr marL="617469"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Value-based alternative payment models (such as Accountable Care Organizations and Patient-Centered Medical Homes) are more patient centered and facilitate the delivery of more comprehensive care, with new opportunities to deliver preventive services.</a:t>
            </a:r>
          </a:p>
          <a:p>
            <a:pPr marL="617469" marR="0" lvl="1" indent="-168401" algn="l" defTabSz="88139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provides new opportunities to pay for and deliver prevention.</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coverage trends have led to an increase need to improve health and control cost.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1-Robin A. Cohen, Ph.D., Emily P. </a:t>
            </a:r>
            <a:r>
              <a:rPr kumimoji="0" lang="en-US" sz="1200" b="0" i="0" u="none" strike="noStrike" kern="1200" cap="none" spc="0" normalizeH="0" baseline="0" noProof="0" dirty="0" err="1">
                <a:ln>
                  <a:noFill/>
                </a:ln>
                <a:solidFill>
                  <a:srgbClr val="7F7F7F">
                    <a:lumMod val="75000"/>
                  </a:srgbClr>
                </a:solidFill>
                <a:effectLst/>
                <a:uLnTx/>
                <a:uFillTx/>
                <a:latin typeface="Calibri" panose="020F0502020204030204" pitchFamily="34" charset="0"/>
                <a:ea typeface="+mn-ea"/>
                <a:cs typeface="+mn-cs"/>
              </a:rPr>
              <a:t>Zammitti</a:t>
            </a:r>
            <a:r>
              <a:rPr kumimoji="0" lang="en-US" sz="1200" b="0" i="0" u="none" strike="noStrike" kern="1200" cap="none" spc="0" normalizeH="0" baseline="0" noProof="0" dirty="0">
                <a:ln>
                  <a:noFill/>
                </a:ln>
                <a:solidFill>
                  <a:srgbClr val="7F7F7F">
                    <a:lumMod val="75000"/>
                  </a:srgbClr>
                </a:solidFill>
                <a:effectLst/>
                <a:uLnTx/>
                <a:uFillTx/>
                <a:latin typeface="Calibri" panose="020F0502020204030204" pitchFamily="34" charset="0"/>
                <a:ea typeface="+mn-ea"/>
                <a:cs typeface="+mn-cs"/>
              </a:rPr>
              <a:t>, M.P.H., and Michael E. Martinez, M.P.H., M.H.S.A Division of Health Interview Statistics, National Center for Health Statistics Health Insurance Coverage: Early Release of Estimates From the National Health Interview Survey, 2016</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4784581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Please visit our website at https://www.cdc.gov/sixeighteen/ for the Evidence Summaries which include a detailed summaries of the 6|18 interventions, based on scientific studies and expert consultations.</a:t>
            </a:r>
            <a:endParaRPr kumimoji="0" lang="en-US" sz="10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854100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9929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marR="0" lvl="0" indent="-171450" algn="l" defTabSz="898137"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This framework was developed by Dr. Neal </a:t>
            </a:r>
            <a:r>
              <a:rPr kumimoji="0" lang="en-US" sz="1200" b="0" i="0" u="none" strike="noStrike" kern="1200" cap="none" spc="0" normalizeH="0" baseline="0" noProof="0" dirty="0" err="1">
                <a:ln>
                  <a:noFill/>
                </a:ln>
                <a:solidFill>
                  <a:prstClr val="black"/>
                </a:solidFill>
                <a:effectLst/>
                <a:uLnTx/>
                <a:uFillTx/>
                <a:latin typeface="+mn-lt"/>
                <a:ea typeface="+mn-ea"/>
                <a:cs typeface="+mn-cs"/>
              </a:rPr>
              <a:t>Halfon</a:t>
            </a:r>
            <a:r>
              <a:rPr kumimoji="0" lang="en-US" sz="1200" b="0" i="0" u="none" strike="noStrike" kern="1200" cap="none" spc="0" normalizeH="0" baseline="0" noProof="0" dirty="0">
                <a:ln>
                  <a:noFill/>
                </a:ln>
                <a:solidFill>
                  <a:prstClr val="black"/>
                </a:solidFill>
                <a:effectLst/>
                <a:uLnTx/>
                <a:uFillTx/>
                <a:latin typeface="+mn-lt"/>
                <a:ea typeface="+mn-ea"/>
                <a:cs typeface="+mn-cs"/>
              </a:rPr>
              <a:t> at UCLA and illustrates the transformation of the health care delivery system now in progress. It describes the transition from an Acute Care System (1.0) to a Coordinated Seamless Health Care System (2.0) to a Community Integrated Health Care System (3.0).  </a:t>
            </a:r>
          </a:p>
          <a:p>
            <a:pPr marL="171450" marR="0" lvl="0" indent="-171450"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emerging payment and delivery models are creating increased opportunities to link clinical care and community health.</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002431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88139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addition to changing health care landscape, there have also been changes to in public health. </a:t>
            </a:r>
            <a:endParaRPr kumimoji="0" lang="en-US" sz="1200" b="0" i="0" u="none" strike="sng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Economic forces have affected state and local health departments. This has created an opportunity for public health to partner with the health care sector as it seeks to improve the patient experience of care, improve the health of populations and reduce the cost of health care.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It has also created new opportunities for public health to add value by focusing attention on improving population health through the broad application of prevention strategies to individuals and communities.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lumMod val="65000"/>
                    <a:lumOff val="35000"/>
                  </a:prstClr>
                </a:solidFill>
                <a:effectLst/>
                <a:uLnTx/>
                <a:uFillTx/>
                <a:latin typeface="+mn-lt"/>
                <a:ea typeface="+mn-ea"/>
                <a:cs typeface="+mn-cs"/>
              </a:rPr>
              <a:t>http://nacchoprofilestudy.org/wp-content/uploads/2015/04/2015-Forces-of-Change-Slidedoc-Final.pdf</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454387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88139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SOURCE: Auerbach J. The 3 Buckets of Prevention. J Public Health Management Practice 201http://journals.lww.com/</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jphmp</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/Citation/</a:t>
            </a:r>
            <a:r>
              <a:rPr kumimoji="0" lang="en-US" sz="1200" b="0" i="0" u="none" strike="noStrike" kern="1200" cap="none" spc="0" normalizeH="0" baseline="0" noProof="0" dirty="0" err="1">
                <a:ln>
                  <a:noFill/>
                </a:ln>
                <a:solidFill>
                  <a:srgbClr val="000000"/>
                </a:solidFill>
                <a:effectLst/>
                <a:uLnTx/>
                <a:uFillTx/>
                <a:latin typeface="Calibri" panose="020F0502020204030204" pitchFamily="34" charset="0"/>
                <a:ea typeface="+mn-ea"/>
                <a:cs typeface="Arial" panose="020B0604020202020204" pitchFamily="34" charset="0"/>
              </a:rPr>
              <a:t>publishahead</a:t>
            </a: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/The_3_Buckets_of_Prevention_.99695.aspx</a:t>
            </a:r>
            <a:endPar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88139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address these emerging trends, CDC developed a Prevention and Population Health framework, referred to as the “Three Buckets of Prevention.” This framework describes population-based prevention in clinical and community settings.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In clinical settings, population health typically refers to health care delivered to populations of patient panels. In community settings, population health typically refers to comprehensive health – in and outside the health care delivery system – provided to all individuals in geographically defined communities. The three buckets characterize prevention in different settings:</a:t>
            </a:r>
          </a:p>
          <a:p>
            <a:pPr marL="681976" marR="0" lvl="1" indent="-224534"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Bucket 1 </a:t>
            </a:r>
            <a:r>
              <a:rPr kumimoji="0" lang="en-US" sz="1200" b="0" i="0" u="none" strike="noStrike" kern="1200" cap="none" spc="0" normalizeH="0" baseline="0" noProof="0" dirty="0">
                <a:ln>
                  <a:noFill/>
                </a:ln>
                <a:solidFill>
                  <a:prstClr val="black"/>
                </a:solidFill>
                <a:effectLst/>
                <a:uLnTx/>
                <a:uFillTx/>
                <a:latin typeface="+mn-lt"/>
                <a:ea typeface="+mn-ea"/>
                <a:cs typeface="+mn-cs"/>
              </a:rPr>
              <a:t>includes traditional clinical preventive services, many of which are now covered benefits without cost-sharing for most health plans under the Affordable Care Act. They are typically delivered in clinical settings, to individuals who are healthy, as primary or secondary prevention. Examples here include immunizations or colorectal cancer screening tests.</a:t>
            </a:r>
          </a:p>
          <a:p>
            <a:pPr marL="681976" marR="0" lvl="1" indent="-224534"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Bucket 2 </a:t>
            </a:r>
            <a:r>
              <a:rPr kumimoji="0" lang="en-US" sz="1200" b="0" i="0" u="none" strike="noStrike" kern="1200" cap="none" spc="0" normalizeH="0" baseline="0" noProof="0" dirty="0">
                <a:ln>
                  <a:noFill/>
                </a:ln>
                <a:solidFill>
                  <a:prstClr val="black"/>
                </a:solidFill>
                <a:effectLst/>
                <a:uLnTx/>
                <a:uFillTx/>
                <a:latin typeface="+mn-lt"/>
                <a:ea typeface="+mn-ea"/>
                <a:cs typeface="+mn-cs"/>
              </a:rPr>
              <a:t>includes innovative services that extend care from the clinic to the community, also delivered to individuals but in community settings. An example here includes the use of a community health worker to assess asthma triggers in the home as a way to augment asthma control in a clinical setting. </a:t>
            </a:r>
          </a:p>
          <a:p>
            <a:pPr marL="681976" marR="0" lvl="1" indent="-224534"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1" i="0" u="sng" strike="noStrike" kern="1200" cap="none" spc="0" normalizeH="0" baseline="0" noProof="0" dirty="0">
                <a:ln>
                  <a:noFill/>
                </a:ln>
                <a:solidFill>
                  <a:prstClr val="black"/>
                </a:solidFill>
                <a:effectLst/>
                <a:uLnTx/>
                <a:uFillTx/>
                <a:latin typeface="+mn-lt"/>
                <a:ea typeface="+mn-ea"/>
                <a:cs typeface="+mn-cs"/>
              </a:rPr>
              <a:t>Bucket 3 </a:t>
            </a:r>
            <a:r>
              <a:rPr kumimoji="0" lang="en-US" sz="1200" b="0" i="0" u="none" strike="noStrike" kern="1200" cap="none" spc="0" normalizeH="0" baseline="0" noProof="0" dirty="0">
                <a:ln>
                  <a:noFill/>
                </a:ln>
                <a:solidFill>
                  <a:prstClr val="black"/>
                </a:solidFill>
                <a:effectLst/>
                <a:uLnTx/>
                <a:uFillTx/>
                <a:latin typeface="+mn-lt"/>
                <a:ea typeface="+mn-ea"/>
                <a:cs typeface="+mn-cs"/>
              </a:rPr>
              <a:t>includes community-wide interventions delivered not to individuals but to entire populations/environmental structures to benefit the health of the whole community. An example here is a school-based program to increase physical activity among children which is associated with positive long term health effects.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Health will be improved through attention to all three buckets.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6|18 Initiative focuses on Buckets 1 and 2, and can be valuable to health care purchasers, payers, and providers by highlighting preventive interventions </a:t>
            </a:r>
            <a:r>
              <a:rPr kumimoji="0" lang="en-US" sz="1200" b="0" i="0" u="sng" strike="noStrike" kern="1200" cap="none" spc="0" normalizeH="0" baseline="0" noProof="0" dirty="0">
                <a:ln>
                  <a:noFill/>
                </a:ln>
                <a:solidFill>
                  <a:prstClr val="black"/>
                </a:solidFill>
                <a:effectLst/>
                <a:uLnTx/>
                <a:uFillTx/>
                <a:latin typeface="+mn-lt"/>
                <a:ea typeface="+mn-ea"/>
                <a:cs typeface="+mn-cs"/>
              </a:rPr>
              <a:t>that improve health and reduce costs</a:t>
            </a:r>
            <a:r>
              <a:rPr kumimoji="0" lang="en-US" sz="1200" b="0" i="0" u="none" strike="noStrike" kern="1200" cap="none" spc="0" normalizeH="0" baseline="0" noProof="0" dirty="0">
                <a:ln>
                  <a:noFill/>
                </a:ln>
                <a:solidFill>
                  <a:prstClr val="black"/>
                </a:solidFill>
                <a:effectLst/>
                <a:uLnTx/>
                <a:uFillTx/>
                <a:latin typeface="+mn-lt"/>
                <a:ea typeface="+mn-ea"/>
                <a:cs typeface="+mn-cs"/>
              </a:rPr>
              <a:t>.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Health Impact in 5 Years (HI-5) initiative highlights non-clinical, community-wide approaches that have evidence reporting positive health impacts resulting within five years, and cost effectiveness and/or cost savings over the lifetime of the population or earlier.</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Aligning work in all three buckets ensures the greatest impact. </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157703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88136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Hester, J. A., </a:t>
            </a:r>
            <a:r>
              <a:rPr kumimoji="0" lang="en-US" sz="1200" b="0" i="0" u="none" strike="noStrike" kern="0" cap="none" spc="0" normalizeH="0" baseline="0" noProof="0" dirty="0" err="1">
                <a:ln>
                  <a:noFill/>
                </a:ln>
                <a:solidFill>
                  <a:srgbClr val="002060"/>
                </a:solidFill>
                <a:effectLst/>
                <a:uLnTx/>
                <a:uFillTx/>
                <a:latin typeface="Calibri" panose="020F0502020204030204" pitchFamily="34" charset="0"/>
                <a:ea typeface="+mn-ea"/>
                <a:cs typeface="+mn-cs"/>
              </a:rPr>
              <a:t>J.Auerbach</a:t>
            </a:r>
            <a:r>
              <a:rPr kumimoji="0" lang="en-US" sz="12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 L. </a:t>
            </a:r>
            <a:r>
              <a:rPr kumimoji="0" lang="en-US" sz="1200" b="0" i="0" u="none" strike="noStrike" kern="0" cap="none" spc="0" normalizeH="0" baseline="0" noProof="0" dirty="0" err="1">
                <a:ln>
                  <a:noFill/>
                </a:ln>
                <a:solidFill>
                  <a:srgbClr val="002060"/>
                </a:solidFill>
                <a:effectLst/>
                <a:uLnTx/>
                <a:uFillTx/>
                <a:latin typeface="Calibri" panose="020F0502020204030204" pitchFamily="34" charset="0"/>
                <a:ea typeface="+mn-ea"/>
                <a:cs typeface="+mn-cs"/>
              </a:rPr>
              <a:t>Seeff</a:t>
            </a:r>
            <a:r>
              <a:rPr kumimoji="0" lang="en-US" sz="12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 J. Wheaton, K. Brusuelas, and C. Singleton 2015. </a:t>
            </a:r>
            <a:r>
              <a:rPr kumimoji="0" lang="en-US" sz="1200" b="0" i="1" u="none" strike="noStrike" kern="0" cap="none" spc="0" normalizeH="0" baseline="0" noProof="0" dirty="0">
                <a:ln>
                  <a:noFill/>
                </a:ln>
                <a:solidFill>
                  <a:srgbClr val="002060"/>
                </a:solidFill>
                <a:effectLst/>
                <a:uLnTx/>
                <a:uFillTx/>
                <a:latin typeface="Calibri" panose="020F0502020204030204" pitchFamily="34" charset="0"/>
                <a:ea typeface="+mn-ea"/>
                <a:cs typeface="+mn-cs"/>
              </a:rPr>
              <a:t>CDC’s 6|18 Initiative: Accelerating evidence into action. </a:t>
            </a:r>
          </a:p>
          <a:p>
            <a:pPr marL="0" marR="0" lvl="0" indent="0" algn="l" defTabSz="881369"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2060"/>
                </a:solidFill>
                <a:effectLst/>
                <a:uLnTx/>
                <a:uFillTx/>
                <a:latin typeface="Calibri" panose="020F0502020204030204" pitchFamily="34" charset="0"/>
                <a:ea typeface="+mn-ea"/>
                <a:cs typeface="+mn-cs"/>
              </a:rPr>
              <a:t>National Academy of Medicine, Washington, DC. http://nam.edu/wp-content/uploads/2016/02/CDCs-618-Initiative-Accelerating-Evidence-into-Action.pd</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898137"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6|18 Initiative highlights the importance of health systems and public health collaboration to improve population health and to ensure that preventive services are available barrier-free to all insured persons.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CDC has developed the 6|18 Initiative to support the adoption by health care purchasers, payers, and providers of evidence-based interventions to improve health and control costs in the short term – in less than 5 years. </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name “6|18” comes from the initial focus on </a:t>
            </a:r>
            <a:r>
              <a:rPr kumimoji="0" lang="en-US" sz="1200" b="1" i="0" u="none" strike="noStrike" kern="1200" cap="none" spc="0" normalizeH="0" baseline="0" noProof="0" dirty="0">
                <a:ln>
                  <a:noFill/>
                </a:ln>
                <a:solidFill>
                  <a:prstClr val="black"/>
                </a:solidFill>
                <a:effectLst/>
                <a:uLnTx/>
                <a:uFillTx/>
                <a:latin typeface="+mn-lt"/>
                <a:ea typeface="+mn-ea"/>
                <a:cs typeface="+mn-cs"/>
              </a:rPr>
              <a:t>6</a:t>
            </a:r>
            <a:r>
              <a:rPr kumimoji="0" lang="en-US" sz="1200" b="0" i="0" u="none" strike="noStrike" kern="1200" cap="none" spc="0" normalizeH="0" baseline="0" noProof="0" dirty="0">
                <a:ln>
                  <a:noFill/>
                </a:ln>
                <a:solidFill>
                  <a:prstClr val="black"/>
                </a:solidFill>
                <a:effectLst/>
                <a:uLnTx/>
                <a:uFillTx/>
                <a:latin typeface="+mn-lt"/>
                <a:ea typeface="+mn-ea"/>
                <a:cs typeface="+mn-cs"/>
              </a:rPr>
              <a:t> high-burden, high-cost health conditions and, initially, </a:t>
            </a:r>
            <a:r>
              <a:rPr kumimoji="0" lang="en-US" sz="1200" b="1" i="0" u="none" strike="noStrike" kern="1200" cap="none" spc="0" normalizeH="0" baseline="0" noProof="0" dirty="0">
                <a:ln>
                  <a:noFill/>
                </a:ln>
                <a:solidFill>
                  <a:prstClr val="black"/>
                </a:solidFill>
                <a:effectLst/>
                <a:uLnTx/>
                <a:uFillTx/>
                <a:latin typeface="+mn-lt"/>
                <a:ea typeface="+mn-ea"/>
                <a:cs typeface="+mn-cs"/>
              </a:rPr>
              <a:t>18</a:t>
            </a:r>
            <a:r>
              <a:rPr kumimoji="0" lang="en-US" sz="1200" b="0" i="0" u="none" strike="noStrike" kern="1200" cap="none" spc="0" normalizeH="0" baseline="0" noProof="0" dirty="0">
                <a:ln>
                  <a:noFill/>
                </a:ln>
                <a:solidFill>
                  <a:prstClr val="black"/>
                </a:solidFill>
                <a:effectLst/>
                <a:uLnTx/>
                <a:uFillTx/>
                <a:latin typeface="+mn-lt"/>
                <a:ea typeface="+mn-ea"/>
                <a:cs typeface="+mn-cs"/>
              </a:rPr>
              <a:t> evidence-based interventions that can improve health and control costs. The number of interventions may fluctuate over time.</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195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initiative goals are as follows: </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improve health and control costs using specific evidence-based interventions</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develop sustainable collaboration between public health and health care sectors</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857533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6 in 6|18 represents the 6 initial health conditions, including: Tobacco Use, High Blood Pressure, Health Care-Associated Infections, Asthma, Unintended Pregnancies, and Diabetes.</a:t>
            </a:r>
          </a:p>
          <a:p>
            <a:pPr marL="176773" marR="0" lvl="0" indent="-168401"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These conditions were selected because they meet the following criteria:</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They affect large numbers of people</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They are associated with high health care costs</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Evidence-based interventions are available to prevent or control these conditions in a short time horizon (less than 5 years)</a:t>
            </a:r>
          </a:p>
          <a:p>
            <a:pPr marL="625842" marR="0" lvl="1" indent="-168401"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The evidence-based interventions can be implemented by the health care sector - health care purchasers, health plans, and providers.</a:t>
            </a:r>
          </a:p>
          <a:p>
            <a:pPr marL="165261" marR="0" lvl="0" indent="-165261" algn="l" defTabSz="88139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To learn more about each condition and its interventions, please visit our website https://www.cdc.gov/sixeighteen/ </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8809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31774" rtl="0" eaLnBrk="1" fontAlgn="base" latinLnBrk="0" hangingPunct="1">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Evidence demonstrates that CDC’s 6|18 Initiative interventions can improve health and control costs of the 6 conditions. The 6|18 Initiative provides this evidence to health care purchasers, payers, and providers. This slide illustrates how the interventions were selected.</a:t>
            </a:r>
          </a:p>
          <a:p>
            <a:pPr marL="0" marR="0" lvl="0" indent="0" algn="l" defTabSz="931774"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Step 1: </a:t>
            </a:r>
            <a:r>
              <a:rPr kumimoji="0" lang="en-US" sz="1200" b="0" i="0" u="none" strike="noStrike" kern="1200" cap="none" spc="0" normalizeH="0" baseline="0" noProof="0" dirty="0">
                <a:ln>
                  <a:noFill/>
                </a:ln>
                <a:solidFill>
                  <a:prstClr val="black"/>
                </a:solidFill>
                <a:effectLst/>
                <a:uLnTx/>
                <a:uFillTx/>
                <a:latin typeface="+mn-lt"/>
                <a:ea typeface="+mn-ea"/>
                <a:cs typeface="+mn-cs"/>
              </a:rPr>
              <a:t>CDC identified a short list of </a:t>
            </a:r>
            <a:r>
              <a:rPr kumimoji="0" lang="en-US" sz="1200" b="1" i="0" u="none" strike="noStrike" kern="1200" cap="none" spc="0" normalizeH="0" baseline="0" noProof="0" dirty="0">
                <a:ln>
                  <a:noFill/>
                </a:ln>
                <a:solidFill>
                  <a:prstClr val="black"/>
                </a:solidFill>
                <a:effectLst/>
                <a:uLnTx/>
                <a:uFillTx/>
                <a:latin typeface="+mn-lt"/>
                <a:ea typeface="+mn-ea"/>
                <a:cs typeface="+mn-cs"/>
              </a:rPr>
              <a:t>health conditions </a:t>
            </a:r>
            <a:r>
              <a:rPr kumimoji="0" lang="en-US" sz="1200" b="0" i="0" u="none" strike="noStrike" kern="1200" cap="none" spc="0" normalizeH="0" baseline="0" noProof="0" dirty="0">
                <a:ln>
                  <a:noFill/>
                </a:ln>
                <a:solidFill>
                  <a:prstClr val="black"/>
                </a:solidFill>
                <a:effectLst/>
                <a:uLnTx/>
                <a:uFillTx/>
                <a:latin typeface="+mn-lt"/>
                <a:ea typeface="+mn-ea"/>
                <a:cs typeface="+mn-cs"/>
              </a:rPr>
              <a:t>that:</a:t>
            </a:r>
          </a:p>
          <a:p>
            <a:pPr marL="291179" marR="0" lvl="0" indent="-291179"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Affect large numbers of people</a:t>
            </a:r>
          </a:p>
          <a:p>
            <a:pPr marL="291179" marR="0" lvl="0" indent="-291179"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Are associated with high health care costs</a:t>
            </a:r>
          </a:p>
          <a:p>
            <a:pPr marL="291179" marR="0" lvl="0" indent="-291179"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Have CDC evidence-based interventions that may improve health and reduce health care costs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200" b="0" i="0" u="sng" strike="noStrike" kern="1200" cap="none" spc="0" normalizeH="0" baseline="0" noProof="0" dirty="0">
                <a:ln>
                  <a:noFill/>
                </a:ln>
                <a:solidFill>
                  <a:prstClr val="black"/>
                </a:solidFill>
                <a:effectLst/>
                <a:uLnTx/>
                <a:uFillTx/>
                <a:latin typeface="+mn-lt"/>
                <a:ea typeface="+mn-ea"/>
                <a:cs typeface="+mn-cs"/>
              </a:rPr>
              <a:t>Step 2: </a:t>
            </a:r>
            <a:r>
              <a:rPr kumimoji="0" lang="en-US" sz="1200" b="0" i="0" u="none" strike="noStrike" kern="1200" cap="none" spc="0" normalizeH="0" baseline="0" noProof="0" dirty="0">
                <a:ln>
                  <a:noFill/>
                </a:ln>
                <a:solidFill>
                  <a:prstClr val="black"/>
                </a:solidFill>
                <a:effectLst/>
                <a:uLnTx/>
                <a:uFillTx/>
                <a:latin typeface="+mn-lt"/>
                <a:ea typeface="+mn-ea"/>
                <a:cs typeface="+mn-cs"/>
              </a:rPr>
              <a:t>Identify </a:t>
            </a:r>
            <a:r>
              <a:rPr kumimoji="0" lang="en-US" sz="1400" b="1" i="0" u="none" strike="noStrike" kern="1200" cap="none" spc="0" normalizeH="0" baseline="0" noProof="0" dirty="0">
                <a:ln>
                  <a:noFill/>
                </a:ln>
                <a:solidFill>
                  <a:prstClr val="black"/>
                </a:solidFill>
                <a:effectLst/>
                <a:uLnTx/>
                <a:uFillTx/>
                <a:latin typeface="+mn-lt"/>
                <a:ea typeface="+mn-ea"/>
                <a:cs typeface="+mn-cs"/>
              </a:rPr>
              <a:t>interventions</a:t>
            </a:r>
            <a:r>
              <a:rPr kumimoji="0" lang="en-US" sz="1200" b="0" i="0" u="none" strike="noStrike" kern="1200" cap="none" spc="0" normalizeH="0" baseline="0" noProof="0" dirty="0">
                <a:ln>
                  <a:noFill/>
                </a:ln>
                <a:solidFill>
                  <a:prstClr val="black"/>
                </a:solidFill>
                <a:effectLst/>
                <a:uLnTx/>
                <a:uFillTx/>
                <a:latin typeface="+mn-lt"/>
                <a:ea typeface="+mn-ea"/>
                <a:cs typeface="+mn-cs"/>
              </a:rPr>
              <a:t> that corresponded to the conditions.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Identified types of evidence that payers consider when selecting new services, and consulted individual experts from across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health care industry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candidate interventions. </a:t>
            </a:r>
            <a:endParaRPr kumimoji="0" lang="en-US" sz="4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Interventions were prioritized based on the following criteria</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p>
          <a:p>
            <a:pPr marL="232943" marR="0" lvl="0"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High potential health impact </a:t>
            </a:r>
          </a:p>
          <a:p>
            <a:pPr marL="232943" marR="0" lvl="0"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Evidence of effectiveness among certain population/payer groups</a:t>
            </a:r>
          </a:p>
          <a:p>
            <a:pPr marL="232943" marR="0" lvl="0"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With payer coverage opportunities </a:t>
            </a: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where</a:t>
            </a:r>
          </a:p>
          <a:p>
            <a:pPr marL="698830" marR="0" lvl="1"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intervention is not widely covered, or at all</a:t>
            </a:r>
          </a:p>
          <a:p>
            <a:pPr marL="698830" marR="0" lvl="1"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FF0000"/>
                </a:solidFill>
                <a:effectLst/>
                <a:uLnTx/>
                <a:uFillTx/>
                <a:latin typeface="Calibri" panose="020F0502020204030204" pitchFamily="34" charset="0"/>
                <a:ea typeface="+mn-ea"/>
                <a:cs typeface="+mn-cs"/>
              </a:rPr>
              <a:t>intervention is covered, but uptake is low</a:t>
            </a:r>
          </a:p>
          <a:p>
            <a:pPr marL="232943" marR="0" lvl="0"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Could be delivered by payers or providers</a:t>
            </a:r>
          </a:p>
          <a:p>
            <a:pPr marL="232943" marR="0" lvl="0" indent="-232943"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Step 3</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CDC consulted with</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ndividual </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experts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from public health and the health care delivery system and the following sources for candidate interventions:</a:t>
            </a:r>
          </a:p>
          <a:p>
            <a:pPr marL="174708" marR="0" lvl="0"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Health and medical databases </a:t>
            </a:r>
          </a:p>
          <a:p>
            <a:pPr marL="174708" marR="0" lvl="0"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The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Guide to Community Preventive Services</a:t>
            </a:r>
          </a:p>
          <a:p>
            <a:pPr marL="174708" marR="0" lvl="0"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United States Preventive Services Task Force</a:t>
            </a:r>
          </a:p>
          <a:p>
            <a:pPr marL="174708" marR="0" lvl="0"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Agency for Healthcare Research and Quality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sz="11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Step 4</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CDC used two </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CDC frameworks* </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to define level and types of evidence. </a:t>
            </a:r>
          </a:p>
          <a:p>
            <a:pPr marL="174708" marR="0" lvl="0"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Only interventions with moderate or higher level of evidence were included as defined in CDC’s, “</a:t>
            </a:r>
            <a:r>
              <a:rPr kumimoji="0" lang="en-US" sz="11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Seeking Best Practices: A Conceptual Framework for Planning and Improving Evidence-Based Practices.</a:t>
            </a: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a:t>
            </a:r>
            <a:r>
              <a:rPr kumimoji="0" lang="en-US" sz="11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For </a:t>
            </a:r>
            <a:r>
              <a:rPr kumimoji="0" lang="en-US" sz="1000" b="0" i="0" u="sng" strike="noStrike" kern="1200" cap="none" spc="0" normalizeH="0" baseline="0" noProof="0" dirty="0">
                <a:ln>
                  <a:noFill/>
                </a:ln>
                <a:solidFill>
                  <a:srgbClr val="000000"/>
                </a:solidFill>
                <a:effectLst/>
                <a:uLnTx/>
                <a:uFillTx/>
                <a:latin typeface="Calibri" panose="020F0502020204030204" pitchFamily="34" charset="0"/>
                <a:ea typeface="+mn-ea"/>
                <a:cs typeface="+mn-cs"/>
              </a:rPr>
              <a:t>moderate level</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of evidence, intervention studies that did not mention case size or that used small case sizes were excluded. </a:t>
            </a:r>
          </a:p>
          <a:p>
            <a:pPr marL="640594" marR="0" lvl="1"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Moderate level includes intervention evaluations without peer review of practice or publication that have evidence of impact (e.g., case studies with appropriate evaluation, evaluation reports, peer-reviewed abstracts and presentations). </a:t>
            </a:r>
          </a:p>
          <a:p>
            <a:pPr marL="640594" marR="0" lvl="1"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Strong level includes case-control or cohort analytic studies; peer-reviewed journal publications; published reports from consensus panels such as the Advisory Committee on Immunization Practices (e.g., nonsystematic review of published intervention evaluations with peer review of practices that have evidence of impact).</a:t>
            </a:r>
          </a:p>
          <a:p>
            <a:pPr marL="640594" marR="0" lvl="1" indent="-174708"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mn-lt"/>
                <a:ea typeface="+mn-ea"/>
                <a:cs typeface="+mn-cs"/>
              </a:rPr>
              <a:t>Rigorous level includes intervention evaluations or studies with systematic review that have evidence of impact (e.g., meta-analyses, </a:t>
            </a:r>
            <a:r>
              <a:rPr kumimoji="0" lang="en-US" sz="1000" b="0" i="1" u="none" strike="noStrike" kern="1200" cap="none" spc="0" normalizeH="0" baseline="0" noProof="0" dirty="0">
                <a:ln>
                  <a:noFill/>
                </a:ln>
                <a:solidFill>
                  <a:prstClr val="black"/>
                </a:solidFill>
                <a:effectLst/>
                <a:uLnTx/>
                <a:uFillTx/>
                <a:latin typeface="+mn-lt"/>
                <a:ea typeface="+mn-ea"/>
                <a:cs typeface="+mn-cs"/>
              </a:rPr>
              <a:t>Guide to Community Preventive Services</a:t>
            </a:r>
            <a:r>
              <a:rPr kumimoji="0" lang="en-US" sz="1000" b="0" i="0" u="none" strike="noStrike" kern="1200" cap="none" spc="0" normalizeH="0" baseline="0" noProof="0" dirty="0">
                <a:ln>
                  <a:noFill/>
                </a:ln>
                <a:solidFill>
                  <a:prstClr val="black"/>
                </a:solidFill>
                <a:effectLst/>
                <a:uLnTx/>
                <a:uFillTx/>
                <a:latin typeface="+mn-lt"/>
                <a:ea typeface="+mn-ea"/>
                <a:cs typeface="+mn-cs"/>
              </a:rPr>
              <a:t>)</a:t>
            </a:r>
          </a:p>
          <a:p>
            <a:pPr marL="174708" marR="0" lvl="0" indent="-174708" algn="l" defTabSz="931774" rtl="0" eaLnBrk="1" fontAlgn="base" latinLnBrk="0" hangingPunct="1">
              <a:lnSpc>
                <a:spcPct val="100000"/>
              </a:lnSpc>
              <a:spcBef>
                <a:spcPct val="30000"/>
              </a:spcBef>
              <a:spcAft>
                <a:spcPct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Using criteria from the “</a:t>
            </a:r>
            <a:r>
              <a:rPr kumimoji="0" lang="en-US" sz="1000" b="0" i="1"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CDC Policy Analytical Framework</a:t>
            </a:r>
            <a:r>
              <a:rPr kumimoji="0" 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 interventions were prioritized if they are feasible, have public health impact, and have available economic and budgetary impact information. Feasibility is defined as </a:t>
            </a:r>
            <a:r>
              <a:rPr kumimoji="0" lang="en-US" sz="1200" b="0" i="0" u="none" strike="noStrike" kern="1200" cap="none" spc="0" normalizeH="0" baseline="0" noProof="0" dirty="0">
                <a:ln>
                  <a:noFill/>
                </a:ln>
                <a:solidFill>
                  <a:prstClr val="black"/>
                </a:solidFill>
                <a:effectLst/>
                <a:uLnTx/>
                <a:uFillTx/>
                <a:latin typeface="+mn-lt"/>
                <a:ea typeface="+mn-ea"/>
                <a:cs typeface="+mn-cs"/>
              </a:rPr>
              <a:t>likelihood that the policy can be successfully adopted and implemented. </a:t>
            </a:r>
          </a:p>
          <a:p>
            <a:endParaRPr lang="en-US" dirty="0"/>
          </a:p>
        </p:txBody>
      </p:sp>
      <p:sp>
        <p:nvSpPr>
          <p:cNvPr id="4" name="Slide Number Placeholder 3"/>
          <p:cNvSpPr>
            <a:spLocks noGrp="1"/>
          </p:cNvSpPr>
          <p:nvPr>
            <p:ph type="sldNum" sz="quarter" idx="10"/>
          </p:nvPr>
        </p:nvSpPr>
        <p:spPr/>
        <p:txBody>
          <a:bodyPr/>
          <a:lstStyle/>
          <a:p>
            <a:pPr marL="0" marR="0" lvl="0" indent="0" algn="r" defTabSz="881390" rtl="0" eaLnBrk="1" fontAlgn="auto" latinLnBrk="0" hangingPunct="1">
              <a:lnSpc>
                <a:spcPct val="100000"/>
              </a:lnSpc>
              <a:spcBef>
                <a:spcPts val="0"/>
              </a:spcBef>
              <a:spcAft>
                <a:spcPts val="0"/>
              </a:spcAft>
              <a:buClrTx/>
              <a:buSzTx/>
              <a:buFontTx/>
              <a:buNone/>
              <a:tabLst/>
              <a:defRPr/>
            </a:pPr>
            <a:fld id="{7E82054C-5FFB-4925-88B8-34BFE44764D6}" type="slidenum">
              <a:rPr kumimoji="0" lang="en-US" sz="1200" b="0" i="0" u="none" strike="noStrike" kern="1200" cap="none" spc="0" normalizeH="0" baseline="0" noProof="0">
                <a:ln>
                  <a:noFill/>
                </a:ln>
                <a:solidFill>
                  <a:prstClr val="black"/>
                </a:solidFill>
                <a:effectLst/>
                <a:uLnTx/>
                <a:uFillTx/>
                <a:latin typeface="Calibri"/>
                <a:ea typeface="+mn-ea"/>
                <a:cs typeface="+mn-cs"/>
              </a:rPr>
              <a:pPr marL="0" marR="0" lvl="0" indent="0" algn="r" defTabSz="88139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007434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OD">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12824"/>
          <a:stretch/>
        </p:blipFill>
        <p:spPr>
          <a:xfrm>
            <a:off x="2" y="0"/>
            <a:ext cx="12210197" cy="1254035"/>
          </a:xfrm>
          <a:prstGeom prst="rect">
            <a:avLst/>
          </a:prstGeom>
        </p:spPr>
      </p:pic>
      <p:sp>
        <p:nvSpPr>
          <p:cNvPr id="11" name="Title 1"/>
          <p:cNvSpPr>
            <a:spLocks noGrp="1"/>
          </p:cNvSpPr>
          <p:nvPr>
            <p:ph type="title"/>
          </p:nvPr>
        </p:nvSpPr>
        <p:spPr>
          <a:xfrm>
            <a:off x="609600" y="1275655"/>
            <a:ext cx="10972800" cy="1155779"/>
          </a:xfrm>
          <a:prstGeom prst="rect">
            <a:avLst/>
          </a:prstGeom>
        </p:spPr>
        <p:txBody>
          <a:bodyPr/>
          <a:lstStyle>
            <a:lvl1pPr algn="l">
              <a:lnSpc>
                <a:spcPts val="4000"/>
              </a:lnSpc>
              <a:defRPr sz="3733" b="1" baseline="0">
                <a:solidFill>
                  <a:srgbClr val="0039A6"/>
                </a:solidFill>
                <a:effectLst/>
                <a:latin typeface="Calibri" pitchFamily="34" charset="0"/>
              </a:defRPr>
            </a:lvl1pPr>
          </a:lstStyle>
          <a:p>
            <a:endParaRPr lang="en-US" dirty="0"/>
          </a:p>
        </p:txBody>
      </p:sp>
      <p:sp>
        <p:nvSpPr>
          <p:cNvPr id="5" name="Subtitle 2"/>
          <p:cNvSpPr>
            <a:spLocks noGrp="1"/>
          </p:cNvSpPr>
          <p:nvPr>
            <p:ph type="subTitle" idx="1"/>
          </p:nvPr>
        </p:nvSpPr>
        <p:spPr>
          <a:xfrm>
            <a:off x="609600" y="2748933"/>
            <a:ext cx="8534400" cy="457200"/>
          </a:xfrm>
          <a:prstGeom prst="rect">
            <a:avLst/>
          </a:prstGeom>
        </p:spPr>
        <p:txBody>
          <a:bodyPr/>
          <a:lstStyle>
            <a:lvl1pPr marL="0" indent="0" algn="l">
              <a:buNone/>
              <a:defRPr sz="2667" b="1" baseline="0">
                <a:solidFill>
                  <a:srgbClr val="0039A6"/>
                </a:solidFill>
                <a:effectLst/>
                <a:latin typeface="Calibri"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endParaRPr lang="en-US" dirty="0"/>
          </a:p>
        </p:txBody>
      </p:sp>
      <p:sp>
        <p:nvSpPr>
          <p:cNvPr id="9" name="Text Placeholder 8"/>
          <p:cNvSpPr>
            <a:spLocks noGrp="1"/>
          </p:cNvSpPr>
          <p:nvPr>
            <p:ph type="body" sz="quarter" idx="10"/>
          </p:nvPr>
        </p:nvSpPr>
        <p:spPr>
          <a:xfrm>
            <a:off x="609600" y="3835603"/>
            <a:ext cx="8534400" cy="1295400"/>
          </a:xfrm>
          <a:prstGeom prst="rect">
            <a:avLst/>
          </a:prstGeom>
        </p:spPr>
        <p:txBody>
          <a:bodyPr/>
          <a:lstStyle>
            <a:lvl1pPr marL="0" indent="0" algn="l">
              <a:lnSpc>
                <a:spcPts val="2667"/>
              </a:lnSpc>
              <a:buNone/>
              <a:defRPr sz="2400" baseline="0">
                <a:solidFill>
                  <a:srgbClr val="0039A6"/>
                </a:solidFill>
                <a:latin typeface="Calibri" pitchFamily="34" charset="0"/>
              </a:defRPr>
            </a:lvl1pPr>
            <a:lvl2pPr algn="ctr">
              <a:defRPr>
                <a:solidFill>
                  <a:schemeClr val="tx2"/>
                </a:solidFill>
              </a:defRPr>
            </a:lvl2pPr>
            <a:lvl3pPr algn="ctr">
              <a:defRPr>
                <a:solidFill>
                  <a:schemeClr val="tx2"/>
                </a:solidFill>
              </a:defRPr>
            </a:lvl3pPr>
            <a:lvl4pPr algn="ctr">
              <a:defRPr>
                <a:solidFill>
                  <a:schemeClr val="tx2"/>
                </a:solidFill>
              </a:defRPr>
            </a:lvl4pPr>
            <a:lvl5pPr algn="ctr">
              <a:defRPr>
                <a:solidFill>
                  <a:schemeClr val="tx2"/>
                </a:solidFill>
              </a:defRPr>
            </a:lvl5pPr>
          </a:lstStyle>
          <a:p>
            <a:pPr lvl="0"/>
            <a:endParaRPr lang="en-US" dirty="0"/>
          </a:p>
        </p:txBody>
      </p:sp>
      <p:sp>
        <p:nvSpPr>
          <p:cNvPr id="10" name="TextBox 9"/>
          <p:cNvSpPr txBox="1"/>
          <p:nvPr userDrawn="1"/>
        </p:nvSpPr>
        <p:spPr>
          <a:xfrm>
            <a:off x="609600" y="120204"/>
            <a:ext cx="9204101" cy="461665"/>
          </a:xfrm>
          <a:prstGeom prst="rect">
            <a:avLst/>
          </a:prstGeom>
          <a:noFill/>
        </p:spPr>
        <p:txBody>
          <a:bodyPr wrap="square" rtlCol="0">
            <a:spAutoFit/>
          </a:bodyPr>
          <a:lstStyle/>
          <a:p>
            <a:r>
              <a:rPr lang="en-US" sz="2400" b="1" dirty="0">
                <a:solidFill>
                  <a:schemeClr val="tx2">
                    <a:lumMod val="95000"/>
                  </a:schemeClr>
                </a:solidFill>
                <a:latin typeface="Calibri" panose="020F0502020204030204" pitchFamily="34" charset="0"/>
              </a:rPr>
              <a:t>Centers for Disease Control and Prevention</a:t>
            </a:r>
          </a:p>
        </p:txBody>
      </p:sp>
    </p:spTree>
    <p:extLst>
      <p:ext uri="{BB962C8B-B14F-4D97-AF65-F5344CB8AC3E}">
        <p14:creationId xmlns:p14="http://schemas.microsoft.com/office/powerpoint/2010/main" val="3818268654"/>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CD995B-10A7-714C-930C-68BA86E3F245}"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39426790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4"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74"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CD995B-10A7-714C-930C-68BA86E3F245}" type="datetimeFigureOut">
              <a:rPr lang="en-US" smtClean="0"/>
              <a:t>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21411128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CD995B-10A7-714C-930C-68BA86E3F245}" type="datetimeFigureOut">
              <a:rPr lang="en-US" smtClean="0"/>
              <a:t>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3843102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D995B-10A7-714C-930C-68BA86E3F245}"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1510916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2CD995B-10A7-714C-930C-68BA86E3F245}"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823580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Date Placeholder 4"/>
          <p:cNvSpPr>
            <a:spLocks noGrp="1"/>
          </p:cNvSpPr>
          <p:nvPr>
            <p:ph type="dt" sz="half" idx="10"/>
          </p:nvPr>
        </p:nvSpPr>
        <p:spPr/>
        <p:txBody>
          <a:bodyPr/>
          <a:lstStyle/>
          <a:p>
            <a:fld id="{A2CD995B-10A7-714C-930C-68BA86E3F245}" type="datetimeFigureOut">
              <a:rPr lang="en-US" smtClean="0"/>
              <a:t>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37776154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D995B-10A7-714C-930C-68BA86E3F245}"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28417209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D995B-10A7-714C-930C-68BA86E3F245}"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24697933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ATA SLIDE_O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r>
              <a:rPr lang="en-US" dirty="0"/>
              <a:t>Bottom band: OD</a:t>
            </a:r>
          </a:p>
        </p:txBody>
      </p:sp>
      <p:pic>
        <p:nvPicPr>
          <p:cNvPr id="18" name="Picture 17"/>
          <p:cNvPicPr>
            <a:picLocks noChangeAspect="1"/>
          </p:cNvPicPr>
          <p:nvPr userDrawn="1"/>
        </p:nvPicPr>
        <p:blipFill rotWithShape="1">
          <a:blip r:embed="rId2" cstate="print">
            <a:extLst>
              <a:ext uri="{28A0092B-C50C-407E-A947-70E740481C1C}">
                <a14:useLocalDpi xmlns:a14="http://schemas.microsoft.com/office/drawing/2010/main" val="0"/>
              </a:ext>
            </a:extLst>
          </a:blip>
          <a:srcRect t="87742" b="-5052"/>
          <a:stretch/>
        </p:blipFill>
        <p:spPr>
          <a:xfrm>
            <a:off x="8585" y="6690957"/>
            <a:ext cx="12192001" cy="248992"/>
          </a:xfrm>
          <a:prstGeom prst="rect">
            <a:avLst/>
          </a:prstGeom>
        </p:spPr>
      </p:pic>
      <p:sp>
        <p:nvSpPr>
          <p:cNvPr id="5" name="Text Placeholder 7"/>
          <p:cNvSpPr>
            <a:spLocks noGrp="1"/>
          </p:cNvSpPr>
          <p:nvPr>
            <p:ph type="body" sz="quarter" idx="10"/>
          </p:nvPr>
        </p:nvSpPr>
        <p:spPr>
          <a:xfrm>
            <a:off x="609600" y="1545167"/>
            <a:ext cx="10972800" cy="4455584"/>
          </a:xfrm>
        </p:spPr>
        <p:txBody>
          <a:bodyPr/>
          <a:lstStyle>
            <a:lvl1pPr marL="457189" indent="-457189">
              <a:buClr>
                <a:srgbClr val="005DAA"/>
              </a:buClr>
              <a:buFont typeface="Wingdings" panose="05000000000000000000" pitchFamily="2" charset="2"/>
              <a:buChar char="§"/>
              <a:defRPr sz="2667">
                <a:solidFill>
                  <a:schemeClr val="accent4">
                    <a:lumMod val="75000"/>
                  </a:schemeClr>
                </a:solidFill>
              </a:defRPr>
            </a:lvl1pPr>
            <a:lvl2pPr>
              <a:buClr>
                <a:srgbClr val="532E63"/>
              </a:buClr>
              <a:defRPr sz="2667">
                <a:solidFill>
                  <a:schemeClr val="accent4">
                    <a:lumMod val="75000"/>
                  </a:schemeClr>
                </a:solidFill>
              </a:defRPr>
            </a:lvl2pPr>
            <a:lvl3pPr>
              <a:buClr>
                <a:srgbClr val="9A3B26"/>
              </a:buClr>
              <a:defRPr sz="2667">
                <a:solidFill>
                  <a:schemeClr val="accent4">
                    <a:lumMod val="75000"/>
                  </a:schemeClr>
                </a:solidFill>
              </a:defRPr>
            </a:lvl3pPr>
            <a:lvl4pPr>
              <a:defRPr sz="2667">
                <a:solidFill>
                  <a:schemeClr val="accent4">
                    <a:lumMod val="75000"/>
                  </a:schemeClr>
                </a:solidFill>
              </a:defRPr>
            </a:lvl4pPr>
            <a:lvl5pPr>
              <a:defRPr sz="2667">
                <a:solidFill>
                  <a:schemeClr val="accent4">
                    <a:lumMod val="75000"/>
                  </a:schemeClr>
                </a:solidFill>
              </a:defRPr>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89445880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TA SLIDE 2 column_O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a:prstGeom prst="rect">
            <a:avLst/>
          </a:prstGeom>
        </p:spPr>
        <p:txBody>
          <a:bodyPr anchor="b" anchorCtr="0"/>
          <a:lstStyle>
            <a:lvl1pPr algn="l">
              <a:lnSpc>
                <a:spcPts val="4000"/>
              </a:lnSpc>
              <a:defRPr sz="3733" b="1" baseline="0">
                <a:solidFill>
                  <a:srgbClr val="0039A6"/>
                </a:solidFill>
                <a:effectLst/>
                <a:latin typeface="Calibri" pitchFamily="34" charset="0"/>
              </a:defRPr>
            </a:lvl1pPr>
          </a:lstStyle>
          <a:p>
            <a:endParaRPr lang="en-US" dirty="0"/>
          </a:p>
        </p:txBody>
      </p:sp>
      <p:sp>
        <p:nvSpPr>
          <p:cNvPr id="3" name="Content Placeholder 2"/>
          <p:cNvSpPr>
            <a:spLocks noGrp="1"/>
          </p:cNvSpPr>
          <p:nvPr>
            <p:ph idx="1"/>
          </p:nvPr>
        </p:nvSpPr>
        <p:spPr>
          <a:xfrm>
            <a:off x="609601"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sp>
        <p:nvSpPr>
          <p:cNvPr id="13" name="Content Placeholder 2"/>
          <p:cNvSpPr>
            <a:spLocks noGrp="1"/>
          </p:cNvSpPr>
          <p:nvPr userDrawn="1">
            <p:ph idx="10"/>
          </p:nvPr>
        </p:nvSpPr>
        <p:spPr>
          <a:xfrm>
            <a:off x="6409509" y="1600201"/>
            <a:ext cx="5172892" cy="4191000"/>
          </a:xfrm>
          <a:prstGeom prst="rect">
            <a:avLst/>
          </a:prstGeom>
        </p:spPr>
        <p:txBody>
          <a:bodyPr/>
          <a:lstStyle>
            <a:lvl1pPr marL="457189" indent="-457189">
              <a:buClr>
                <a:srgbClr val="541900"/>
              </a:buClr>
              <a:buSzPct val="70000"/>
              <a:buFont typeface="Wingdings" panose="05000000000000000000" pitchFamily="2" charset="2"/>
              <a:buChar char="§"/>
              <a:defRPr sz="3200" b="1" baseline="0">
                <a:solidFill>
                  <a:srgbClr val="000000"/>
                </a:solidFill>
                <a:latin typeface="Calibri" pitchFamily="34" charset="0"/>
              </a:defRPr>
            </a:lvl1pPr>
            <a:lvl2pPr marL="990575" indent="-380990">
              <a:buClr>
                <a:srgbClr val="005984"/>
              </a:buClr>
              <a:buSzPct val="100000"/>
              <a:buFont typeface="Arial" panose="020B0604020202020204" pitchFamily="34" charset="0"/>
              <a:buChar char="•"/>
              <a:defRPr sz="2667">
                <a:solidFill>
                  <a:schemeClr val="accent4">
                    <a:lumMod val="75000"/>
                  </a:schemeClr>
                </a:solidFill>
              </a:defRPr>
            </a:lvl2pPr>
            <a:lvl3pPr>
              <a:buClrTx/>
              <a:buSzPct val="100000"/>
              <a:buFont typeface="Arial" pitchFamily="34" charset="0"/>
              <a:buChar char="•"/>
              <a:defRPr sz="2400">
                <a:solidFill>
                  <a:schemeClr val="accent4">
                    <a:lumMod val="75000"/>
                  </a:schemeClr>
                </a:solidFill>
              </a:defRPr>
            </a:lvl3pPr>
            <a:lvl4pPr>
              <a:buClr>
                <a:schemeClr val="bg1"/>
              </a:buClr>
              <a:buSzPct val="70000"/>
              <a:buFont typeface="Courier New" pitchFamily="49" charset="0"/>
              <a:buChar char="o"/>
              <a:defRPr sz="2400" baseline="0">
                <a:solidFill>
                  <a:schemeClr val="bg2"/>
                </a:solidFill>
              </a:defRPr>
            </a:lvl4pPr>
            <a:lvl5pPr>
              <a:buClr>
                <a:schemeClr val="bg1"/>
              </a:buClr>
              <a:buSzPct val="70000"/>
              <a:buFont typeface="Arial" pitchFamily="34" charset="0"/>
              <a:buChar char="•"/>
              <a:defRPr sz="2400">
                <a:solidFill>
                  <a:schemeClr val="bg2"/>
                </a:solidFill>
              </a:defRPr>
            </a:lvl5pPr>
          </a:lstStyle>
          <a:p>
            <a:pPr lvl="2"/>
            <a:endParaRPr lang="en-US" dirty="0"/>
          </a:p>
          <a:p>
            <a:pPr lvl="0"/>
            <a:endParaRPr lang="en-US" dirty="0"/>
          </a:p>
          <a:p>
            <a:pPr lvl="2"/>
            <a:endParaRPr lang="en-US" dirty="0"/>
          </a:p>
          <a:p>
            <a:pPr lvl="1"/>
            <a:endParaRPr lang="en-US" dirty="0"/>
          </a:p>
          <a:p>
            <a:pPr lvl="1"/>
            <a:endParaRPr lang="en-US" dirty="0"/>
          </a:p>
          <a:p>
            <a:pPr lvl="1"/>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t="89544"/>
          <a:stretch/>
        </p:blipFill>
        <p:spPr>
          <a:xfrm>
            <a:off x="0" y="6719804"/>
            <a:ext cx="12192000" cy="150413"/>
          </a:xfrm>
          <a:prstGeom prst="rect">
            <a:avLst/>
          </a:prstGeom>
        </p:spPr>
      </p:pic>
    </p:spTree>
    <p:extLst>
      <p:ext uri="{BB962C8B-B14F-4D97-AF65-F5344CB8AC3E}">
        <p14:creationId xmlns:p14="http://schemas.microsoft.com/office/powerpoint/2010/main" val="834226275"/>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olor_background">
    <p:bg>
      <p:bgPr>
        <a:solidFill>
          <a:srgbClr val="0E66AF">
            <a:alpha val="75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2" y="4467097"/>
            <a:ext cx="11059884" cy="1162051"/>
          </a:xfrm>
          <a:prstGeom prst="rect">
            <a:avLst/>
          </a:prstGeom>
        </p:spPr>
        <p:txBody>
          <a:bodyPr anchor="b"/>
          <a:lstStyle>
            <a:lvl1pPr algn="l">
              <a:defRPr sz="4800" b="1" baseline="0">
                <a:solidFill>
                  <a:schemeClr val="bg2"/>
                </a:solidFill>
                <a:effectLst/>
                <a:latin typeface="Calibri" pitchFamily="34" charset="0"/>
              </a:defRPr>
            </a:lvl1pPr>
          </a:lstStyle>
          <a:p>
            <a:endParaRPr lang="en-US" dirty="0"/>
          </a:p>
        </p:txBody>
      </p:sp>
      <p:sp>
        <p:nvSpPr>
          <p:cNvPr id="5" name="Text Placeholder 2"/>
          <p:cNvSpPr>
            <a:spLocks noGrp="1"/>
          </p:cNvSpPr>
          <p:nvPr>
            <p:ph type="body" idx="1"/>
          </p:nvPr>
        </p:nvSpPr>
        <p:spPr>
          <a:xfrm>
            <a:off x="609601" y="5900928"/>
            <a:ext cx="10363200" cy="568325"/>
          </a:xfrm>
          <a:prstGeom prst="rect">
            <a:avLst/>
          </a:prstGeom>
        </p:spPr>
        <p:txBody>
          <a:bodyPr anchor="b"/>
          <a:lstStyle>
            <a:lvl1pPr marL="0" indent="0" algn="l">
              <a:lnSpc>
                <a:spcPts val="2933"/>
              </a:lnSpc>
              <a:buNone/>
              <a:defRPr sz="2667" baseline="0">
                <a:solidFill>
                  <a:schemeClr val="bg2"/>
                </a:solidFill>
                <a:latin typeface="Calibri" pitchFamily="34"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endParaRPr lang="en-US" dirty="0"/>
          </a:p>
        </p:txBody>
      </p:sp>
    </p:spTree>
    <p:extLst>
      <p:ext uri="{BB962C8B-B14F-4D97-AF65-F5344CB8AC3E}">
        <p14:creationId xmlns:p14="http://schemas.microsoft.com/office/powerpoint/2010/main" val="1574463686"/>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OSING_OD">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b="18140"/>
          <a:stretch/>
        </p:blipFill>
        <p:spPr>
          <a:xfrm>
            <a:off x="2608" y="5668739"/>
            <a:ext cx="12192000" cy="1177559"/>
          </a:xfrm>
          <a:prstGeom prst="rect">
            <a:avLst/>
          </a:prstGeom>
        </p:spPr>
      </p:pic>
      <p:sp>
        <p:nvSpPr>
          <p:cNvPr id="3" name="TextBox 2"/>
          <p:cNvSpPr txBox="1"/>
          <p:nvPr userDrawn="1"/>
        </p:nvSpPr>
        <p:spPr>
          <a:xfrm>
            <a:off x="169625" y="3662433"/>
            <a:ext cx="8852455" cy="1815882"/>
          </a:xfrm>
          <a:prstGeom prst="rect">
            <a:avLst/>
          </a:prstGeom>
          <a:noFill/>
        </p:spPr>
        <p:txBody>
          <a:bodyPr wrap="square" rtlCol="0">
            <a:spAutoFit/>
          </a:bodyPr>
          <a:lstStyle/>
          <a:p>
            <a:r>
              <a:rPr lang="en-US" sz="1600" dirty="0">
                <a:solidFill>
                  <a:srgbClr val="695E4A"/>
                </a:solidFill>
                <a:latin typeface="Calibri" panose="020F0502020204030204" pitchFamily="34" charset="0"/>
              </a:rPr>
              <a:t>For more information, contact CDC</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1-800-CDC-INFO (232-4636)</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TTY:  1-888-232-6348    www.cdc.gov</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
            </a:r>
            <a:br>
              <a:rPr lang="en-US" sz="1600" dirty="0">
                <a:solidFill>
                  <a:srgbClr val="695E4A"/>
                </a:solidFill>
                <a:latin typeface="Calibri" panose="020F0502020204030204" pitchFamily="34" charset="0"/>
              </a:rPr>
            </a:br>
            <a:r>
              <a:rPr lang="en-US" sz="1600" dirty="0">
                <a:solidFill>
                  <a:srgbClr val="695E4A"/>
                </a:solidFill>
                <a:latin typeface="Calibri" panose="020F0502020204030204" pitchFamily="34" charset="0"/>
              </a:rPr>
              <a:t>The findings and conclusions in this report are those of the authors and do not necessarily represent the official position of the Centers for Disease Control and Prevention.</a:t>
            </a:r>
          </a:p>
        </p:txBody>
      </p:sp>
    </p:spTree>
    <p:extLst>
      <p:ext uri="{BB962C8B-B14F-4D97-AF65-F5344CB8AC3E}">
        <p14:creationId xmlns:p14="http://schemas.microsoft.com/office/powerpoint/2010/main" val="3879733180"/>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CD995B-10A7-714C-930C-68BA86E3F245}" type="datetimeFigureOut">
              <a:rPr lang="en-US" smtClean="0"/>
              <a:t>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12671572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CD995B-10A7-714C-930C-68BA86E3F245}"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3565108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CD995B-10A7-714C-930C-68BA86E3F245}"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543146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CD995B-10A7-714C-930C-68BA86E3F245}" type="datetimeFigureOut">
              <a:rPr lang="en-US" smtClean="0"/>
              <a:t>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DA2697-577F-F044-85BA-8C8C738BF99D}" type="slidenum">
              <a:rPr lang="en-US" smtClean="0"/>
              <a:t>‹#›</a:t>
            </a:fld>
            <a:endParaRPr lang="en-US"/>
          </a:p>
        </p:txBody>
      </p:sp>
    </p:spTree>
    <p:extLst>
      <p:ext uri="{BB962C8B-B14F-4D97-AF65-F5344CB8AC3E}">
        <p14:creationId xmlns:p14="http://schemas.microsoft.com/office/powerpoint/2010/main" val="4206004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1027" name="Text Placeholder 2"/>
          <p:cNvSpPr>
            <a:spLocks noGrp="1"/>
          </p:cNvSpPr>
          <p:nvPr>
            <p:ph type="body" idx="1"/>
          </p:nvPr>
        </p:nvSpPr>
        <p:spPr bwMode="auto">
          <a:xfrm>
            <a:off x="838200" y="1826684"/>
            <a:ext cx="10515600" cy="4349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Tree>
    <p:extLst>
      <p:ext uri="{BB962C8B-B14F-4D97-AF65-F5344CB8AC3E}">
        <p14:creationId xmlns:p14="http://schemas.microsoft.com/office/powerpoint/2010/main" val="249042593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Lst>
  <p:transition>
    <p:fade/>
  </p:transition>
  <p:txStyles>
    <p:titleStyle>
      <a:lvl1pPr algn="ctr" rtl="0" eaLnBrk="0" fontAlgn="base" hangingPunct="0">
        <a:spcBef>
          <a:spcPct val="0"/>
        </a:spcBef>
        <a:spcAft>
          <a:spcPct val="0"/>
        </a:spcAft>
        <a:defRPr sz="5867" kern="1200">
          <a:solidFill>
            <a:schemeClr val="tx1"/>
          </a:solidFill>
          <a:latin typeface="+mj-lt"/>
          <a:ea typeface="+mj-ea"/>
          <a:cs typeface="+mj-cs"/>
        </a:defRPr>
      </a:lvl1pPr>
      <a:lvl2pPr algn="ctr" rtl="0" eaLnBrk="0" fontAlgn="base" hangingPunct="0">
        <a:spcBef>
          <a:spcPct val="0"/>
        </a:spcBef>
        <a:spcAft>
          <a:spcPct val="0"/>
        </a:spcAft>
        <a:defRPr sz="5867">
          <a:solidFill>
            <a:schemeClr val="tx1"/>
          </a:solidFill>
          <a:latin typeface="Myriad Web Pro" panose="020B0503030403020204" pitchFamily="34" charset="0"/>
        </a:defRPr>
      </a:lvl2pPr>
      <a:lvl3pPr algn="ctr" rtl="0" eaLnBrk="0" fontAlgn="base" hangingPunct="0">
        <a:spcBef>
          <a:spcPct val="0"/>
        </a:spcBef>
        <a:spcAft>
          <a:spcPct val="0"/>
        </a:spcAft>
        <a:defRPr sz="5867">
          <a:solidFill>
            <a:schemeClr val="tx1"/>
          </a:solidFill>
          <a:latin typeface="Myriad Web Pro" panose="020B0503030403020204" pitchFamily="34" charset="0"/>
        </a:defRPr>
      </a:lvl3pPr>
      <a:lvl4pPr algn="ctr" rtl="0" eaLnBrk="0" fontAlgn="base" hangingPunct="0">
        <a:spcBef>
          <a:spcPct val="0"/>
        </a:spcBef>
        <a:spcAft>
          <a:spcPct val="0"/>
        </a:spcAft>
        <a:defRPr sz="5867">
          <a:solidFill>
            <a:schemeClr val="tx1"/>
          </a:solidFill>
          <a:latin typeface="Myriad Web Pro" panose="020B0503030403020204" pitchFamily="34" charset="0"/>
        </a:defRPr>
      </a:lvl4pPr>
      <a:lvl5pPr algn="ctr" rtl="0" eaLnBrk="0" fontAlgn="base" hangingPunct="0">
        <a:spcBef>
          <a:spcPct val="0"/>
        </a:spcBef>
        <a:spcAft>
          <a:spcPct val="0"/>
        </a:spcAft>
        <a:defRPr sz="5867">
          <a:solidFill>
            <a:schemeClr val="tx1"/>
          </a:solidFill>
          <a:latin typeface="Myriad Web Pro" panose="020B0503030403020204" pitchFamily="34" charset="0"/>
        </a:defRPr>
      </a:lvl5pPr>
      <a:lvl6pPr marL="609585" algn="ctr" rtl="0" fontAlgn="base">
        <a:spcBef>
          <a:spcPct val="0"/>
        </a:spcBef>
        <a:spcAft>
          <a:spcPct val="0"/>
        </a:spcAft>
        <a:defRPr sz="5867">
          <a:solidFill>
            <a:schemeClr val="tx1"/>
          </a:solidFill>
          <a:latin typeface="Myriad Web Pro" panose="020B0503030403020204" pitchFamily="34" charset="0"/>
        </a:defRPr>
      </a:lvl6pPr>
      <a:lvl7pPr marL="1219170" algn="ctr" rtl="0" fontAlgn="base">
        <a:spcBef>
          <a:spcPct val="0"/>
        </a:spcBef>
        <a:spcAft>
          <a:spcPct val="0"/>
        </a:spcAft>
        <a:defRPr sz="5867">
          <a:solidFill>
            <a:schemeClr val="tx1"/>
          </a:solidFill>
          <a:latin typeface="Myriad Web Pro" panose="020B0503030403020204" pitchFamily="34" charset="0"/>
        </a:defRPr>
      </a:lvl7pPr>
      <a:lvl8pPr marL="1828754" algn="ctr" rtl="0" fontAlgn="base">
        <a:spcBef>
          <a:spcPct val="0"/>
        </a:spcBef>
        <a:spcAft>
          <a:spcPct val="0"/>
        </a:spcAft>
        <a:defRPr sz="5867">
          <a:solidFill>
            <a:schemeClr val="tx1"/>
          </a:solidFill>
          <a:latin typeface="Myriad Web Pro" panose="020B0503030403020204" pitchFamily="34" charset="0"/>
        </a:defRPr>
      </a:lvl8pPr>
      <a:lvl9pPr marL="2438339" algn="ctr" rtl="0" fontAlgn="base">
        <a:spcBef>
          <a:spcPct val="0"/>
        </a:spcBef>
        <a:spcAft>
          <a:spcPct val="0"/>
        </a:spcAft>
        <a:defRPr sz="5867">
          <a:solidFill>
            <a:schemeClr val="tx1"/>
          </a:solidFill>
          <a:latin typeface="Myriad Web Pro" panose="020B0503030403020204" pitchFamily="34" charset="0"/>
        </a:defRPr>
      </a:lvl9pPr>
    </p:titleStyle>
    <p:bodyStyle>
      <a:lvl1pPr marL="457189" indent="-457189" algn="l" rtl="0" eaLnBrk="0" fontAlgn="base" hangingPunct="0">
        <a:spcBef>
          <a:spcPct val="20000"/>
        </a:spcBef>
        <a:spcAft>
          <a:spcPct val="0"/>
        </a:spcAft>
        <a:buFont typeface="Arial" panose="020B0604020202020204" pitchFamily="34" charset="0"/>
        <a:buChar char="•"/>
        <a:defRPr sz="4267" kern="1200">
          <a:solidFill>
            <a:srgbClr val="7F7F7F"/>
          </a:solidFill>
          <a:latin typeface="Calibri" panose="020F0502020204030204" pitchFamily="34" charset="0"/>
          <a:ea typeface="+mn-ea"/>
          <a:cs typeface="+mn-cs"/>
        </a:defRPr>
      </a:lvl1pPr>
      <a:lvl2pPr marL="990575" indent="-380990" algn="l" rtl="0" eaLnBrk="0" fontAlgn="base" hangingPunct="0">
        <a:spcBef>
          <a:spcPct val="20000"/>
        </a:spcBef>
        <a:spcAft>
          <a:spcPct val="0"/>
        </a:spcAft>
        <a:buFont typeface="Arial" panose="020B0604020202020204" pitchFamily="34" charset="0"/>
        <a:buChar char="–"/>
        <a:defRPr sz="3733" kern="1200">
          <a:solidFill>
            <a:srgbClr val="7F7F7F"/>
          </a:solidFill>
          <a:latin typeface="Calibri" panose="020F0502020204030204" pitchFamily="34" charset="0"/>
          <a:ea typeface="+mn-ea"/>
          <a:cs typeface="+mn-cs"/>
        </a:defRPr>
      </a:lvl2pPr>
      <a:lvl3pPr marL="1523962" indent="-304792" algn="l" rtl="0" eaLnBrk="0" fontAlgn="base" hangingPunct="0">
        <a:spcBef>
          <a:spcPct val="20000"/>
        </a:spcBef>
        <a:spcAft>
          <a:spcPct val="0"/>
        </a:spcAft>
        <a:buFont typeface="Arial" panose="020B0604020202020204" pitchFamily="34" charset="0"/>
        <a:buChar char="•"/>
        <a:defRPr sz="3200" kern="1200">
          <a:solidFill>
            <a:srgbClr val="7F7F7F"/>
          </a:solidFill>
          <a:latin typeface="Calibri" panose="020F0502020204030204" pitchFamily="34" charset="0"/>
          <a:ea typeface="+mn-ea"/>
          <a:cs typeface="+mn-cs"/>
        </a:defRPr>
      </a:lvl3pPr>
      <a:lvl4pPr marL="2133547"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4pPr>
      <a:lvl5pPr marL="2743131" indent="-304792" algn="l" rtl="0" eaLnBrk="0" fontAlgn="base" hangingPunct="0">
        <a:spcBef>
          <a:spcPct val="20000"/>
        </a:spcBef>
        <a:spcAft>
          <a:spcPct val="0"/>
        </a:spcAft>
        <a:buFont typeface="Arial" panose="020B0604020202020204" pitchFamily="34" charset="0"/>
        <a:buChar char="»"/>
        <a:defRPr sz="2667" kern="1200">
          <a:solidFill>
            <a:srgbClr val="7F7F7F"/>
          </a:solidFill>
          <a:latin typeface="Calibri" panose="020F0502020204030204" pitchFamily="34" charset="0"/>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A2CD995B-10A7-714C-930C-68BA86E3F245}" type="datetimeFigureOut">
              <a:rPr lang="en-US" smtClean="0"/>
              <a:t>1/25/2018</a:t>
            </a:fld>
            <a:endParaRPr lang="en-US"/>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7BDA2697-577F-F044-85BA-8C8C738BF99D}" type="slidenum">
              <a:rPr lang="en-US" smtClean="0"/>
              <a:t>‹#›</a:t>
            </a:fld>
            <a:endParaRPr lang="en-US"/>
          </a:p>
        </p:txBody>
      </p:sp>
    </p:spTree>
    <p:extLst>
      <p:ext uri="{BB962C8B-B14F-4D97-AF65-F5344CB8AC3E}">
        <p14:creationId xmlns:p14="http://schemas.microsoft.com/office/powerpoint/2010/main" val="867733437"/>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ctr" defTabSz="609585"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609585" rtl="0" eaLnBrk="1" latinLnBrk="0" hangingPunct="1">
        <a:spcBef>
          <a:spcPct val="20000"/>
        </a:spcBef>
        <a:buFont typeface="Arial"/>
        <a:buChar char="•"/>
        <a:defRPr sz="4267" kern="1200">
          <a:solidFill>
            <a:schemeClr val="tx1"/>
          </a:solidFill>
          <a:latin typeface="+mn-lt"/>
          <a:ea typeface="+mn-ea"/>
          <a:cs typeface="+mn-cs"/>
        </a:defRPr>
      </a:lvl1pPr>
      <a:lvl2pPr marL="990575" indent="-380990" algn="l" defTabSz="609585" rtl="0" eaLnBrk="1" latinLnBrk="0" hangingPunct="1">
        <a:spcBef>
          <a:spcPct val="20000"/>
        </a:spcBef>
        <a:buFont typeface="Arial"/>
        <a:buChar char="–"/>
        <a:defRPr sz="3733" kern="1200">
          <a:solidFill>
            <a:schemeClr val="tx1"/>
          </a:solidFill>
          <a:latin typeface="+mn-lt"/>
          <a:ea typeface="+mn-ea"/>
          <a:cs typeface="+mn-cs"/>
        </a:defRPr>
      </a:lvl2pPr>
      <a:lvl3pPr marL="1523962" indent="-304792" algn="l" defTabSz="609585" rtl="0" eaLnBrk="1" latinLnBrk="0" hangingPunct="1">
        <a:spcBef>
          <a:spcPct val="20000"/>
        </a:spcBef>
        <a:buFont typeface="Arial"/>
        <a:buChar char="•"/>
        <a:defRPr sz="3200" kern="1200">
          <a:solidFill>
            <a:schemeClr val="tx1"/>
          </a:solidFill>
          <a:latin typeface="+mn-lt"/>
          <a:ea typeface="+mn-ea"/>
          <a:cs typeface="+mn-cs"/>
        </a:defRPr>
      </a:lvl3pPr>
      <a:lvl4pPr marL="2133547" indent="-304792" algn="l" defTabSz="609585" rtl="0" eaLnBrk="1" latinLnBrk="0" hangingPunct="1">
        <a:spcBef>
          <a:spcPct val="20000"/>
        </a:spcBef>
        <a:buFont typeface="Arial"/>
        <a:buChar char="–"/>
        <a:defRPr sz="2667" kern="1200">
          <a:solidFill>
            <a:schemeClr val="tx1"/>
          </a:solidFill>
          <a:latin typeface="+mn-lt"/>
          <a:ea typeface="+mn-ea"/>
          <a:cs typeface="+mn-cs"/>
        </a:defRPr>
      </a:lvl4pPr>
      <a:lvl5pPr marL="2743131" indent="-304792" algn="l" defTabSz="609585" rtl="0" eaLnBrk="1" latinLnBrk="0" hangingPunct="1">
        <a:spcBef>
          <a:spcPct val="20000"/>
        </a:spcBef>
        <a:buFont typeface="Arial"/>
        <a:buChar char="»"/>
        <a:defRPr sz="2667" kern="1200">
          <a:solidFill>
            <a:schemeClr val="tx1"/>
          </a:solidFill>
          <a:latin typeface="+mn-lt"/>
          <a:ea typeface="+mn-ea"/>
          <a:cs typeface="+mn-cs"/>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6" descr="Logos of the United States Department of Health and Human Services and Centers for Disease Control and Prevention"/>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200" y="6515101"/>
            <a:ext cx="254000" cy="19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Opening slide: &quot;The CDC Six Eighteen Initiative, Accelerating Evidence into Action.&quot; ">
            <a:extLst>
              <a:ext uri="{FF2B5EF4-FFF2-40B4-BE49-F238E27FC236}">
                <a16:creationId xmlns:a16="http://schemas.microsoft.com/office/drawing/2014/main" id="{36EE9A3B-95C2-43FC-8FA1-973B53267FF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7200" y="1510401"/>
            <a:ext cx="11131420" cy="5195200"/>
          </a:xfrm>
          <a:prstGeom prst="rect">
            <a:avLst/>
          </a:prstGeom>
        </p:spPr>
      </p:pic>
    </p:spTree>
    <p:extLst>
      <p:ext uri="{BB962C8B-B14F-4D97-AF65-F5344CB8AC3E}">
        <p14:creationId xmlns:p14="http://schemas.microsoft.com/office/powerpoint/2010/main" val="34238128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18 in 6|18 represents a set of 18 evidence-based interventions associated with each of the 6 conditions that health care purchasers, payers, or providers can implement. &#10;" title="Evidence-based Interventions">
            <a:extLst>
              <a:ext uri="{FF2B5EF4-FFF2-40B4-BE49-F238E27FC236}">
                <a16:creationId xmlns:a16="http://schemas.microsoft.com/office/drawing/2014/main" id="{0AD60788-F855-45F1-B9CA-FF3D29B37E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3" y="0"/>
            <a:ext cx="12101798" cy="6817240"/>
          </a:xfrm>
          <a:prstGeom prst="rect">
            <a:avLst/>
          </a:prstGeom>
        </p:spPr>
      </p:pic>
    </p:spTree>
    <p:extLst>
      <p:ext uri="{BB962C8B-B14F-4D97-AF65-F5344CB8AC3E}">
        <p14:creationId xmlns:p14="http://schemas.microsoft.com/office/powerpoint/2010/main" val="1996068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are 17 Medicaid and Public Health teams partnering with CDC to implement the 6|18 interventions to date. Year 1 states are: CO, GA, LA, MA, MI, MN, NY, RI, SC. Year 2 states, cities, or counties are : AK, DC, MD, NC, NV, TX, UT, Los Angeles County" title="State Medicaid - State and Local Public Health Department Implementation in 2017-2018">
            <a:extLst>
              <a:ext uri="{FF2B5EF4-FFF2-40B4-BE49-F238E27FC236}">
                <a16:creationId xmlns:a16="http://schemas.microsoft.com/office/drawing/2014/main" id="{6B46CB93-C265-4F93-8853-A342C54AA7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 y="0"/>
            <a:ext cx="11968481" cy="6685280"/>
          </a:xfrm>
          <a:prstGeom prst="rect">
            <a:avLst/>
          </a:prstGeom>
        </p:spPr>
      </p:pic>
    </p:spTree>
    <p:extLst>
      <p:ext uri="{BB962C8B-B14F-4D97-AF65-F5344CB8AC3E}">
        <p14:creationId xmlns:p14="http://schemas.microsoft.com/office/powerpoint/2010/main" val="1035119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 Health and Medicaid agencies have engaged in many opportunities for complementary work. Public health’s focus on evidence at the population level complements Medicaid’s expertise in delivering services at the patient level. &#10;" title="State Examples of Public Health and Medicaid Agency Complimentary Work">
            <a:extLst>
              <a:ext uri="{FF2B5EF4-FFF2-40B4-BE49-F238E27FC236}">
                <a16:creationId xmlns:a16="http://schemas.microsoft.com/office/drawing/2014/main" id="{2F86D0C7-BD22-43F5-8EC4-C7ACBEA9FF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52" y="162181"/>
            <a:ext cx="11603567" cy="6218300"/>
          </a:xfrm>
          <a:prstGeom prst="rect">
            <a:avLst/>
          </a:prstGeom>
        </p:spPr>
      </p:pic>
    </p:spTree>
    <p:extLst>
      <p:ext uri="{BB962C8B-B14F-4D97-AF65-F5344CB8AC3E}">
        <p14:creationId xmlns:p14="http://schemas.microsoft.com/office/powerpoint/2010/main" val="478637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eps that will need to occur to move from readiness to changing payment policy to improved health outcomes and controlled health care costs that will ultimately result from improved access to these services. The red arrow indicates the payment policy changes that are a focus of the 6|18 Initiative. &#10;" title="Theory of Change">
            <a:extLst>
              <a:ext uri="{FF2B5EF4-FFF2-40B4-BE49-F238E27FC236}">
                <a16:creationId xmlns:a16="http://schemas.microsoft.com/office/drawing/2014/main" id="{8885580E-4769-4274-B760-BBB96A9800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804" y="346841"/>
            <a:ext cx="11953345" cy="4659778"/>
          </a:xfrm>
          <a:prstGeom prst="rect">
            <a:avLst/>
          </a:prstGeom>
        </p:spPr>
      </p:pic>
    </p:spTree>
    <p:extLst>
      <p:ext uri="{BB962C8B-B14F-4D97-AF65-F5344CB8AC3E}">
        <p14:creationId xmlns:p14="http://schemas.microsoft.com/office/powerpoint/2010/main" val="2809537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re have been many early successes highlighting partnerships between state Public Health and state Medicaid programs.&#10;&#10;Graphic: Two hands locked in a handshake. " title="Early Success - partnership">
            <a:extLst>
              <a:ext uri="{FF2B5EF4-FFF2-40B4-BE49-F238E27FC236}">
                <a16:creationId xmlns:a16="http://schemas.microsoft.com/office/drawing/2014/main" id="{2ABCDBD6-F819-47AD-92C8-38DCFEBD86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3305"/>
            <a:ext cx="12192000" cy="6471389"/>
          </a:xfrm>
          <a:prstGeom prst="rect">
            <a:avLst/>
          </a:prstGeom>
        </p:spPr>
      </p:pic>
    </p:spTree>
    <p:extLst>
      <p:ext uri="{BB962C8B-B14F-4D97-AF65-F5344CB8AC3E}">
        <p14:creationId xmlns:p14="http://schemas.microsoft.com/office/powerpoint/2010/main" val="2014371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tate Medicaid Agencies and health departments took several early steps to address payment changes related to the 6|18 interventions that include:&#10;Baseline coverage and utilization assessment, managed care organization contractual negotiations, new scope of practice, provider and member outreach and education.&#10;&#10;Graphic: Two hands locked in a handshake with signed papers. &#10;" title="Early Steps">
            <a:extLst>
              <a:ext uri="{FF2B5EF4-FFF2-40B4-BE49-F238E27FC236}">
                <a16:creationId xmlns:a16="http://schemas.microsoft.com/office/drawing/2014/main" id="{29D84401-0887-4FC8-BCF1-603B476D6B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814" y="281354"/>
            <a:ext cx="11818868" cy="6403677"/>
          </a:xfrm>
          <a:prstGeom prst="rect">
            <a:avLst/>
          </a:prstGeom>
        </p:spPr>
      </p:pic>
    </p:spTree>
    <p:extLst>
      <p:ext uri="{BB962C8B-B14F-4D97-AF65-F5344CB8AC3E}">
        <p14:creationId xmlns:p14="http://schemas.microsoft.com/office/powerpoint/2010/main" val="2829313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C is also engaging with several commercial health plans in aligned 6|18 conditions and interventions. Participating health plans can access the 6|18 shared learning platform. &#10;Additional issues that payers would like to address through interactions with public and private health plans in the context of the 6|18 Initiative include:&#10;Behavioral economics, provider engagement, and targeted member engagement.&#10;&#10;Graphic: Lines with a heart in between two hands.&#10;" title="Engaging with Commerical Payers in 6|18">
            <a:extLst>
              <a:ext uri="{FF2B5EF4-FFF2-40B4-BE49-F238E27FC236}">
                <a16:creationId xmlns:a16="http://schemas.microsoft.com/office/drawing/2014/main" id="{FDADACA2-9D75-46B1-B8D6-9C6FD8F2D2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311" y="441433"/>
            <a:ext cx="11690274" cy="5430433"/>
          </a:xfrm>
          <a:prstGeom prst="rect">
            <a:avLst/>
          </a:prstGeom>
        </p:spPr>
      </p:pic>
    </p:spTree>
    <p:extLst>
      <p:ext uri="{BB962C8B-B14F-4D97-AF65-F5344CB8AC3E}">
        <p14:creationId xmlns:p14="http://schemas.microsoft.com/office/powerpoint/2010/main" val="185728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 Health programs, Medicaid programs , insurers, health care providers,  and other stakeholders all play complementary roles in improving health and controlling costs.&#10;&#10;Health care purchasers and health plans use CDC evidence to prioritize health outcomes, and cover, expand and deploy the prevention interventions&#10;&#10;Providers deliver and implement the interventions and collaborate with CDC to disseminate operational best practices.&#10;&#10;Public health accelerates evidence into action by understanding and measuring the burden of the conditions and by monitoring the health impact of implementing prevention interventions. Public health also complements 6|18 implementation partnering with health insurers and providers in their health assessments and health campaigns and by promoting the 6|18 initiative and other evidence based interventions.&#10;&#10;Other key stakeholders, such as foundations and NGOs, use CDC evidence to support efforts that align with the high-burden conditions, support implementation of the interventions, and advance 6|18 through community engagement activities.&#10;" title="Partner Roles for 6|18 ">
            <a:extLst>
              <a:ext uri="{FF2B5EF4-FFF2-40B4-BE49-F238E27FC236}">
                <a16:creationId xmlns:a16="http://schemas.microsoft.com/office/drawing/2014/main" id="{0586F6B8-7FCA-4A55-A788-6C6543C4F1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735" y="230383"/>
            <a:ext cx="11932220" cy="6389077"/>
          </a:xfrm>
          <a:prstGeom prst="rect">
            <a:avLst/>
          </a:prstGeom>
        </p:spPr>
      </p:pic>
    </p:spTree>
    <p:extLst>
      <p:ext uri="{BB962C8B-B14F-4D97-AF65-F5344CB8AC3E}">
        <p14:creationId xmlns:p14="http://schemas.microsoft.com/office/powerpoint/2010/main" val="72327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o create a sustainable environment where evidence can be translated into science that following is needed: Implementation support; engagment with providers, consumers, and key stakeholders; evaluation; shared learning; and public-private partnerships.&#10;&#10;Graphic: Chalkboard drawing of a stick figure climbing steps. " title="Next Steps">
            <a:extLst>
              <a:ext uri="{FF2B5EF4-FFF2-40B4-BE49-F238E27FC236}">
                <a16:creationId xmlns:a16="http://schemas.microsoft.com/office/drawing/2014/main" id="{79628BD9-B090-4A1E-9A17-4B67C96DBE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23" y="325820"/>
            <a:ext cx="11660429" cy="5930161"/>
          </a:xfrm>
          <a:prstGeom prst="rect">
            <a:avLst/>
          </a:prstGeom>
        </p:spPr>
      </p:pic>
    </p:spTree>
    <p:extLst>
      <p:ext uri="{BB962C8B-B14F-4D97-AF65-F5344CB8AC3E}">
        <p14:creationId xmlns:p14="http://schemas.microsoft.com/office/powerpoint/2010/main" val="809770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DC offers tools and resources that emphasize community-wide approaches which complement CDC’s 6|18 Initiative. These community and population-oriented initiatives include:&#10;&#10;CDC’s Social Determinants of Health website which highlights sources of social determinants of health data, tools for action, and programs. &#10;&#10;The Community Health Improvement Navigator which provides a framework and set of tools for those working to improve the health of their communities. &#10;&#10;The HI-5 or Health Impact in Five Years Initiative which is a tool that highlights non-clinical, evidence-based community-wide interventions. " title="Additional Evidence-based, Comunnity-wide Health Improvement Resources">
            <a:extLst>
              <a:ext uri="{FF2B5EF4-FFF2-40B4-BE49-F238E27FC236}">
                <a16:creationId xmlns:a16="http://schemas.microsoft.com/office/drawing/2014/main" id="{4121410B-082D-421E-979A-DF782EA84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738" y="235938"/>
            <a:ext cx="11729546" cy="6622061"/>
          </a:xfrm>
          <a:prstGeom prst="rect">
            <a:avLst/>
          </a:prstGeom>
        </p:spPr>
      </p:pic>
    </p:spTree>
    <p:extLst>
      <p:ext uri="{BB962C8B-B14F-4D97-AF65-F5344CB8AC3E}">
        <p14:creationId xmlns:p14="http://schemas.microsoft.com/office/powerpoint/2010/main" val="1522948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Change in health care coverage&#10;Payment reform: volume  value&#10;Clinical care models more patient-centered&#10;Oportunities to deliver prevention&#10;&#10;Graph: Over 91% of All Americans are Insured as of 2016" title="Changing Health Care Landscape">
            <a:extLst>
              <a:ext uri="{FF2B5EF4-FFF2-40B4-BE49-F238E27FC236}">
                <a16:creationId xmlns:a16="http://schemas.microsoft.com/office/drawing/2014/main" id="{81EC2627-22FB-4E82-AE57-1D9D094122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72822"/>
            <a:ext cx="12192000" cy="6712355"/>
          </a:xfrm>
          <a:prstGeom prst="rect">
            <a:avLst/>
          </a:prstGeom>
        </p:spPr>
      </p:pic>
    </p:spTree>
    <p:extLst>
      <p:ext uri="{BB962C8B-B14F-4D97-AF65-F5344CB8AC3E}">
        <p14:creationId xmlns:p14="http://schemas.microsoft.com/office/powerpoint/2010/main" val="4167794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 Screenshot of the 6|18 Initiative's Resources and Tools page with a textbox highlighting Evidence Summaries. " title="Visit CDC's 6|18 Website">
            <a:extLst>
              <a:ext uri="{FF2B5EF4-FFF2-40B4-BE49-F238E27FC236}">
                <a16:creationId xmlns:a16="http://schemas.microsoft.com/office/drawing/2014/main" id="{CE639D91-DC1D-4B74-BB24-085E67A933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0924" y="154252"/>
            <a:ext cx="11309131" cy="6537346"/>
          </a:xfrm>
          <a:prstGeom prst="rect">
            <a:avLst/>
          </a:prstGeom>
        </p:spPr>
      </p:pic>
    </p:spTree>
    <p:extLst>
      <p:ext uri="{BB962C8B-B14F-4D97-AF65-F5344CB8AC3E}">
        <p14:creationId xmlns:p14="http://schemas.microsoft.com/office/powerpoint/2010/main" val="412414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or more information please visit www.cdc.gov/sixeighteen to find:&#10;Evidence Summaries&#10;FAQs&#10;CDC's 6|18 Initiative At-A-Glance&#10;Links to relevant articles and resources&#10;For specific questions on CDC's 6|18 Initiative please contact sixeighteen@cdc.gov " title="THANK YOU">
            <a:extLst>
              <a:ext uri="{FF2B5EF4-FFF2-40B4-BE49-F238E27FC236}">
                <a16:creationId xmlns:a16="http://schemas.microsoft.com/office/drawing/2014/main" id="{F588FE7C-5CEE-42B8-8331-D11D895F84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482" y="205930"/>
            <a:ext cx="11180029" cy="5911091"/>
          </a:xfrm>
          <a:prstGeom prst="rect">
            <a:avLst/>
          </a:prstGeom>
        </p:spPr>
      </p:pic>
    </p:spTree>
    <p:extLst>
      <p:ext uri="{BB962C8B-B14F-4D97-AF65-F5344CB8AC3E}">
        <p14:creationId xmlns:p14="http://schemas.microsoft.com/office/powerpoint/2010/main" val="246554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or more informaiton, contact CDC&#10;1-800-CDC-INFO (232-4636)&#10;TTY: I-888-232-6348&#10;www.cdc.gov&#10;&#10;The findings and conclusions in this report are those of the authors and do not necessarily represent the official postion of the Centers for Disease Control and Prevention." title="CDC Contact Information and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57810"/>
            <a:ext cx="12192000" cy="6500190"/>
          </a:xfrm>
          <a:prstGeom prst="rect">
            <a:avLst/>
          </a:prstGeom>
        </p:spPr>
      </p:pic>
    </p:spTree>
    <p:extLst>
      <p:ext uri="{BB962C8B-B14F-4D97-AF65-F5344CB8AC3E}">
        <p14:creationId xmlns:p14="http://schemas.microsoft.com/office/powerpoint/2010/main" val="1305452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health care care delivery system has transitioned from an Acute Care System to a Coordinated Seamless Health Care System to a Community Integrated Health Care System.&#10;" title="Health System Transformation">
            <a:extLst>
              <a:ext uri="{FF2B5EF4-FFF2-40B4-BE49-F238E27FC236}">
                <a16:creationId xmlns:a16="http://schemas.microsoft.com/office/drawing/2014/main" id="{B8B5EA84-4B43-4A0E-AA47-1489816B12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8" y="182880"/>
            <a:ext cx="12166451" cy="6505902"/>
          </a:xfrm>
          <a:prstGeom prst="rect">
            <a:avLst/>
          </a:prstGeom>
        </p:spPr>
      </p:pic>
    </p:spTree>
    <p:extLst>
      <p:ext uri="{BB962C8B-B14F-4D97-AF65-F5344CB8AC3E}">
        <p14:creationId xmlns:p14="http://schemas.microsoft.com/office/powerpoint/2010/main" val="140025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Economic forces have created opportunities for state and local health departments to partner with the health care sector. &#10;&#10;Graphic: Community roadmap to health containing homes, office buildings, parks, and winding roads." title="Public Health Trends">
            <a:extLst>
              <a:ext uri="{FF2B5EF4-FFF2-40B4-BE49-F238E27FC236}">
                <a16:creationId xmlns:a16="http://schemas.microsoft.com/office/drawing/2014/main" id="{7576F2A0-D35F-47E9-AA5E-FFA5ED80272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00" y="284481"/>
            <a:ext cx="11643360" cy="6258560"/>
          </a:xfrm>
          <a:prstGeom prst="rect">
            <a:avLst/>
          </a:prstGeom>
        </p:spPr>
      </p:pic>
    </p:spTree>
    <p:extLst>
      <p:ext uri="{BB962C8B-B14F-4D97-AF65-F5344CB8AC3E}">
        <p14:creationId xmlns:p14="http://schemas.microsoft.com/office/powerpoint/2010/main" val="1970769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Graphic: Three Buckets of Prevention&#10;&#10;The first bucket is traditional clinical prevention, the second is innovative clinical prevention, and the third is community-wide prevention." title="The 3 Buckets of Prevention: Prevention and Population Health Framework">
            <a:extLst>
              <a:ext uri="{FF2B5EF4-FFF2-40B4-BE49-F238E27FC236}">
                <a16:creationId xmlns:a16="http://schemas.microsoft.com/office/drawing/2014/main" id="{5D90B0C9-BE10-4168-962B-6AAD481B63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920" y="151020"/>
            <a:ext cx="10871200" cy="6513940"/>
          </a:xfrm>
          <a:prstGeom prst="rect">
            <a:avLst/>
          </a:prstGeom>
        </p:spPr>
      </p:pic>
    </p:spTree>
    <p:extLst>
      <p:ext uri="{BB962C8B-B14F-4D97-AF65-F5344CB8AC3E}">
        <p14:creationId xmlns:p14="http://schemas.microsoft.com/office/powerpoint/2010/main" val="2838213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6|18 Initiative addresses six high-burden health conditions and offers 18 evidence-based interventions that can improve health and save money." title="Collaboration between public health, health care purchasers, payers, and providers to support the adoption of evidence-based interventions">
            <a:extLst>
              <a:ext uri="{FF2B5EF4-FFF2-40B4-BE49-F238E27FC236}">
                <a16:creationId xmlns:a16="http://schemas.microsoft.com/office/drawing/2014/main" id="{3283B47F-FA5C-4258-9AAD-B33F2BDAF0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145530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initiative goals are:&#10;To improve health and control health care costs using specific evidence-based interventions and to develop sustainable collaboration between public health and health care sectors&#10;&#10;Graphic: Dart board with the word &quot;success&quot; depicted as the target. " title="6|18 Initiative Goals">
            <a:extLst>
              <a:ext uri="{FF2B5EF4-FFF2-40B4-BE49-F238E27FC236}">
                <a16:creationId xmlns:a16="http://schemas.microsoft.com/office/drawing/2014/main" id="{09564F03-9142-4AC2-AF04-11B4C3A48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915"/>
            <a:ext cx="12192000" cy="6408170"/>
          </a:xfrm>
          <a:prstGeom prst="rect">
            <a:avLst/>
          </a:prstGeom>
        </p:spPr>
      </p:pic>
    </p:spTree>
    <p:extLst>
      <p:ext uri="{BB962C8B-B14F-4D97-AF65-F5344CB8AC3E}">
        <p14:creationId xmlns:p14="http://schemas.microsoft.com/office/powerpoint/2010/main" val="2971782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6 in 6|18 represents 6 health conditions: Tobacco Use, High Blood Pressure, Health Care-Associated Infections, Asthma, Unintended Pregnancies, and Diabetes. These conditions were selected because they are high-burden, costly, preventable, scalable, and can be implemented by the health care sector.&#10;" title="Six High-burden Health Conditions ">
            <a:extLst>
              <a:ext uri="{FF2B5EF4-FFF2-40B4-BE49-F238E27FC236}">
                <a16:creationId xmlns:a16="http://schemas.microsoft.com/office/drawing/2014/main" id="{8726A343-4F6E-4FD4-AF6A-49A730A137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161"/>
            <a:ext cx="11592560" cy="6353162"/>
          </a:xfrm>
          <a:prstGeom prst="rect">
            <a:avLst/>
          </a:prstGeom>
        </p:spPr>
      </p:pic>
    </p:spTree>
    <p:extLst>
      <p:ext uri="{BB962C8B-B14F-4D97-AF65-F5344CB8AC3E}">
        <p14:creationId xmlns:p14="http://schemas.microsoft.com/office/powerpoint/2010/main" val="1652689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6|18 evidence review process included four steps. Step 1 was to identify health conditions. Step 2 was to prioritize interventions. Step 3 was to consult with experts from public health and the health care delivery system. Step 4 was use two CDC frameworks  to define level and types of evidence. &#10;" title="6|18 Evidence Review Process">
            <a:extLst>
              <a:ext uri="{FF2B5EF4-FFF2-40B4-BE49-F238E27FC236}">
                <a16:creationId xmlns:a16="http://schemas.microsoft.com/office/drawing/2014/main" id="{DF75CAA4-7560-4DDE-9906-117593B403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7564"/>
            <a:ext cx="12192000" cy="6642871"/>
          </a:xfrm>
          <a:prstGeom prst="rect">
            <a:avLst/>
          </a:prstGeom>
        </p:spPr>
      </p:pic>
    </p:spTree>
    <p:extLst>
      <p:ext uri="{BB962C8B-B14F-4D97-AF65-F5344CB8AC3E}">
        <p14:creationId xmlns:p14="http://schemas.microsoft.com/office/powerpoint/2010/main" val="212169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CEH_ATSDR_combined">
  <a:themeElements>
    <a:clrScheme name="Custom 2">
      <a:dk1>
        <a:srgbClr val="0F56DC"/>
      </a:dk1>
      <a:lt1>
        <a:srgbClr val="FFC000"/>
      </a:lt1>
      <a:dk2>
        <a:srgbClr val="FFFFFF"/>
      </a:dk2>
      <a:lt2>
        <a:srgbClr val="FFFFFF"/>
      </a:lt2>
      <a:accent1>
        <a:srgbClr val="4983F2"/>
      </a:accent1>
      <a:accent2>
        <a:srgbClr val="007D57"/>
      </a:accent2>
      <a:accent3>
        <a:srgbClr val="9A3B26"/>
      </a:accent3>
      <a:accent4>
        <a:srgbClr val="7F7F7F"/>
      </a:accent4>
      <a:accent5>
        <a:srgbClr val="0F56DC"/>
      </a:accent5>
      <a:accent6>
        <a:srgbClr val="002060"/>
      </a:accent6>
      <a:hlink>
        <a:srgbClr val="0F56DC"/>
      </a:hlink>
      <a:folHlink>
        <a:srgbClr val="3077FF"/>
      </a:folHlink>
    </a:clrScheme>
    <a:fontScheme name="CDC Myriad Web Pro">
      <a:majorFont>
        <a:latin typeface="Myriad Web Pro"/>
        <a:ea typeface=""/>
        <a:cs typeface=""/>
      </a:majorFont>
      <a:minorFont>
        <a:latin typeface="Myriad Web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solidFill>
              <a:srgbClr val="000000"/>
            </a:solidFill>
            <a:latin typeface="Calibri" panose="020F0502020204030204"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246</TotalTime>
  <Words>2913</Words>
  <Application>Microsoft Office PowerPoint</Application>
  <PresentationFormat>Widescreen</PresentationFormat>
  <Paragraphs>160</Paragraphs>
  <Slides>22</Slides>
  <Notes>21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22</vt:i4>
      </vt:variant>
    </vt:vector>
  </HeadingPairs>
  <TitlesOfParts>
    <vt:vector size="29" baseType="lpstr">
      <vt:lpstr>Arial</vt:lpstr>
      <vt:lpstr>Calibri</vt:lpstr>
      <vt:lpstr>Courier New</vt:lpstr>
      <vt:lpstr>Myriad Web Pro</vt:lpstr>
      <vt:lpstr>Wingdings</vt:lpstr>
      <vt:lpstr>NCEH_ATSDR_combined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Hatidza Zaganjor</dc:creator>
  <cp:lastModifiedBy>Hardy, LaTonya (CDC/OCOO/OCIO/MISO)</cp:lastModifiedBy>
  <cp:revision>15</cp:revision>
  <dcterms:created xsi:type="dcterms:W3CDTF">2018-01-04T19:47:02Z</dcterms:created>
  <dcterms:modified xsi:type="dcterms:W3CDTF">2018-01-25T13:46:47Z</dcterms:modified>
</cp:coreProperties>
</file>