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45"/>
  </p:notesMasterIdLst>
  <p:handoutMasterIdLst>
    <p:handoutMasterId r:id="rId46"/>
  </p:handoutMasterIdLst>
  <p:sldIdLst>
    <p:sldId id="2597" r:id="rId2"/>
    <p:sldId id="2755" r:id="rId3"/>
    <p:sldId id="2719" r:id="rId4"/>
    <p:sldId id="2697" r:id="rId5"/>
    <p:sldId id="2732" r:id="rId6"/>
    <p:sldId id="2696" r:id="rId7"/>
    <p:sldId id="2689" r:id="rId8"/>
    <p:sldId id="2747" r:id="rId9"/>
    <p:sldId id="2735" r:id="rId10"/>
    <p:sldId id="2725" r:id="rId11"/>
    <p:sldId id="2618" r:id="rId12"/>
    <p:sldId id="2684" r:id="rId13"/>
    <p:sldId id="2651" r:id="rId14"/>
    <p:sldId id="2598" r:id="rId15"/>
    <p:sldId id="2710" r:id="rId16"/>
    <p:sldId id="2738" r:id="rId17"/>
    <p:sldId id="2742" r:id="rId18"/>
    <p:sldId id="2736" r:id="rId19"/>
    <p:sldId id="2599" r:id="rId20"/>
    <p:sldId id="400" r:id="rId21"/>
    <p:sldId id="2600" r:id="rId22"/>
    <p:sldId id="2754" r:id="rId23"/>
    <p:sldId id="2746" r:id="rId24"/>
    <p:sldId id="2748" r:id="rId25"/>
    <p:sldId id="2707" r:id="rId26"/>
    <p:sldId id="403" r:id="rId27"/>
    <p:sldId id="2617" r:id="rId28"/>
    <p:sldId id="2751" r:id="rId29"/>
    <p:sldId id="2744" r:id="rId30"/>
    <p:sldId id="2745" r:id="rId31"/>
    <p:sldId id="2757" r:id="rId32"/>
    <p:sldId id="2717" r:id="rId33"/>
    <p:sldId id="2724" r:id="rId34"/>
    <p:sldId id="2752" r:id="rId35"/>
    <p:sldId id="2758" r:id="rId36"/>
    <p:sldId id="2750" r:id="rId37"/>
    <p:sldId id="2718" r:id="rId38"/>
    <p:sldId id="2722" r:id="rId39"/>
    <p:sldId id="2753" r:id="rId40"/>
    <p:sldId id="387" r:id="rId41"/>
    <p:sldId id="388" r:id="rId42"/>
    <p:sldId id="2749" r:id="rId43"/>
    <p:sldId id="2716" r:id="rId4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076758-5860-E24B-981C-02B4F063FB6F}">
          <p14:sldIdLst>
            <p14:sldId id="2597"/>
            <p14:sldId id="2755"/>
            <p14:sldId id="2719"/>
          </p14:sldIdLst>
        </p14:section>
        <p14:section name="Chronic Conditions" id="{A1E7ED33-76B0-264A-A516-BAF486D0F12B}">
          <p14:sldIdLst>
            <p14:sldId id="2697"/>
            <p14:sldId id="2732"/>
            <p14:sldId id="2696"/>
            <p14:sldId id="2689"/>
            <p14:sldId id="2747"/>
            <p14:sldId id="2735"/>
          </p14:sldIdLst>
        </p14:section>
        <p14:section name="Public/Private Partnership" id="{FEEBBE06-4E1C-6D44-8B9C-D94D2E6259F2}">
          <p14:sldIdLst>
            <p14:sldId id="2725"/>
            <p14:sldId id="2618"/>
            <p14:sldId id="2684"/>
          </p14:sldIdLst>
        </p14:section>
        <p14:section name="Framework: How to begin employer/public health collaboration" id="{953B0FB7-EA3E-F844-B187-E7FC171DE3F2}">
          <p14:sldIdLst>
            <p14:sldId id="2651"/>
            <p14:sldId id="2598"/>
            <p14:sldId id="2710"/>
          </p14:sldIdLst>
        </p14:section>
        <p14:section name="Employers In Action" id="{7F9386D6-1AE7-5648-BF54-18C9E56D4B86}">
          <p14:sldIdLst>
            <p14:sldId id="2738"/>
            <p14:sldId id="2742"/>
          </p14:sldIdLst>
        </p14:section>
        <p14:section name="6/18 Initiative" id="{47B993C3-8C68-974D-8E16-39E79D6E7D89}">
          <p14:sldIdLst>
            <p14:sldId id="2736"/>
            <p14:sldId id="2599"/>
            <p14:sldId id="400"/>
            <p14:sldId id="2600"/>
            <p14:sldId id="2754"/>
            <p14:sldId id="2746"/>
            <p14:sldId id="2748"/>
            <p14:sldId id="2707"/>
            <p14:sldId id="403"/>
            <p14:sldId id="2617"/>
            <p14:sldId id="2751"/>
            <p14:sldId id="2744"/>
            <p14:sldId id="2745"/>
            <p14:sldId id="2757"/>
            <p14:sldId id="2717"/>
            <p14:sldId id="2724"/>
            <p14:sldId id="2752"/>
            <p14:sldId id="2758"/>
            <p14:sldId id="2750"/>
            <p14:sldId id="2718"/>
            <p14:sldId id="2722"/>
            <p14:sldId id="2753"/>
            <p14:sldId id="387"/>
            <p14:sldId id="388"/>
            <p14:sldId id="2749"/>
            <p14:sldId id="2716"/>
          </p14:sldIdLst>
        </p14:section>
      </p14:sectionLst>
    </p:ext>
    <p:ext uri="{EFAFB233-063F-42B5-8137-9DF3F51BA10A}">
      <p15:sldGuideLst xmlns:p15="http://schemas.microsoft.com/office/powerpoint/2012/main">
        <p15:guide id="1" orient="horz" pos="2160">
          <p15:clr>
            <a:srgbClr val="A4A3A4"/>
          </p15:clr>
        </p15:guide>
        <p15:guide id="2" pos="17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Sommer" initials="JS" lastIdx="2" clrIdx="0"/>
  <p:cmAuthor id="2" name="Angela Bowen" initials="AB" lastIdx="128" clrIdx="1"/>
  <p:cmAuthor id="3" name="Patricia Doxey" initials="PD" lastIdx="14" clrIdx="2"/>
  <p:cmAuthor id="4" name="Chris Miles" initials="CM" lastIdx="23" clrIdx="3"/>
  <p:cmAuthor id="5" name="Spencer Morrison" initials="SM" lastIdx="33" clrIdx="4"/>
  <p:cmAuthor id="6" name="Singleton, Christa (CDC/OD/OADPS)" initials="SC(" lastIdx="16" clrIdx="5"/>
  <p:cmAuthor id="7" name="Kathryn Sobczak" initials="KS" lastIdx="33" clrIdx="6"/>
  <p:cmAuthor id="8" name="Dalton Mann" initials="DM" lastIdx="35" clrIdx="7"/>
  <p:cmAuthor id="9" name="Hannah Darrington" initials="HD" lastIdx="3" clrIdx="8"/>
  <p:cmAuthor id="10" name="Christa-Marie Singleton" initials="CMS" lastIdx="37" clrIdx="9"/>
  <p:cmAuthor id="11" name="Kayla Craddock" initials="KC" lastIdx="12" clrIdx="10"/>
  <p:cmAuthor id="12" name="Microsoft Office User" initials="Office" lastIdx="9" clrIdx="11"/>
  <p:cmAuthor id="13" name="Susan Svencer" initials="SS" lastIdx="34" clrIdx="12"/>
  <p:cmAuthor id="14" name="OADPS Reviewer" initials="CDC/OADPS" lastIdx="10" clrIdx="13">
    <p:extLst>
      <p:ext uri="{19B8F6BF-5375-455C-9EA6-DF929625EA0E}">
        <p15:presenceInfo xmlns:p15="http://schemas.microsoft.com/office/powerpoint/2012/main" userId="OADPS Reviewer" providerId="None"/>
      </p:ext>
    </p:extLst>
  </p:cmAuthor>
  <p:cmAuthor id="15" name="OADPS ADS" initials="OADPS ADS" lastIdx="28" clrIdx="14">
    <p:extLst>
      <p:ext uri="{19B8F6BF-5375-455C-9EA6-DF929625EA0E}">
        <p15:presenceInfo xmlns:p15="http://schemas.microsoft.com/office/powerpoint/2012/main" userId="OADPS ADS" providerId="None"/>
      </p:ext>
    </p:extLst>
  </p:cmAuthor>
  <p:cmAuthor id="16" name="Luman, Elizabeth (CDC/DDNID/NCCDPHP/DDT)" initials="LE(" lastIdx="4" clrIdx="15">
    <p:extLst>
      <p:ext uri="{19B8F6BF-5375-455C-9EA6-DF929625EA0E}">
        <p15:presenceInfo xmlns:p15="http://schemas.microsoft.com/office/powerpoint/2012/main" userId="S::ecl7@cdc.gov::a4e9d7cd-5ca6-4774-80ae-e2e14d382a27" providerId="AD"/>
      </p:ext>
    </p:extLst>
  </p:cmAuthor>
  <p:cmAuthor id="17" name="Schumacher, Patricia (CDC/DDNID/NCCDPHP/DDT)" initials="SP(" lastIdx="13" clrIdx="16">
    <p:extLst>
      <p:ext uri="{19B8F6BF-5375-455C-9EA6-DF929625EA0E}">
        <p15:presenceInfo xmlns:p15="http://schemas.microsoft.com/office/powerpoint/2012/main" userId="S::prs5@cdc.gov::52669fd3-f66c-4205-90b1-a9390af45dcc" providerId="AD"/>
      </p:ext>
    </p:extLst>
  </p:cmAuthor>
  <p:cmAuthor id="18" name="Microsoft Office User" initials="MOU" lastIdx="30" clrIdx="17"/>
  <p:cmAuthor id="19" name="VanFrank, Brenna (CDC/DDNID/NCCDPHP/OSH)" initials="VB(" lastIdx="6" clrIdx="18">
    <p:extLst>
      <p:ext uri="{19B8F6BF-5375-455C-9EA6-DF929625EA0E}">
        <p15:presenceInfo xmlns:p15="http://schemas.microsoft.com/office/powerpoint/2012/main" userId="S::ydj5@cdc.gov::44f3cdbb-1691-4d72-b80c-0bae35fef5d0" providerId="AD"/>
      </p:ext>
    </p:extLst>
  </p:cmAuthor>
  <p:cmAuthor id="20" name="George, Mary G. (CDC/DDNID/NCCDPHP/DHDSP)" initials="GMG(" lastIdx="7" clrIdx="19">
    <p:extLst>
      <p:ext uri="{19B8F6BF-5375-455C-9EA6-DF929625EA0E}">
        <p15:presenceInfo xmlns:p15="http://schemas.microsoft.com/office/powerpoint/2012/main" userId="S::coq5@cdc.gov::7d3ff145-60f4-4c92-90fd-15f64876486a" providerId="AD"/>
      </p:ext>
    </p:extLst>
  </p:cmAuthor>
  <p:cmAuthor id="21" name="Armour, Brian S. (CDC/DDNID/NCCDPHP/OSH)" initials="bka9" lastIdx="1" clrIdx="20">
    <p:extLst>
      <p:ext uri="{19B8F6BF-5375-455C-9EA6-DF929625EA0E}">
        <p15:presenceInfo xmlns:p15="http://schemas.microsoft.com/office/powerpoint/2012/main" userId="Armour, Brian S. (CDC/DDNID/NCCDPHP/O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F5"/>
    <a:srgbClr val="000000"/>
    <a:srgbClr val="193560"/>
    <a:srgbClr val="C2C2C2"/>
    <a:srgbClr val="D1D1D1"/>
    <a:srgbClr val="B3B3B3"/>
    <a:srgbClr val="E1E1E1"/>
    <a:srgbClr val="687DA1"/>
    <a:srgbClr val="00B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1" autoAdjust="0"/>
    <p:restoredTop sz="75281" autoAdjust="0"/>
  </p:normalViewPr>
  <p:slideViewPr>
    <p:cSldViewPr snapToGrid="0">
      <p:cViewPr varScale="1">
        <p:scale>
          <a:sx n="50" d="100"/>
          <a:sy n="50" d="100"/>
        </p:scale>
        <p:origin x="152" y="24"/>
      </p:cViewPr>
      <p:guideLst>
        <p:guide orient="horz" pos="2160"/>
        <p:guide pos="1719"/>
      </p:guideLst>
    </p:cSldViewPr>
  </p:slideViewPr>
  <p:outlineViewPr>
    <p:cViewPr>
      <p:scale>
        <a:sx n="33" d="100"/>
        <a:sy n="33" d="100"/>
      </p:scale>
      <p:origin x="0" y="-1464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1" d="100"/>
          <a:sy n="71" d="100"/>
        </p:scale>
        <p:origin x="1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557A1-8863-184E-9520-01041AD8BAF9}" type="doc">
      <dgm:prSet loTypeId="urn:microsoft.com/office/officeart/2005/8/layout/cycle6" loCatId="matrix" qsTypeId="urn:microsoft.com/office/officeart/2005/8/quickstyle/simple4" qsCatId="simple" csTypeId="urn:microsoft.com/office/officeart/2005/8/colors/accent1_2" csCatId="accent1" phldr="1"/>
      <dgm:spPr/>
      <dgm:t>
        <a:bodyPr/>
        <a:lstStyle/>
        <a:p>
          <a:endParaRPr lang="en-US"/>
        </a:p>
      </dgm:t>
    </dgm:pt>
    <dgm:pt modelId="{0057BA04-2EEC-4D4E-8158-512D5C3B2540}">
      <dgm:prSet/>
      <dgm:spPr/>
      <dgm:t>
        <a:bodyPr/>
        <a:lstStyle/>
        <a:p>
          <a:pPr rtl="0"/>
          <a:r>
            <a:rPr lang="en-US" dirty="0"/>
            <a:t>Workplace productivity </a:t>
          </a:r>
        </a:p>
      </dgm:t>
    </dgm:pt>
    <dgm:pt modelId="{278B41B6-22B4-3843-B3FD-1DF9C12E45DB}" type="parTrans" cxnId="{EA61C2C3-FCC4-6C4A-AB1B-1195E51DD0AC}">
      <dgm:prSet/>
      <dgm:spPr/>
      <dgm:t>
        <a:bodyPr/>
        <a:lstStyle/>
        <a:p>
          <a:endParaRPr lang="en-US"/>
        </a:p>
      </dgm:t>
    </dgm:pt>
    <dgm:pt modelId="{90545545-5E9E-1245-B342-A3337088912B}" type="sibTrans" cxnId="{EA61C2C3-FCC4-6C4A-AB1B-1195E51DD0AC}">
      <dgm:prSet/>
      <dgm:spPr/>
      <dgm:t>
        <a:bodyPr/>
        <a:lstStyle/>
        <a:p>
          <a:endParaRPr lang="en-US"/>
        </a:p>
      </dgm:t>
    </dgm:pt>
    <dgm:pt modelId="{989F34B8-3A54-3D40-A13B-840767180CB7}">
      <dgm:prSet/>
      <dgm:spPr/>
      <dgm:t>
        <a:bodyPr/>
        <a:lstStyle/>
        <a:p>
          <a:pPr rtl="0"/>
          <a:r>
            <a:rPr lang="en-US" dirty="0"/>
            <a:t>Recruitment and retention </a:t>
          </a:r>
        </a:p>
      </dgm:t>
    </dgm:pt>
    <dgm:pt modelId="{5E4424DB-724C-9044-993F-F368C88FF0EA}" type="parTrans" cxnId="{04B0DD62-BAAC-F245-99E7-FD7E06EA19B1}">
      <dgm:prSet/>
      <dgm:spPr/>
      <dgm:t>
        <a:bodyPr/>
        <a:lstStyle/>
        <a:p>
          <a:endParaRPr lang="en-US"/>
        </a:p>
      </dgm:t>
    </dgm:pt>
    <dgm:pt modelId="{90955F01-4482-D44C-88CF-E3D628E0D6ED}" type="sibTrans" cxnId="{04B0DD62-BAAC-F245-99E7-FD7E06EA19B1}">
      <dgm:prSet/>
      <dgm:spPr/>
      <dgm:t>
        <a:bodyPr/>
        <a:lstStyle/>
        <a:p>
          <a:endParaRPr lang="en-US"/>
        </a:p>
      </dgm:t>
    </dgm:pt>
    <dgm:pt modelId="{96A0BAB2-0B73-9344-AC2B-71DDE7539188}">
      <dgm:prSet/>
      <dgm:spPr/>
      <dgm:t>
        <a:bodyPr/>
        <a:lstStyle/>
        <a:p>
          <a:pPr rtl="0"/>
          <a:r>
            <a:rPr lang="en-US" dirty="0"/>
            <a:t>Corporate leadership </a:t>
          </a:r>
        </a:p>
      </dgm:t>
    </dgm:pt>
    <dgm:pt modelId="{63AC882E-A36B-574F-BD52-2A742DE195A0}" type="parTrans" cxnId="{BFBA0670-6853-FA46-90C4-7A3129929222}">
      <dgm:prSet/>
      <dgm:spPr/>
      <dgm:t>
        <a:bodyPr/>
        <a:lstStyle/>
        <a:p>
          <a:endParaRPr lang="en-US"/>
        </a:p>
      </dgm:t>
    </dgm:pt>
    <dgm:pt modelId="{634DC65D-A185-724B-BD1C-D57EBBFEC81A}" type="sibTrans" cxnId="{BFBA0670-6853-FA46-90C4-7A3129929222}">
      <dgm:prSet/>
      <dgm:spPr/>
      <dgm:t>
        <a:bodyPr/>
        <a:lstStyle/>
        <a:p>
          <a:endParaRPr lang="en-US"/>
        </a:p>
      </dgm:t>
    </dgm:pt>
    <dgm:pt modelId="{C2DEE62E-9768-B246-8606-987556A44352}">
      <dgm:prSet/>
      <dgm:spPr/>
      <dgm:t>
        <a:bodyPr/>
        <a:lstStyle/>
        <a:p>
          <a:pPr rtl="0"/>
          <a:r>
            <a:rPr lang="en-US" dirty="0"/>
            <a:t>Business performance </a:t>
          </a:r>
        </a:p>
      </dgm:t>
    </dgm:pt>
    <dgm:pt modelId="{205BD429-9807-F740-A17C-F50CBDE2CECC}" type="parTrans" cxnId="{DD67B993-CC69-D149-9FBE-5C0145A67132}">
      <dgm:prSet/>
      <dgm:spPr/>
      <dgm:t>
        <a:bodyPr/>
        <a:lstStyle/>
        <a:p>
          <a:endParaRPr lang="en-US"/>
        </a:p>
      </dgm:t>
    </dgm:pt>
    <dgm:pt modelId="{2E9D23D7-1B02-704D-8AC0-C80EE3B64C7C}" type="sibTrans" cxnId="{DD67B993-CC69-D149-9FBE-5C0145A67132}">
      <dgm:prSet/>
      <dgm:spPr/>
      <dgm:t>
        <a:bodyPr/>
        <a:lstStyle/>
        <a:p>
          <a:endParaRPr lang="en-US"/>
        </a:p>
      </dgm:t>
    </dgm:pt>
    <dgm:pt modelId="{DF191C91-F578-4945-9415-E2EDD43A1198}">
      <dgm:prSet/>
      <dgm:spPr/>
      <dgm:t>
        <a:bodyPr/>
        <a:lstStyle/>
        <a:p>
          <a:pPr rtl="0"/>
          <a:r>
            <a:rPr lang="en-US" dirty="0"/>
            <a:t>Culture of well-being </a:t>
          </a:r>
        </a:p>
      </dgm:t>
    </dgm:pt>
    <dgm:pt modelId="{9D76D9D0-1EBD-4040-9B16-A4769E41A324}" type="parTrans" cxnId="{7BC6F44F-A9AD-774D-A070-22463D2121E0}">
      <dgm:prSet/>
      <dgm:spPr/>
      <dgm:t>
        <a:bodyPr/>
        <a:lstStyle/>
        <a:p>
          <a:endParaRPr lang="en-US"/>
        </a:p>
      </dgm:t>
    </dgm:pt>
    <dgm:pt modelId="{55AEB524-36C6-D842-B9A2-872864E888B3}" type="sibTrans" cxnId="{7BC6F44F-A9AD-774D-A070-22463D2121E0}">
      <dgm:prSet/>
      <dgm:spPr/>
      <dgm:t>
        <a:bodyPr/>
        <a:lstStyle/>
        <a:p>
          <a:endParaRPr lang="en-US"/>
        </a:p>
      </dgm:t>
    </dgm:pt>
    <dgm:pt modelId="{2EFEE826-8488-7140-B5B0-77D1509F0F4D}" type="pres">
      <dgm:prSet presAssocID="{573557A1-8863-184E-9520-01041AD8BAF9}" presName="cycle" presStyleCnt="0">
        <dgm:presLayoutVars>
          <dgm:dir/>
          <dgm:resizeHandles val="exact"/>
        </dgm:presLayoutVars>
      </dgm:prSet>
      <dgm:spPr/>
    </dgm:pt>
    <dgm:pt modelId="{AA8F0641-2073-EF4B-9AD3-427626A15660}" type="pres">
      <dgm:prSet presAssocID="{0057BA04-2EEC-4D4E-8158-512D5C3B2540}" presName="node" presStyleLbl="node1" presStyleIdx="0" presStyleCnt="5">
        <dgm:presLayoutVars>
          <dgm:bulletEnabled val="1"/>
        </dgm:presLayoutVars>
      </dgm:prSet>
      <dgm:spPr/>
    </dgm:pt>
    <dgm:pt modelId="{A60539C8-8745-174E-B9A6-D467E093C020}" type="pres">
      <dgm:prSet presAssocID="{0057BA04-2EEC-4D4E-8158-512D5C3B2540}" presName="spNode" presStyleCnt="0"/>
      <dgm:spPr/>
    </dgm:pt>
    <dgm:pt modelId="{3D66DDC1-9C78-E047-BBE5-2992BDB079BD}" type="pres">
      <dgm:prSet presAssocID="{90545545-5E9E-1245-B342-A3337088912B}" presName="sibTrans" presStyleLbl="sibTrans1D1" presStyleIdx="0" presStyleCnt="5"/>
      <dgm:spPr/>
    </dgm:pt>
    <dgm:pt modelId="{BF654D4C-1AD0-6A4B-B90A-2CEF0F2BF2CF}" type="pres">
      <dgm:prSet presAssocID="{989F34B8-3A54-3D40-A13B-840767180CB7}" presName="node" presStyleLbl="node1" presStyleIdx="1" presStyleCnt="5">
        <dgm:presLayoutVars>
          <dgm:bulletEnabled val="1"/>
        </dgm:presLayoutVars>
      </dgm:prSet>
      <dgm:spPr/>
    </dgm:pt>
    <dgm:pt modelId="{2708853A-1F10-874A-B057-C7B8F164802D}" type="pres">
      <dgm:prSet presAssocID="{989F34B8-3A54-3D40-A13B-840767180CB7}" presName="spNode" presStyleCnt="0"/>
      <dgm:spPr/>
    </dgm:pt>
    <dgm:pt modelId="{4F49885F-7AE3-AC4D-AA56-D3430FC62B2E}" type="pres">
      <dgm:prSet presAssocID="{90955F01-4482-D44C-88CF-E3D628E0D6ED}" presName="sibTrans" presStyleLbl="sibTrans1D1" presStyleIdx="1" presStyleCnt="5"/>
      <dgm:spPr/>
    </dgm:pt>
    <dgm:pt modelId="{27DEADB6-F35C-C54F-A5EC-7CAD7C042953}" type="pres">
      <dgm:prSet presAssocID="{96A0BAB2-0B73-9344-AC2B-71DDE7539188}" presName="node" presStyleLbl="node1" presStyleIdx="2" presStyleCnt="5">
        <dgm:presLayoutVars>
          <dgm:bulletEnabled val="1"/>
        </dgm:presLayoutVars>
      </dgm:prSet>
      <dgm:spPr/>
    </dgm:pt>
    <dgm:pt modelId="{F35FEBFE-8FE9-704D-A3B0-5D86E844167E}" type="pres">
      <dgm:prSet presAssocID="{96A0BAB2-0B73-9344-AC2B-71DDE7539188}" presName="spNode" presStyleCnt="0"/>
      <dgm:spPr/>
    </dgm:pt>
    <dgm:pt modelId="{8C5F2800-C47D-1647-ABF2-78C1427A22AE}" type="pres">
      <dgm:prSet presAssocID="{634DC65D-A185-724B-BD1C-D57EBBFEC81A}" presName="sibTrans" presStyleLbl="sibTrans1D1" presStyleIdx="2" presStyleCnt="5"/>
      <dgm:spPr/>
    </dgm:pt>
    <dgm:pt modelId="{2322B67F-3BD8-8F44-8542-BC380507B416}" type="pres">
      <dgm:prSet presAssocID="{C2DEE62E-9768-B246-8606-987556A44352}" presName="node" presStyleLbl="node1" presStyleIdx="3" presStyleCnt="5">
        <dgm:presLayoutVars>
          <dgm:bulletEnabled val="1"/>
        </dgm:presLayoutVars>
      </dgm:prSet>
      <dgm:spPr/>
    </dgm:pt>
    <dgm:pt modelId="{6B4FF3F1-A360-2442-A3DE-2E62F3F7AC74}" type="pres">
      <dgm:prSet presAssocID="{C2DEE62E-9768-B246-8606-987556A44352}" presName="spNode" presStyleCnt="0"/>
      <dgm:spPr/>
    </dgm:pt>
    <dgm:pt modelId="{88F6E6B1-3047-3946-9A0D-1D2948E1DC59}" type="pres">
      <dgm:prSet presAssocID="{2E9D23D7-1B02-704D-8AC0-C80EE3B64C7C}" presName="sibTrans" presStyleLbl="sibTrans1D1" presStyleIdx="3" presStyleCnt="5"/>
      <dgm:spPr/>
    </dgm:pt>
    <dgm:pt modelId="{D916E9CB-51B5-D347-9776-608D57CE4F64}" type="pres">
      <dgm:prSet presAssocID="{DF191C91-F578-4945-9415-E2EDD43A1198}" presName="node" presStyleLbl="node1" presStyleIdx="4" presStyleCnt="5" custRadScaleRad="100635" custRadScaleInc="4508">
        <dgm:presLayoutVars>
          <dgm:bulletEnabled val="1"/>
        </dgm:presLayoutVars>
      </dgm:prSet>
      <dgm:spPr/>
    </dgm:pt>
    <dgm:pt modelId="{0DD81756-7955-B245-BA4A-AE7D09B522DF}" type="pres">
      <dgm:prSet presAssocID="{DF191C91-F578-4945-9415-E2EDD43A1198}" presName="spNode" presStyleCnt="0"/>
      <dgm:spPr/>
    </dgm:pt>
    <dgm:pt modelId="{0290495D-2BF2-654E-81F0-4B252D90D763}" type="pres">
      <dgm:prSet presAssocID="{55AEB524-36C6-D842-B9A2-872864E888B3}" presName="sibTrans" presStyleLbl="sibTrans1D1" presStyleIdx="4" presStyleCnt="5"/>
      <dgm:spPr/>
    </dgm:pt>
  </dgm:ptLst>
  <dgm:cxnLst>
    <dgm:cxn modelId="{5916B114-560F-DB46-A933-FD8FAFF1D09C}" type="presOf" srcId="{90955F01-4482-D44C-88CF-E3D628E0D6ED}" destId="{4F49885F-7AE3-AC4D-AA56-D3430FC62B2E}" srcOrd="0" destOrd="0" presId="urn:microsoft.com/office/officeart/2005/8/layout/cycle6"/>
    <dgm:cxn modelId="{5D5E2019-3A7C-3248-BA26-3025351BA48A}" type="presOf" srcId="{2E9D23D7-1B02-704D-8AC0-C80EE3B64C7C}" destId="{88F6E6B1-3047-3946-9A0D-1D2948E1DC59}" srcOrd="0" destOrd="0" presId="urn:microsoft.com/office/officeart/2005/8/layout/cycle6"/>
    <dgm:cxn modelId="{789FEC35-8B75-4B4E-92E3-B4B15EB65A97}" type="presOf" srcId="{96A0BAB2-0B73-9344-AC2B-71DDE7539188}" destId="{27DEADB6-F35C-C54F-A5EC-7CAD7C042953}" srcOrd="0" destOrd="0" presId="urn:microsoft.com/office/officeart/2005/8/layout/cycle6"/>
    <dgm:cxn modelId="{04B0DD62-BAAC-F245-99E7-FD7E06EA19B1}" srcId="{573557A1-8863-184E-9520-01041AD8BAF9}" destId="{989F34B8-3A54-3D40-A13B-840767180CB7}" srcOrd="1" destOrd="0" parTransId="{5E4424DB-724C-9044-993F-F368C88FF0EA}" sibTransId="{90955F01-4482-D44C-88CF-E3D628E0D6ED}"/>
    <dgm:cxn modelId="{7BC6F44F-A9AD-774D-A070-22463D2121E0}" srcId="{573557A1-8863-184E-9520-01041AD8BAF9}" destId="{DF191C91-F578-4945-9415-E2EDD43A1198}" srcOrd="4" destOrd="0" parTransId="{9D76D9D0-1EBD-4040-9B16-A4769E41A324}" sibTransId="{55AEB524-36C6-D842-B9A2-872864E888B3}"/>
    <dgm:cxn modelId="{BFBA0670-6853-FA46-90C4-7A3129929222}" srcId="{573557A1-8863-184E-9520-01041AD8BAF9}" destId="{96A0BAB2-0B73-9344-AC2B-71DDE7539188}" srcOrd="2" destOrd="0" parTransId="{63AC882E-A36B-574F-BD52-2A742DE195A0}" sibTransId="{634DC65D-A185-724B-BD1C-D57EBBFEC81A}"/>
    <dgm:cxn modelId="{0B76EF70-9FE4-164F-BF12-6C3BC50E929B}" type="presOf" srcId="{989F34B8-3A54-3D40-A13B-840767180CB7}" destId="{BF654D4C-1AD0-6A4B-B90A-2CEF0F2BF2CF}" srcOrd="0" destOrd="0" presId="urn:microsoft.com/office/officeart/2005/8/layout/cycle6"/>
    <dgm:cxn modelId="{F4094490-3F10-6341-AC18-C9BD8EFBB6E0}" type="presOf" srcId="{0057BA04-2EEC-4D4E-8158-512D5C3B2540}" destId="{AA8F0641-2073-EF4B-9AD3-427626A15660}" srcOrd="0" destOrd="0" presId="urn:microsoft.com/office/officeart/2005/8/layout/cycle6"/>
    <dgm:cxn modelId="{DD67B993-CC69-D149-9FBE-5C0145A67132}" srcId="{573557A1-8863-184E-9520-01041AD8BAF9}" destId="{C2DEE62E-9768-B246-8606-987556A44352}" srcOrd="3" destOrd="0" parTransId="{205BD429-9807-F740-A17C-F50CBDE2CECC}" sibTransId="{2E9D23D7-1B02-704D-8AC0-C80EE3B64C7C}"/>
    <dgm:cxn modelId="{0CF7ADB3-428A-0A48-9FBB-D8D74C917D60}" type="presOf" srcId="{573557A1-8863-184E-9520-01041AD8BAF9}" destId="{2EFEE826-8488-7140-B5B0-77D1509F0F4D}" srcOrd="0" destOrd="0" presId="urn:microsoft.com/office/officeart/2005/8/layout/cycle6"/>
    <dgm:cxn modelId="{EA61C2C3-FCC4-6C4A-AB1B-1195E51DD0AC}" srcId="{573557A1-8863-184E-9520-01041AD8BAF9}" destId="{0057BA04-2EEC-4D4E-8158-512D5C3B2540}" srcOrd="0" destOrd="0" parTransId="{278B41B6-22B4-3843-B3FD-1DF9C12E45DB}" sibTransId="{90545545-5E9E-1245-B342-A3337088912B}"/>
    <dgm:cxn modelId="{E4D79BCF-1645-0A46-BA74-ABA83D7D5ACE}" type="presOf" srcId="{634DC65D-A185-724B-BD1C-D57EBBFEC81A}" destId="{8C5F2800-C47D-1647-ABF2-78C1427A22AE}" srcOrd="0" destOrd="0" presId="urn:microsoft.com/office/officeart/2005/8/layout/cycle6"/>
    <dgm:cxn modelId="{DF58E6D2-480C-5143-A063-B4C06873C1A9}" type="presOf" srcId="{C2DEE62E-9768-B246-8606-987556A44352}" destId="{2322B67F-3BD8-8F44-8542-BC380507B416}" srcOrd="0" destOrd="0" presId="urn:microsoft.com/office/officeart/2005/8/layout/cycle6"/>
    <dgm:cxn modelId="{581FA8D8-383B-FC48-96D9-A047BEC4DE4B}" type="presOf" srcId="{90545545-5E9E-1245-B342-A3337088912B}" destId="{3D66DDC1-9C78-E047-BBE5-2992BDB079BD}" srcOrd="0" destOrd="0" presId="urn:microsoft.com/office/officeart/2005/8/layout/cycle6"/>
    <dgm:cxn modelId="{879E45DA-9813-AD4E-87F2-D4E4B94A8EA6}" type="presOf" srcId="{DF191C91-F578-4945-9415-E2EDD43A1198}" destId="{D916E9CB-51B5-D347-9776-608D57CE4F64}" srcOrd="0" destOrd="0" presId="urn:microsoft.com/office/officeart/2005/8/layout/cycle6"/>
    <dgm:cxn modelId="{DFA928EB-3E7A-B743-B9E8-D8AB3C31CFD6}" type="presOf" srcId="{55AEB524-36C6-D842-B9A2-872864E888B3}" destId="{0290495D-2BF2-654E-81F0-4B252D90D763}" srcOrd="0" destOrd="0" presId="urn:microsoft.com/office/officeart/2005/8/layout/cycle6"/>
    <dgm:cxn modelId="{4EA5EEB1-5ACB-EE44-93D2-0C3BB693EF96}" type="presParOf" srcId="{2EFEE826-8488-7140-B5B0-77D1509F0F4D}" destId="{AA8F0641-2073-EF4B-9AD3-427626A15660}" srcOrd="0" destOrd="0" presId="urn:microsoft.com/office/officeart/2005/8/layout/cycle6"/>
    <dgm:cxn modelId="{451464CA-D009-9F41-8CB9-37FE133AFD87}" type="presParOf" srcId="{2EFEE826-8488-7140-B5B0-77D1509F0F4D}" destId="{A60539C8-8745-174E-B9A6-D467E093C020}" srcOrd="1" destOrd="0" presId="urn:microsoft.com/office/officeart/2005/8/layout/cycle6"/>
    <dgm:cxn modelId="{2F4C9BC5-19ED-9846-99EB-F235A2C68B37}" type="presParOf" srcId="{2EFEE826-8488-7140-B5B0-77D1509F0F4D}" destId="{3D66DDC1-9C78-E047-BBE5-2992BDB079BD}" srcOrd="2" destOrd="0" presId="urn:microsoft.com/office/officeart/2005/8/layout/cycle6"/>
    <dgm:cxn modelId="{D449F2D2-6D07-5B45-8625-00408D6580D7}" type="presParOf" srcId="{2EFEE826-8488-7140-B5B0-77D1509F0F4D}" destId="{BF654D4C-1AD0-6A4B-B90A-2CEF0F2BF2CF}" srcOrd="3" destOrd="0" presId="urn:microsoft.com/office/officeart/2005/8/layout/cycle6"/>
    <dgm:cxn modelId="{B998FB2F-EDEF-9C42-9730-B5D0E0CF1D32}" type="presParOf" srcId="{2EFEE826-8488-7140-B5B0-77D1509F0F4D}" destId="{2708853A-1F10-874A-B057-C7B8F164802D}" srcOrd="4" destOrd="0" presId="urn:microsoft.com/office/officeart/2005/8/layout/cycle6"/>
    <dgm:cxn modelId="{A1E1D198-BF58-5341-A7F0-5AE4B8CD1614}" type="presParOf" srcId="{2EFEE826-8488-7140-B5B0-77D1509F0F4D}" destId="{4F49885F-7AE3-AC4D-AA56-D3430FC62B2E}" srcOrd="5" destOrd="0" presId="urn:microsoft.com/office/officeart/2005/8/layout/cycle6"/>
    <dgm:cxn modelId="{56B68AA0-326F-9145-A93D-B1388EBEA237}" type="presParOf" srcId="{2EFEE826-8488-7140-B5B0-77D1509F0F4D}" destId="{27DEADB6-F35C-C54F-A5EC-7CAD7C042953}" srcOrd="6" destOrd="0" presId="urn:microsoft.com/office/officeart/2005/8/layout/cycle6"/>
    <dgm:cxn modelId="{51F5B776-DCD0-1149-93B5-02DEEF47B279}" type="presParOf" srcId="{2EFEE826-8488-7140-B5B0-77D1509F0F4D}" destId="{F35FEBFE-8FE9-704D-A3B0-5D86E844167E}" srcOrd="7" destOrd="0" presId="urn:microsoft.com/office/officeart/2005/8/layout/cycle6"/>
    <dgm:cxn modelId="{6F34DD7D-8F43-A149-A845-7A475A2D45BB}" type="presParOf" srcId="{2EFEE826-8488-7140-B5B0-77D1509F0F4D}" destId="{8C5F2800-C47D-1647-ABF2-78C1427A22AE}" srcOrd="8" destOrd="0" presId="urn:microsoft.com/office/officeart/2005/8/layout/cycle6"/>
    <dgm:cxn modelId="{5FC19217-5AE6-D44F-B20E-E0EE3818928A}" type="presParOf" srcId="{2EFEE826-8488-7140-B5B0-77D1509F0F4D}" destId="{2322B67F-3BD8-8F44-8542-BC380507B416}" srcOrd="9" destOrd="0" presId="urn:microsoft.com/office/officeart/2005/8/layout/cycle6"/>
    <dgm:cxn modelId="{9C817C6B-FF4E-D246-A869-3FAD0628AC56}" type="presParOf" srcId="{2EFEE826-8488-7140-B5B0-77D1509F0F4D}" destId="{6B4FF3F1-A360-2442-A3DE-2E62F3F7AC74}" srcOrd="10" destOrd="0" presId="urn:microsoft.com/office/officeart/2005/8/layout/cycle6"/>
    <dgm:cxn modelId="{E796CD4E-DDE8-AE44-BF35-9CA66E663453}" type="presParOf" srcId="{2EFEE826-8488-7140-B5B0-77D1509F0F4D}" destId="{88F6E6B1-3047-3946-9A0D-1D2948E1DC59}" srcOrd="11" destOrd="0" presId="urn:microsoft.com/office/officeart/2005/8/layout/cycle6"/>
    <dgm:cxn modelId="{CF8CF540-6D44-3243-B335-DEA90DA3B1B5}" type="presParOf" srcId="{2EFEE826-8488-7140-B5B0-77D1509F0F4D}" destId="{D916E9CB-51B5-D347-9776-608D57CE4F64}" srcOrd="12" destOrd="0" presId="urn:microsoft.com/office/officeart/2005/8/layout/cycle6"/>
    <dgm:cxn modelId="{AF800D64-66AF-5E4A-9788-003AFC61E5AF}" type="presParOf" srcId="{2EFEE826-8488-7140-B5B0-77D1509F0F4D}" destId="{0DD81756-7955-B245-BA4A-AE7D09B522DF}" srcOrd="13" destOrd="0" presId="urn:microsoft.com/office/officeart/2005/8/layout/cycle6"/>
    <dgm:cxn modelId="{6B193916-6062-C549-8508-8B167669A226}" type="presParOf" srcId="{2EFEE826-8488-7140-B5B0-77D1509F0F4D}" destId="{0290495D-2BF2-654E-81F0-4B252D90D763}"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C653E7-64AB-7240-8631-422986E075D6}" type="doc">
      <dgm:prSet loTypeId="urn:microsoft.com/office/officeart/2008/layout/LinedList" loCatId="pyramid" qsTypeId="urn:microsoft.com/office/officeart/2005/8/quickstyle/simple4" qsCatId="simple" csTypeId="urn:microsoft.com/office/officeart/2005/8/colors/accent1_2" csCatId="accent1" phldr="1"/>
      <dgm:spPr/>
      <dgm:t>
        <a:bodyPr/>
        <a:lstStyle/>
        <a:p>
          <a:endParaRPr lang="en-US"/>
        </a:p>
      </dgm:t>
    </dgm:pt>
    <dgm:pt modelId="{74A49B8F-F941-C847-AFCD-71B330A6B8EB}">
      <dgm:prSet custT="1"/>
      <dgm:spPr/>
      <dgm:t>
        <a:bodyPr/>
        <a:lstStyle/>
        <a:p>
          <a:pPr rtl="0"/>
          <a:r>
            <a:rPr lang="en-US" sz="2800" b="1" dirty="0">
              <a:solidFill>
                <a:schemeClr val="tx2"/>
              </a:solidFill>
            </a:rPr>
            <a:t>Offer the National DPP lifestyle change program for your eligible employees </a:t>
          </a:r>
        </a:p>
        <a:p>
          <a:pPr rtl="0"/>
          <a:r>
            <a:rPr lang="en-US" sz="2800" dirty="0">
              <a:solidFill>
                <a:schemeClr val="tx2"/>
              </a:solidFill>
            </a:rPr>
            <a:t>→ Apply for CDC recognition to offer the program at your worksite </a:t>
          </a:r>
        </a:p>
        <a:p>
          <a:pPr rtl="0"/>
          <a:r>
            <a:rPr lang="en-US" sz="2800" dirty="0">
              <a:solidFill>
                <a:schemeClr val="tx2"/>
              </a:solidFill>
            </a:rPr>
            <a:t>→ Contract with a CDC-recognized organization to offer the program in-person at your worksite or online </a:t>
          </a:r>
        </a:p>
      </dgm:t>
    </dgm:pt>
    <dgm:pt modelId="{791E84D9-017A-154E-BCC7-49BD088FC89B}" type="parTrans" cxnId="{CF22EEF5-4448-4249-A58E-64E0101C02F3}">
      <dgm:prSet/>
      <dgm:spPr/>
      <dgm:t>
        <a:bodyPr/>
        <a:lstStyle/>
        <a:p>
          <a:endParaRPr lang="en-US"/>
        </a:p>
      </dgm:t>
    </dgm:pt>
    <dgm:pt modelId="{FD6C838C-0A26-484F-A27D-3604FD792FDD}" type="sibTrans" cxnId="{CF22EEF5-4448-4249-A58E-64E0101C02F3}">
      <dgm:prSet/>
      <dgm:spPr/>
      <dgm:t>
        <a:bodyPr/>
        <a:lstStyle/>
        <a:p>
          <a:endParaRPr lang="en-US"/>
        </a:p>
      </dgm:t>
    </dgm:pt>
    <dgm:pt modelId="{5279E467-60D7-7744-8F01-9DF3CD34E604}" type="pres">
      <dgm:prSet presAssocID="{B1C653E7-64AB-7240-8631-422986E075D6}" presName="vert0" presStyleCnt="0">
        <dgm:presLayoutVars>
          <dgm:dir/>
          <dgm:animOne val="branch"/>
          <dgm:animLvl val="lvl"/>
        </dgm:presLayoutVars>
      </dgm:prSet>
      <dgm:spPr/>
    </dgm:pt>
    <dgm:pt modelId="{6257041C-427F-5142-B18C-04B236072A46}" type="pres">
      <dgm:prSet presAssocID="{74A49B8F-F941-C847-AFCD-71B330A6B8EB}" presName="thickLine" presStyleLbl="alignNode1" presStyleIdx="0" presStyleCnt="1"/>
      <dgm:spPr/>
    </dgm:pt>
    <dgm:pt modelId="{E5DB5D54-8EB1-B34F-B570-DA9125E2A53D}" type="pres">
      <dgm:prSet presAssocID="{74A49B8F-F941-C847-AFCD-71B330A6B8EB}" presName="horz1" presStyleCnt="0"/>
      <dgm:spPr/>
    </dgm:pt>
    <dgm:pt modelId="{E188B2B7-3B00-E64F-A420-2180152DA170}" type="pres">
      <dgm:prSet presAssocID="{74A49B8F-F941-C847-AFCD-71B330A6B8EB}" presName="tx1" presStyleLbl="revTx" presStyleIdx="0" presStyleCnt="1"/>
      <dgm:spPr/>
    </dgm:pt>
    <dgm:pt modelId="{C70D548C-A406-BB49-9B42-EC0EBC3A976A}" type="pres">
      <dgm:prSet presAssocID="{74A49B8F-F941-C847-AFCD-71B330A6B8EB}" presName="vert1" presStyleCnt="0"/>
      <dgm:spPr/>
    </dgm:pt>
  </dgm:ptLst>
  <dgm:cxnLst>
    <dgm:cxn modelId="{9215A8C2-0F66-3649-AF1F-447BF7A5023E}" type="presOf" srcId="{74A49B8F-F941-C847-AFCD-71B330A6B8EB}" destId="{E188B2B7-3B00-E64F-A420-2180152DA170}" srcOrd="0" destOrd="0" presId="urn:microsoft.com/office/officeart/2008/layout/LinedList"/>
    <dgm:cxn modelId="{98ADD8E9-EDD0-ED42-B35C-278F335C68E3}" type="presOf" srcId="{B1C653E7-64AB-7240-8631-422986E075D6}" destId="{5279E467-60D7-7744-8F01-9DF3CD34E604}" srcOrd="0" destOrd="0" presId="urn:microsoft.com/office/officeart/2008/layout/LinedList"/>
    <dgm:cxn modelId="{CF22EEF5-4448-4249-A58E-64E0101C02F3}" srcId="{B1C653E7-64AB-7240-8631-422986E075D6}" destId="{74A49B8F-F941-C847-AFCD-71B330A6B8EB}" srcOrd="0" destOrd="0" parTransId="{791E84D9-017A-154E-BCC7-49BD088FC89B}" sibTransId="{FD6C838C-0A26-484F-A27D-3604FD792FDD}"/>
    <dgm:cxn modelId="{E0ECF569-4264-BC46-A927-5B37D9D46BFC}" type="presParOf" srcId="{5279E467-60D7-7744-8F01-9DF3CD34E604}" destId="{6257041C-427F-5142-B18C-04B236072A46}" srcOrd="0" destOrd="0" presId="urn:microsoft.com/office/officeart/2008/layout/LinedList"/>
    <dgm:cxn modelId="{0C655E4F-C20D-2E45-8B15-AF076FE21C2D}" type="presParOf" srcId="{5279E467-60D7-7744-8F01-9DF3CD34E604}" destId="{E5DB5D54-8EB1-B34F-B570-DA9125E2A53D}" srcOrd="1" destOrd="0" presId="urn:microsoft.com/office/officeart/2008/layout/LinedList"/>
    <dgm:cxn modelId="{58B77712-8E6B-DD46-831A-6F484DEEF0D6}" type="presParOf" srcId="{E5DB5D54-8EB1-B34F-B570-DA9125E2A53D}" destId="{E188B2B7-3B00-E64F-A420-2180152DA170}" srcOrd="0" destOrd="0" presId="urn:microsoft.com/office/officeart/2008/layout/LinedList"/>
    <dgm:cxn modelId="{44AB7118-3EAD-1045-853D-8F96CA851417}" type="presParOf" srcId="{E5DB5D54-8EB1-B34F-B570-DA9125E2A53D}" destId="{C70D548C-A406-BB49-9B42-EC0EBC3A97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C653E7-64AB-7240-8631-422986E075D6}" type="doc">
      <dgm:prSet loTypeId="urn:microsoft.com/office/officeart/2008/layout/LinedList" loCatId="pyramid" qsTypeId="urn:microsoft.com/office/officeart/2005/8/quickstyle/simple4" qsCatId="simple" csTypeId="urn:microsoft.com/office/officeart/2005/8/colors/accent1_2" csCatId="accent1" phldr="1"/>
      <dgm:spPr/>
      <dgm:t>
        <a:bodyPr/>
        <a:lstStyle/>
        <a:p>
          <a:endParaRPr lang="en-US"/>
        </a:p>
      </dgm:t>
    </dgm:pt>
    <dgm:pt modelId="{AEE8328A-A252-3246-99D9-2838E46926FD}">
      <dgm:prSet custT="1"/>
      <dgm:spPr/>
      <dgm:t>
        <a:bodyPr/>
        <a:lstStyle/>
        <a:p>
          <a:pPr rtl="0"/>
          <a:r>
            <a:rPr lang="en-US" sz="2800" b="1" dirty="0">
              <a:solidFill>
                <a:schemeClr val="tx2"/>
              </a:solidFill>
            </a:rPr>
            <a:t>Remove Barriers to Cessation Treatments</a:t>
          </a:r>
          <a:r>
            <a:rPr lang="en-US" sz="2800" b="0" baseline="30000" dirty="0">
              <a:solidFill>
                <a:schemeClr val="tx2"/>
              </a:solidFill>
            </a:rPr>
            <a:t>16</a:t>
          </a:r>
          <a:endParaRPr lang="en-US" sz="2800" b="1" dirty="0">
            <a:solidFill>
              <a:schemeClr val="tx2"/>
            </a:solidFill>
          </a:endParaRPr>
        </a:p>
        <a:p>
          <a:pPr rtl="0"/>
          <a:r>
            <a:rPr lang="en-US" sz="2400" dirty="0">
              <a:solidFill>
                <a:schemeClr val="tx2"/>
              </a:solidFill>
            </a:rPr>
            <a:t>→ </a:t>
          </a:r>
          <a:r>
            <a:rPr lang="en-US" sz="2800" dirty="0">
              <a:solidFill>
                <a:schemeClr val="tx2"/>
              </a:solidFill>
            </a:rPr>
            <a:t>Remove barriers that make it difficult for employees and their families to access covered benefit treatments (e.g., prior authorization)</a:t>
          </a:r>
        </a:p>
        <a:p>
          <a:pPr rtl="0"/>
          <a:endParaRPr lang="en-US" sz="2800" dirty="0">
            <a:solidFill>
              <a:schemeClr val="tx2"/>
            </a:solidFill>
          </a:endParaRPr>
        </a:p>
        <a:p>
          <a:pPr rtl="0"/>
          <a:r>
            <a:rPr lang="en-US" sz="2800" dirty="0">
              <a:solidFill>
                <a:schemeClr val="tx2"/>
              </a:solidFill>
            </a:rPr>
            <a:t> </a:t>
          </a:r>
        </a:p>
      </dgm:t>
    </dgm:pt>
    <dgm:pt modelId="{59E07767-DC18-8B47-862D-7175822F2FC3}" type="parTrans" cxnId="{E8EBCE0A-D973-6A4E-B46F-126E8264BEBD}">
      <dgm:prSet/>
      <dgm:spPr/>
      <dgm:t>
        <a:bodyPr/>
        <a:lstStyle/>
        <a:p>
          <a:endParaRPr lang="en-US"/>
        </a:p>
      </dgm:t>
    </dgm:pt>
    <dgm:pt modelId="{94C235D9-58FE-8D4C-A01B-D1F6B11603E6}" type="sibTrans" cxnId="{E8EBCE0A-D973-6A4E-B46F-126E8264BEBD}">
      <dgm:prSet/>
      <dgm:spPr/>
      <dgm:t>
        <a:bodyPr/>
        <a:lstStyle/>
        <a:p>
          <a:endParaRPr lang="en-US"/>
        </a:p>
      </dgm:t>
    </dgm:pt>
    <dgm:pt modelId="{74A49B8F-F941-C847-AFCD-71B330A6B8EB}">
      <dgm:prSet custT="1"/>
      <dgm:spPr/>
      <dgm:t>
        <a:bodyPr/>
        <a:lstStyle/>
        <a:p>
          <a:pPr rtl="0"/>
          <a:r>
            <a:rPr lang="en-US" sz="2800" b="1" dirty="0">
              <a:solidFill>
                <a:schemeClr val="tx2"/>
              </a:solidFill>
            </a:rPr>
            <a:t>Give Employees Access to Tobacco Cessation Treatments</a:t>
          </a:r>
          <a:r>
            <a:rPr lang="en-US" sz="2800" b="0" baseline="30000" dirty="0">
              <a:solidFill>
                <a:schemeClr val="tx2"/>
              </a:solidFill>
            </a:rPr>
            <a:t>16</a:t>
          </a:r>
        </a:p>
        <a:p>
          <a:pPr rtl="0"/>
          <a:r>
            <a:rPr lang="en-US" sz="2800" dirty="0">
              <a:solidFill>
                <a:schemeClr val="tx2"/>
              </a:solidFill>
            </a:rPr>
            <a:t>→ </a:t>
          </a:r>
          <a:r>
            <a:rPr lang="en-US" sz="2800" b="0" i="0" dirty="0">
              <a:solidFill>
                <a:schemeClr val="tx2"/>
              </a:solidFill>
            </a:rPr>
            <a:t>Cover evidence-based cessation treatments, including individual, group, and telephone counseling and the seven FDA-approved cessation medications</a:t>
          </a:r>
        </a:p>
        <a:p>
          <a:pPr rtl="0"/>
          <a:r>
            <a:rPr lang="en-US" sz="2800" dirty="0">
              <a:solidFill>
                <a:schemeClr val="tx2"/>
              </a:solidFill>
            </a:rPr>
            <a:t>→ Combine cessation counseling with cessation medication</a:t>
          </a:r>
        </a:p>
        <a:p>
          <a:pPr rtl="0"/>
          <a:r>
            <a:rPr lang="en-US" sz="2800" dirty="0">
              <a:solidFill>
                <a:schemeClr val="tx2"/>
              </a:solidFill>
            </a:rPr>
            <a:t>→ Offer combination nicotine replacement therapies </a:t>
          </a:r>
        </a:p>
        <a:p>
          <a:pPr rtl="0"/>
          <a:r>
            <a:rPr lang="en-US" sz="2800" dirty="0">
              <a:solidFill>
                <a:schemeClr val="tx2"/>
              </a:solidFill>
            </a:rPr>
            <a:t> </a:t>
          </a:r>
        </a:p>
      </dgm:t>
    </dgm:pt>
    <dgm:pt modelId="{FD6C838C-0A26-484F-A27D-3604FD792FDD}" type="sibTrans" cxnId="{CF22EEF5-4448-4249-A58E-64E0101C02F3}">
      <dgm:prSet/>
      <dgm:spPr/>
      <dgm:t>
        <a:bodyPr/>
        <a:lstStyle/>
        <a:p>
          <a:endParaRPr lang="en-US"/>
        </a:p>
      </dgm:t>
    </dgm:pt>
    <dgm:pt modelId="{791E84D9-017A-154E-BCC7-49BD088FC89B}" type="parTrans" cxnId="{CF22EEF5-4448-4249-A58E-64E0101C02F3}">
      <dgm:prSet/>
      <dgm:spPr/>
      <dgm:t>
        <a:bodyPr/>
        <a:lstStyle/>
        <a:p>
          <a:endParaRPr lang="en-US"/>
        </a:p>
      </dgm:t>
    </dgm:pt>
    <dgm:pt modelId="{5279E467-60D7-7744-8F01-9DF3CD34E604}" type="pres">
      <dgm:prSet presAssocID="{B1C653E7-64AB-7240-8631-422986E075D6}" presName="vert0" presStyleCnt="0">
        <dgm:presLayoutVars>
          <dgm:dir/>
          <dgm:animOne val="branch"/>
          <dgm:animLvl val="lvl"/>
        </dgm:presLayoutVars>
      </dgm:prSet>
      <dgm:spPr/>
    </dgm:pt>
    <dgm:pt modelId="{6257041C-427F-5142-B18C-04B236072A46}" type="pres">
      <dgm:prSet presAssocID="{74A49B8F-F941-C847-AFCD-71B330A6B8EB}" presName="thickLine" presStyleLbl="alignNode1" presStyleIdx="0" presStyleCnt="2"/>
      <dgm:spPr/>
    </dgm:pt>
    <dgm:pt modelId="{E5DB5D54-8EB1-B34F-B570-DA9125E2A53D}" type="pres">
      <dgm:prSet presAssocID="{74A49B8F-F941-C847-AFCD-71B330A6B8EB}" presName="horz1" presStyleCnt="0"/>
      <dgm:spPr/>
    </dgm:pt>
    <dgm:pt modelId="{E188B2B7-3B00-E64F-A420-2180152DA170}" type="pres">
      <dgm:prSet presAssocID="{74A49B8F-F941-C847-AFCD-71B330A6B8EB}" presName="tx1" presStyleLbl="revTx" presStyleIdx="0" presStyleCnt="2"/>
      <dgm:spPr/>
    </dgm:pt>
    <dgm:pt modelId="{C70D548C-A406-BB49-9B42-EC0EBC3A976A}" type="pres">
      <dgm:prSet presAssocID="{74A49B8F-F941-C847-AFCD-71B330A6B8EB}" presName="vert1" presStyleCnt="0"/>
      <dgm:spPr/>
    </dgm:pt>
    <dgm:pt modelId="{15EC845B-B9A8-A24F-8D9B-DDF1AAA65460}" type="pres">
      <dgm:prSet presAssocID="{AEE8328A-A252-3246-99D9-2838E46926FD}" presName="thickLine" presStyleLbl="alignNode1" presStyleIdx="1" presStyleCnt="2"/>
      <dgm:spPr/>
    </dgm:pt>
    <dgm:pt modelId="{19B46357-29E2-DC48-98A2-66298586A4EF}" type="pres">
      <dgm:prSet presAssocID="{AEE8328A-A252-3246-99D9-2838E46926FD}" presName="horz1" presStyleCnt="0"/>
      <dgm:spPr/>
    </dgm:pt>
    <dgm:pt modelId="{0339B226-F8E9-8D42-A31A-AAF37C6078F3}" type="pres">
      <dgm:prSet presAssocID="{AEE8328A-A252-3246-99D9-2838E46926FD}" presName="tx1" presStyleLbl="revTx" presStyleIdx="1" presStyleCnt="2" custLinFactNeighborX="-698" custLinFactNeighborY="1079"/>
      <dgm:spPr/>
    </dgm:pt>
    <dgm:pt modelId="{FDEB3567-2EBB-3544-8D40-ACBAF9C7ED92}" type="pres">
      <dgm:prSet presAssocID="{AEE8328A-A252-3246-99D9-2838E46926FD}" presName="vert1" presStyleCnt="0"/>
      <dgm:spPr/>
    </dgm:pt>
  </dgm:ptLst>
  <dgm:cxnLst>
    <dgm:cxn modelId="{E8EBCE0A-D973-6A4E-B46F-126E8264BEBD}" srcId="{B1C653E7-64AB-7240-8631-422986E075D6}" destId="{AEE8328A-A252-3246-99D9-2838E46926FD}" srcOrd="1" destOrd="0" parTransId="{59E07767-DC18-8B47-862D-7175822F2FC3}" sibTransId="{94C235D9-58FE-8D4C-A01B-D1F6B11603E6}"/>
    <dgm:cxn modelId="{CEEB7454-28C3-AC49-9E36-4FA7DBB6A57F}" type="presOf" srcId="{74A49B8F-F941-C847-AFCD-71B330A6B8EB}" destId="{E188B2B7-3B00-E64F-A420-2180152DA170}" srcOrd="0" destOrd="0" presId="urn:microsoft.com/office/officeart/2008/layout/LinedList"/>
    <dgm:cxn modelId="{4CC52AD4-0B26-CC4C-B8E1-A91DFF072182}" type="presOf" srcId="{AEE8328A-A252-3246-99D9-2838E46926FD}" destId="{0339B226-F8E9-8D42-A31A-AAF37C6078F3}" srcOrd="0" destOrd="0" presId="urn:microsoft.com/office/officeart/2008/layout/LinedList"/>
    <dgm:cxn modelId="{931671DE-F5D2-944D-A8BD-4F41CFDA3C25}" type="presOf" srcId="{B1C653E7-64AB-7240-8631-422986E075D6}" destId="{5279E467-60D7-7744-8F01-9DF3CD34E604}" srcOrd="0" destOrd="0" presId="urn:microsoft.com/office/officeart/2008/layout/LinedList"/>
    <dgm:cxn modelId="{CF22EEF5-4448-4249-A58E-64E0101C02F3}" srcId="{B1C653E7-64AB-7240-8631-422986E075D6}" destId="{74A49B8F-F941-C847-AFCD-71B330A6B8EB}" srcOrd="0" destOrd="0" parTransId="{791E84D9-017A-154E-BCC7-49BD088FC89B}" sibTransId="{FD6C838C-0A26-484F-A27D-3604FD792FDD}"/>
    <dgm:cxn modelId="{D9E9F97D-F66C-6E45-8399-131B4DC41CFB}" type="presParOf" srcId="{5279E467-60D7-7744-8F01-9DF3CD34E604}" destId="{6257041C-427F-5142-B18C-04B236072A46}" srcOrd="0" destOrd="0" presId="urn:microsoft.com/office/officeart/2008/layout/LinedList"/>
    <dgm:cxn modelId="{C38EDACC-F59F-8141-B942-3D3F4042CDBD}" type="presParOf" srcId="{5279E467-60D7-7744-8F01-9DF3CD34E604}" destId="{E5DB5D54-8EB1-B34F-B570-DA9125E2A53D}" srcOrd="1" destOrd="0" presId="urn:microsoft.com/office/officeart/2008/layout/LinedList"/>
    <dgm:cxn modelId="{4E45A680-CA77-B94B-8F94-94DAAB6F61A0}" type="presParOf" srcId="{E5DB5D54-8EB1-B34F-B570-DA9125E2A53D}" destId="{E188B2B7-3B00-E64F-A420-2180152DA170}" srcOrd="0" destOrd="0" presId="urn:microsoft.com/office/officeart/2008/layout/LinedList"/>
    <dgm:cxn modelId="{F4ECB345-2AE4-CD44-A13F-8D5A05604A29}" type="presParOf" srcId="{E5DB5D54-8EB1-B34F-B570-DA9125E2A53D}" destId="{C70D548C-A406-BB49-9B42-EC0EBC3A976A}" srcOrd="1" destOrd="0" presId="urn:microsoft.com/office/officeart/2008/layout/LinedList"/>
    <dgm:cxn modelId="{547D929B-800F-8548-BE5D-7F7D11D5D8FB}" type="presParOf" srcId="{5279E467-60D7-7744-8F01-9DF3CD34E604}" destId="{15EC845B-B9A8-A24F-8D9B-DDF1AAA65460}" srcOrd="2" destOrd="0" presId="urn:microsoft.com/office/officeart/2008/layout/LinedList"/>
    <dgm:cxn modelId="{1E0A2449-21EB-7A4E-A70F-E8F7AC7B70D4}" type="presParOf" srcId="{5279E467-60D7-7744-8F01-9DF3CD34E604}" destId="{19B46357-29E2-DC48-98A2-66298586A4EF}" srcOrd="3" destOrd="0" presId="urn:microsoft.com/office/officeart/2008/layout/LinedList"/>
    <dgm:cxn modelId="{05EF506D-BB09-464A-B838-33295F24F53E}" type="presParOf" srcId="{19B46357-29E2-DC48-98A2-66298586A4EF}" destId="{0339B226-F8E9-8D42-A31A-AAF37C6078F3}" srcOrd="0" destOrd="0" presId="urn:microsoft.com/office/officeart/2008/layout/LinedList"/>
    <dgm:cxn modelId="{C192C3AD-9097-514B-AB38-42AEDA76D43D}" type="presParOf" srcId="{19B46357-29E2-DC48-98A2-66298586A4EF}" destId="{FDEB3567-2EBB-3544-8D40-ACBAF9C7ED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C653E7-64AB-7240-8631-422986E075D6}" type="doc">
      <dgm:prSet loTypeId="urn:microsoft.com/office/officeart/2008/layout/LinedList" loCatId="pyramid" qsTypeId="urn:microsoft.com/office/officeart/2005/8/quickstyle/simple4" qsCatId="simple" csTypeId="urn:microsoft.com/office/officeart/2005/8/colors/accent1_2" csCatId="accent1" phldr="1"/>
      <dgm:spPr/>
      <dgm:t>
        <a:bodyPr/>
        <a:lstStyle/>
        <a:p>
          <a:endParaRPr lang="en-US"/>
        </a:p>
      </dgm:t>
    </dgm:pt>
    <dgm:pt modelId="{AEE8328A-A252-3246-99D9-2838E46926FD}">
      <dgm:prSet custT="1"/>
      <dgm:spPr/>
      <dgm:t>
        <a:bodyPr/>
        <a:lstStyle/>
        <a:p>
          <a:pPr rtl="0"/>
          <a:r>
            <a:rPr lang="en-US" sz="2800" b="1" dirty="0">
              <a:solidFill>
                <a:schemeClr val="tx2"/>
              </a:solidFill>
            </a:rPr>
            <a:t>Create a Tobacco-Free Workplace</a:t>
          </a:r>
          <a:r>
            <a:rPr lang="en-US" sz="2800" b="0" baseline="30000" dirty="0">
              <a:solidFill>
                <a:schemeClr val="tx2"/>
              </a:solidFill>
            </a:rPr>
            <a:t>17</a:t>
          </a:r>
          <a:r>
            <a:rPr lang="en-US" sz="2800" b="1" dirty="0">
              <a:solidFill>
                <a:schemeClr val="tx2"/>
              </a:solidFill>
            </a:rPr>
            <a:t> </a:t>
          </a:r>
        </a:p>
        <a:p>
          <a:pPr rtl="0"/>
          <a:r>
            <a:rPr lang="en-US" sz="2400" dirty="0">
              <a:solidFill>
                <a:schemeClr val="tx2"/>
              </a:solidFill>
            </a:rPr>
            <a:t>→ </a:t>
          </a:r>
          <a:r>
            <a:rPr lang="en-US" sz="2800" dirty="0">
              <a:solidFill>
                <a:schemeClr val="tx2"/>
              </a:solidFill>
            </a:rPr>
            <a:t>Adopt and implement a policy that:</a:t>
          </a:r>
        </a:p>
        <a:p>
          <a:pPr rtl="0"/>
          <a:r>
            <a:rPr lang="en-US" sz="2800" dirty="0">
              <a:solidFill>
                <a:schemeClr val="tx2"/>
              </a:solidFill>
            </a:rPr>
            <a:t>	→ Prohibits the use of ALL tobacco products (including e-cigarettes) </a:t>
          </a:r>
        </a:p>
        <a:p>
          <a:pPr rtl="0"/>
          <a:r>
            <a:rPr lang="en-US" sz="2800" dirty="0">
              <a:solidFill>
                <a:schemeClr val="tx2"/>
              </a:solidFill>
            </a:rPr>
            <a:t>	→ Applies to all indoor and outdoor areas of the workplace </a:t>
          </a:r>
        </a:p>
        <a:p>
          <a:pPr rtl="0"/>
          <a:r>
            <a:rPr lang="en-US" sz="2800" dirty="0">
              <a:solidFill>
                <a:schemeClr val="tx2"/>
              </a:solidFill>
            </a:rPr>
            <a:t>	→ Applies to everyone and is in effect 24/7</a:t>
          </a:r>
        </a:p>
        <a:p>
          <a:pPr rtl="0"/>
          <a:endParaRPr lang="en-US" sz="2800" dirty="0">
            <a:solidFill>
              <a:schemeClr val="tx2"/>
            </a:solidFill>
          </a:endParaRPr>
        </a:p>
        <a:p>
          <a:pPr rtl="0"/>
          <a:r>
            <a:rPr lang="en-US" sz="2800" dirty="0">
              <a:solidFill>
                <a:schemeClr val="tx2"/>
              </a:solidFill>
            </a:rPr>
            <a:t> </a:t>
          </a:r>
        </a:p>
      </dgm:t>
    </dgm:pt>
    <dgm:pt modelId="{59E07767-DC18-8B47-862D-7175822F2FC3}" type="parTrans" cxnId="{E8EBCE0A-D973-6A4E-B46F-126E8264BEBD}">
      <dgm:prSet/>
      <dgm:spPr/>
      <dgm:t>
        <a:bodyPr/>
        <a:lstStyle/>
        <a:p>
          <a:endParaRPr lang="en-US"/>
        </a:p>
      </dgm:t>
    </dgm:pt>
    <dgm:pt modelId="{94C235D9-58FE-8D4C-A01B-D1F6B11603E6}" type="sibTrans" cxnId="{E8EBCE0A-D973-6A4E-B46F-126E8264BEBD}">
      <dgm:prSet/>
      <dgm:spPr/>
      <dgm:t>
        <a:bodyPr/>
        <a:lstStyle/>
        <a:p>
          <a:endParaRPr lang="en-US"/>
        </a:p>
      </dgm:t>
    </dgm:pt>
    <dgm:pt modelId="{74A49B8F-F941-C847-AFCD-71B330A6B8EB}">
      <dgm:prSet custT="1"/>
      <dgm:spPr/>
      <dgm:t>
        <a:bodyPr/>
        <a:lstStyle/>
        <a:p>
          <a:pPr rtl="0"/>
          <a:r>
            <a:rPr lang="en-US" sz="2800" b="1" dirty="0">
              <a:solidFill>
                <a:schemeClr val="tx2"/>
              </a:solidFill>
            </a:rPr>
            <a:t>Promote Covered Cessation Treatments</a:t>
          </a:r>
          <a:r>
            <a:rPr lang="en-US" sz="2800" b="0" baseline="30000" dirty="0">
              <a:solidFill>
                <a:schemeClr val="tx2"/>
              </a:solidFill>
            </a:rPr>
            <a:t>17</a:t>
          </a:r>
          <a:r>
            <a:rPr lang="en-US" sz="2800" b="1" dirty="0">
              <a:solidFill>
                <a:schemeClr val="tx2"/>
              </a:solidFill>
            </a:rPr>
            <a:t> </a:t>
          </a:r>
        </a:p>
        <a:p>
          <a:pPr rtl="0"/>
          <a:r>
            <a:rPr lang="en-US" sz="2800" dirty="0">
              <a:solidFill>
                <a:schemeClr val="tx2"/>
              </a:solidFill>
            </a:rPr>
            <a:t>→ </a:t>
          </a:r>
          <a:r>
            <a:rPr lang="en-US" sz="2800" b="0" i="0" dirty="0">
              <a:solidFill>
                <a:schemeClr val="tx2"/>
              </a:solidFill>
            </a:rPr>
            <a:t>Promote covered cessation treatments to employees who smoke and health care providers so that they are aware of and use these treatments</a:t>
          </a:r>
        </a:p>
      </dgm:t>
    </dgm:pt>
    <dgm:pt modelId="{FD6C838C-0A26-484F-A27D-3604FD792FDD}" type="sibTrans" cxnId="{CF22EEF5-4448-4249-A58E-64E0101C02F3}">
      <dgm:prSet/>
      <dgm:spPr/>
      <dgm:t>
        <a:bodyPr/>
        <a:lstStyle/>
        <a:p>
          <a:endParaRPr lang="en-US"/>
        </a:p>
      </dgm:t>
    </dgm:pt>
    <dgm:pt modelId="{791E84D9-017A-154E-BCC7-49BD088FC89B}" type="parTrans" cxnId="{CF22EEF5-4448-4249-A58E-64E0101C02F3}">
      <dgm:prSet/>
      <dgm:spPr/>
      <dgm:t>
        <a:bodyPr/>
        <a:lstStyle/>
        <a:p>
          <a:endParaRPr lang="en-US"/>
        </a:p>
      </dgm:t>
    </dgm:pt>
    <dgm:pt modelId="{5279E467-60D7-7744-8F01-9DF3CD34E604}" type="pres">
      <dgm:prSet presAssocID="{B1C653E7-64AB-7240-8631-422986E075D6}" presName="vert0" presStyleCnt="0">
        <dgm:presLayoutVars>
          <dgm:dir/>
          <dgm:animOne val="branch"/>
          <dgm:animLvl val="lvl"/>
        </dgm:presLayoutVars>
      </dgm:prSet>
      <dgm:spPr/>
    </dgm:pt>
    <dgm:pt modelId="{6257041C-427F-5142-B18C-04B236072A46}" type="pres">
      <dgm:prSet presAssocID="{74A49B8F-F941-C847-AFCD-71B330A6B8EB}" presName="thickLine" presStyleLbl="alignNode1" presStyleIdx="0" presStyleCnt="2"/>
      <dgm:spPr/>
    </dgm:pt>
    <dgm:pt modelId="{E5DB5D54-8EB1-B34F-B570-DA9125E2A53D}" type="pres">
      <dgm:prSet presAssocID="{74A49B8F-F941-C847-AFCD-71B330A6B8EB}" presName="horz1" presStyleCnt="0"/>
      <dgm:spPr/>
    </dgm:pt>
    <dgm:pt modelId="{E188B2B7-3B00-E64F-A420-2180152DA170}" type="pres">
      <dgm:prSet presAssocID="{74A49B8F-F941-C847-AFCD-71B330A6B8EB}" presName="tx1" presStyleLbl="revTx" presStyleIdx="0" presStyleCnt="2"/>
      <dgm:spPr/>
    </dgm:pt>
    <dgm:pt modelId="{C70D548C-A406-BB49-9B42-EC0EBC3A976A}" type="pres">
      <dgm:prSet presAssocID="{74A49B8F-F941-C847-AFCD-71B330A6B8EB}" presName="vert1" presStyleCnt="0"/>
      <dgm:spPr/>
    </dgm:pt>
    <dgm:pt modelId="{15EC845B-B9A8-A24F-8D9B-DDF1AAA65460}" type="pres">
      <dgm:prSet presAssocID="{AEE8328A-A252-3246-99D9-2838E46926FD}" presName="thickLine" presStyleLbl="alignNode1" presStyleIdx="1" presStyleCnt="2"/>
      <dgm:spPr/>
    </dgm:pt>
    <dgm:pt modelId="{19B46357-29E2-DC48-98A2-66298586A4EF}" type="pres">
      <dgm:prSet presAssocID="{AEE8328A-A252-3246-99D9-2838E46926FD}" presName="horz1" presStyleCnt="0"/>
      <dgm:spPr/>
    </dgm:pt>
    <dgm:pt modelId="{0339B226-F8E9-8D42-A31A-AAF37C6078F3}" type="pres">
      <dgm:prSet presAssocID="{AEE8328A-A252-3246-99D9-2838E46926FD}" presName="tx1" presStyleLbl="revTx" presStyleIdx="1" presStyleCnt="2" custScaleY="135701" custLinFactNeighborY="758"/>
      <dgm:spPr/>
    </dgm:pt>
    <dgm:pt modelId="{FDEB3567-2EBB-3544-8D40-ACBAF9C7ED92}" type="pres">
      <dgm:prSet presAssocID="{AEE8328A-A252-3246-99D9-2838E46926FD}" presName="vert1" presStyleCnt="0"/>
      <dgm:spPr/>
    </dgm:pt>
  </dgm:ptLst>
  <dgm:cxnLst>
    <dgm:cxn modelId="{E8EBCE0A-D973-6A4E-B46F-126E8264BEBD}" srcId="{B1C653E7-64AB-7240-8631-422986E075D6}" destId="{AEE8328A-A252-3246-99D9-2838E46926FD}" srcOrd="1" destOrd="0" parTransId="{59E07767-DC18-8B47-862D-7175822F2FC3}" sibTransId="{94C235D9-58FE-8D4C-A01B-D1F6B11603E6}"/>
    <dgm:cxn modelId="{CEEB7454-28C3-AC49-9E36-4FA7DBB6A57F}" type="presOf" srcId="{74A49B8F-F941-C847-AFCD-71B330A6B8EB}" destId="{E188B2B7-3B00-E64F-A420-2180152DA170}" srcOrd="0" destOrd="0" presId="urn:microsoft.com/office/officeart/2008/layout/LinedList"/>
    <dgm:cxn modelId="{4CC52AD4-0B26-CC4C-B8E1-A91DFF072182}" type="presOf" srcId="{AEE8328A-A252-3246-99D9-2838E46926FD}" destId="{0339B226-F8E9-8D42-A31A-AAF37C6078F3}" srcOrd="0" destOrd="0" presId="urn:microsoft.com/office/officeart/2008/layout/LinedList"/>
    <dgm:cxn modelId="{931671DE-F5D2-944D-A8BD-4F41CFDA3C25}" type="presOf" srcId="{B1C653E7-64AB-7240-8631-422986E075D6}" destId="{5279E467-60D7-7744-8F01-9DF3CD34E604}" srcOrd="0" destOrd="0" presId="urn:microsoft.com/office/officeart/2008/layout/LinedList"/>
    <dgm:cxn modelId="{CF22EEF5-4448-4249-A58E-64E0101C02F3}" srcId="{B1C653E7-64AB-7240-8631-422986E075D6}" destId="{74A49B8F-F941-C847-AFCD-71B330A6B8EB}" srcOrd="0" destOrd="0" parTransId="{791E84D9-017A-154E-BCC7-49BD088FC89B}" sibTransId="{FD6C838C-0A26-484F-A27D-3604FD792FDD}"/>
    <dgm:cxn modelId="{D9E9F97D-F66C-6E45-8399-131B4DC41CFB}" type="presParOf" srcId="{5279E467-60D7-7744-8F01-9DF3CD34E604}" destId="{6257041C-427F-5142-B18C-04B236072A46}" srcOrd="0" destOrd="0" presId="urn:microsoft.com/office/officeart/2008/layout/LinedList"/>
    <dgm:cxn modelId="{C38EDACC-F59F-8141-B942-3D3F4042CDBD}" type="presParOf" srcId="{5279E467-60D7-7744-8F01-9DF3CD34E604}" destId="{E5DB5D54-8EB1-B34F-B570-DA9125E2A53D}" srcOrd="1" destOrd="0" presId="urn:microsoft.com/office/officeart/2008/layout/LinedList"/>
    <dgm:cxn modelId="{4E45A680-CA77-B94B-8F94-94DAAB6F61A0}" type="presParOf" srcId="{E5DB5D54-8EB1-B34F-B570-DA9125E2A53D}" destId="{E188B2B7-3B00-E64F-A420-2180152DA170}" srcOrd="0" destOrd="0" presId="urn:microsoft.com/office/officeart/2008/layout/LinedList"/>
    <dgm:cxn modelId="{F4ECB345-2AE4-CD44-A13F-8D5A05604A29}" type="presParOf" srcId="{E5DB5D54-8EB1-B34F-B570-DA9125E2A53D}" destId="{C70D548C-A406-BB49-9B42-EC0EBC3A976A}" srcOrd="1" destOrd="0" presId="urn:microsoft.com/office/officeart/2008/layout/LinedList"/>
    <dgm:cxn modelId="{547D929B-800F-8548-BE5D-7F7D11D5D8FB}" type="presParOf" srcId="{5279E467-60D7-7744-8F01-9DF3CD34E604}" destId="{15EC845B-B9A8-A24F-8D9B-DDF1AAA65460}" srcOrd="2" destOrd="0" presId="urn:microsoft.com/office/officeart/2008/layout/LinedList"/>
    <dgm:cxn modelId="{1E0A2449-21EB-7A4E-A70F-E8F7AC7B70D4}" type="presParOf" srcId="{5279E467-60D7-7744-8F01-9DF3CD34E604}" destId="{19B46357-29E2-DC48-98A2-66298586A4EF}" srcOrd="3" destOrd="0" presId="urn:microsoft.com/office/officeart/2008/layout/LinedList"/>
    <dgm:cxn modelId="{05EF506D-BB09-464A-B838-33295F24F53E}" type="presParOf" srcId="{19B46357-29E2-DC48-98A2-66298586A4EF}" destId="{0339B226-F8E9-8D42-A31A-AAF37C6078F3}" srcOrd="0" destOrd="0" presId="urn:microsoft.com/office/officeart/2008/layout/LinedList"/>
    <dgm:cxn modelId="{C192C3AD-9097-514B-AB38-42AEDA76D43D}" type="presParOf" srcId="{19B46357-29E2-DC48-98A2-66298586A4EF}" destId="{FDEB3567-2EBB-3544-8D40-ACBAF9C7ED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C653E7-64AB-7240-8631-422986E075D6}" type="doc">
      <dgm:prSet loTypeId="urn:microsoft.com/office/officeart/2008/layout/LinedList" loCatId="pyramid" qsTypeId="urn:microsoft.com/office/officeart/2005/8/quickstyle/simple4" qsCatId="simple" csTypeId="urn:microsoft.com/office/officeart/2005/8/colors/accent1_2" csCatId="accent1" phldr="1"/>
      <dgm:spPr/>
      <dgm:t>
        <a:bodyPr/>
        <a:lstStyle/>
        <a:p>
          <a:endParaRPr lang="en-US"/>
        </a:p>
      </dgm:t>
    </dgm:pt>
    <dgm:pt modelId="{74A49B8F-F941-C847-AFCD-71B330A6B8EB}">
      <dgm:prSet custT="1"/>
      <dgm:spPr/>
      <dgm:t>
        <a:bodyPr/>
        <a:lstStyle/>
        <a:p>
          <a:pPr rtl="0"/>
          <a:r>
            <a:rPr lang="en-US" sz="2800" b="1" dirty="0">
              <a:solidFill>
                <a:schemeClr val="tx2"/>
              </a:solidFill>
            </a:rPr>
            <a:t>Provide asthma education </a:t>
          </a:r>
        </a:p>
        <a:p>
          <a:pPr rtl="0"/>
          <a:r>
            <a:rPr lang="en-US" sz="2800" dirty="0">
              <a:solidFill>
                <a:schemeClr val="tx2"/>
              </a:solidFill>
            </a:rPr>
            <a:t>→ </a:t>
          </a:r>
          <a:r>
            <a:rPr lang="en-US" sz="2800" dirty="0">
              <a:solidFill>
                <a:schemeClr val="accent1"/>
              </a:solidFill>
            </a:rPr>
            <a:t>Expand access to intensive self-management education for employees whose asthma is not well controlled </a:t>
          </a:r>
        </a:p>
      </dgm:t>
    </dgm:pt>
    <dgm:pt modelId="{791E84D9-017A-154E-BCC7-49BD088FC89B}" type="parTrans" cxnId="{CF22EEF5-4448-4249-A58E-64E0101C02F3}">
      <dgm:prSet/>
      <dgm:spPr/>
      <dgm:t>
        <a:bodyPr/>
        <a:lstStyle/>
        <a:p>
          <a:endParaRPr lang="en-US"/>
        </a:p>
      </dgm:t>
    </dgm:pt>
    <dgm:pt modelId="{FD6C838C-0A26-484F-A27D-3604FD792FDD}" type="sibTrans" cxnId="{CF22EEF5-4448-4249-A58E-64E0101C02F3}">
      <dgm:prSet/>
      <dgm:spPr/>
      <dgm:t>
        <a:bodyPr/>
        <a:lstStyle/>
        <a:p>
          <a:endParaRPr lang="en-US"/>
        </a:p>
      </dgm:t>
    </dgm:pt>
    <dgm:pt modelId="{AEE8328A-A252-3246-99D9-2838E46926FD}">
      <dgm:prSet custT="1"/>
      <dgm:spPr/>
      <dgm:t>
        <a:bodyPr/>
        <a:lstStyle/>
        <a:p>
          <a:pPr rtl="0"/>
          <a:r>
            <a:rPr lang="en-US" sz="2800" b="1" dirty="0">
              <a:solidFill>
                <a:schemeClr val="tx2"/>
              </a:solidFill>
            </a:rPr>
            <a:t>Lower copayments for asthma medications and services </a:t>
          </a:r>
        </a:p>
        <a:p>
          <a:pPr rtl="0"/>
          <a:r>
            <a:rPr lang="en-US" sz="2800" dirty="0">
              <a:solidFill>
                <a:schemeClr val="tx2"/>
              </a:solidFill>
            </a:rPr>
            <a:t>→ Reduce out-of-pocket costs for asthma medications and supplies </a:t>
          </a:r>
        </a:p>
        <a:p>
          <a:pPr rtl="0"/>
          <a:r>
            <a:rPr lang="en-US" sz="2800" dirty="0">
              <a:solidFill>
                <a:schemeClr val="tx2"/>
              </a:solidFill>
            </a:rPr>
            <a:t>→ Combine inhalers and spacers as a single benefit  </a:t>
          </a:r>
        </a:p>
        <a:p>
          <a:pPr rtl="0"/>
          <a:endParaRPr lang="en-US" sz="2400" dirty="0"/>
        </a:p>
      </dgm:t>
    </dgm:pt>
    <dgm:pt modelId="{59E07767-DC18-8B47-862D-7175822F2FC3}" type="parTrans" cxnId="{E8EBCE0A-D973-6A4E-B46F-126E8264BEBD}">
      <dgm:prSet/>
      <dgm:spPr/>
      <dgm:t>
        <a:bodyPr/>
        <a:lstStyle/>
        <a:p>
          <a:endParaRPr lang="en-US"/>
        </a:p>
      </dgm:t>
    </dgm:pt>
    <dgm:pt modelId="{94C235D9-58FE-8D4C-A01B-D1F6B11603E6}" type="sibTrans" cxnId="{E8EBCE0A-D973-6A4E-B46F-126E8264BEBD}">
      <dgm:prSet/>
      <dgm:spPr/>
      <dgm:t>
        <a:bodyPr/>
        <a:lstStyle/>
        <a:p>
          <a:endParaRPr lang="en-US"/>
        </a:p>
      </dgm:t>
    </dgm:pt>
    <dgm:pt modelId="{5279E467-60D7-7744-8F01-9DF3CD34E604}" type="pres">
      <dgm:prSet presAssocID="{B1C653E7-64AB-7240-8631-422986E075D6}" presName="vert0" presStyleCnt="0">
        <dgm:presLayoutVars>
          <dgm:dir/>
          <dgm:animOne val="branch"/>
          <dgm:animLvl val="lvl"/>
        </dgm:presLayoutVars>
      </dgm:prSet>
      <dgm:spPr/>
    </dgm:pt>
    <dgm:pt modelId="{6257041C-427F-5142-B18C-04B236072A46}" type="pres">
      <dgm:prSet presAssocID="{74A49B8F-F941-C847-AFCD-71B330A6B8EB}" presName="thickLine" presStyleLbl="alignNode1" presStyleIdx="0" presStyleCnt="2"/>
      <dgm:spPr/>
    </dgm:pt>
    <dgm:pt modelId="{E5DB5D54-8EB1-B34F-B570-DA9125E2A53D}" type="pres">
      <dgm:prSet presAssocID="{74A49B8F-F941-C847-AFCD-71B330A6B8EB}" presName="horz1" presStyleCnt="0"/>
      <dgm:spPr/>
    </dgm:pt>
    <dgm:pt modelId="{E188B2B7-3B00-E64F-A420-2180152DA170}" type="pres">
      <dgm:prSet presAssocID="{74A49B8F-F941-C847-AFCD-71B330A6B8EB}" presName="tx1" presStyleLbl="revTx" presStyleIdx="0" presStyleCnt="2"/>
      <dgm:spPr/>
    </dgm:pt>
    <dgm:pt modelId="{C70D548C-A406-BB49-9B42-EC0EBC3A976A}" type="pres">
      <dgm:prSet presAssocID="{74A49B8F-F941-C847-AFCD-71B330A6B8EB}" presName="vert1" presStyleCnt="0"/>
      <dgm:spPr/>
    </dgm:pt>
    <dgm:pt modelId="{15EC845B-B9A8-A24F-8D9B-DDF1AAA65460}" type="pres">
      <dgm:prSet presAssocID="{AEE8328A-A252-3246-99D9-2838E46926FD}" presName="thickLine" presStyleLbl="alignNode1" presStyleIdx="1" presStyleCnt="2"/>
      <dgm:spPr/>
    </dgm:pt>
    <dgm:pt modelId="{19B46357-29E2-DC48-98A2-66298586A4EF}" type="pres">
      <dgm:prSet presAssocID="{AEE8328A-A252-3246-99D9-2838E46926FD}" presName="horz1" presStyleCnt="0"/>
      <dgm:spPr/>
    </dgm:pt>
    <dgm:pt modelId="{0339B226-F8E9-8D42-A31A-AAF37C6078F3}" type="pres">
      <dgm:prSet presAssocID="{AEE8328A-A252-3246-99D9-2838E46926FD}" presName="tx1" presStyleLbl="revTx" presStyleIdx="1" presStyleCnt="2"/>
      <dgm:spPr/>
    </dgm:pt>
    <dgm:pt modelId="{FDEB3567-2EBB-3544-8D40-ACBAF9C7ED92}" type="pres">
      <dgm:prSet presAssocID="{AEE8328A-A252-3246-99D9-2838E46926FD}" presName="vert1" presStyleCnt="0"/>
      <dgm:spPr/>
    </dgm:pt>
  </dgm:ptLst>
  <dgm:cxnLst>
    <dgm:cxn modelId="{E8EBCE0A-D973-6A4E-B46F-126E8264BEBD}" srcId="{B1C653E7-64AB-7240-8631-422986E075D6}" destId="{AEE8328A-A252-3246-99D9-2838E46926FD}" srcOrd="1" destOrd="0" parTransId="{59E07767-DC18-8B47-862D-7175822F2FC3}" sibTransId="{94C235D9-58FE-8D4C-A01B-D1F6B11603E6}"/>
    <dgm:cxn modelId="{12C5834B-0A81-3743-B66D-38BF46289180}" type="presOf" srcId="{B1C653E7-64AB-7240-8631-422986E075D6}" destId="{5279E467-60D7-7744-8F01-9DF3CD34E604}" srcOrd="0" destOrd="0" presId="urn:microsoft.com/office/officeart/2008/layout/LinedList"/>
    <dgm:cxn modelId="{615DCD70-E600-C949-8313-B0F5BB423314}" type="presOf" srcId="{74A49B8F-F941-C847-AFCD-71B330A6B8EB}" destId="{E188B2B7-3B00-E64F-A420-2180152DA170}" srcOrd="0" destOrd="0" presId="urn:microsoft.com/office/officeart/2008/layout/LinedList"/>
    <dgm:cxn modelId="{6580FED4-926F-0E43-8C0B-E56FDC1D447F}" type="presOf" srcId="{AEE8328A-A252-3246-99D9-2838E46926FD}" destId="{0339B226-F8E9-8D42-A31A-AAF37C6078F3}" srcOrd="0" destOrd="0" presId="urn:microsoft.com/office/officeart/2008/layout/LinedList"/>
    <dgm:cxn modelId="{CF22EEF5-4448-4249-A58E-64E0101C02F3}" srcId="{B1C653E7-64AB-7240-8631-422986E075D6}" destId="{74A49B8F-F941-C847-AFCD-71B330A6B8EB}" srcOrd="0" destOrd="0" parTransId="{791E84D9-017A-154E-BCC7-49BD088FC89B}" sibTransId="{FD6C838C-0A26-484F-A27D-3604FD792FDD}"/>
    <dgm:cxn modelId="{BC89E505-9478-664E-8AA2-F677DB9812FF}" type="presParOf" srcId="{5279E467-60D7-7744-8F01-9DF3CD34E604}" destId="{6257041C-427F-5142-B18C-04B236072A46}" srcOrd="0" destOrd="0" presId="urn:microsoft.com/office/officeart/2008/layout/LinedList"/>
    <dgm:cxn modelId="{954D7C1F-E4A1-5741-82EB-44F54292D1E1}" type="presParOf" srcId="{5279E467-60D7-7744-8F01-9DF3CD34E604}" destId="{E5DB5D54-8EB1-B34F-B570-DA9125E2A53D}" srcOrd="1" destOrd="0" presId="urn:microsoft.com/office/officeart/2008/layout/LinedList"/>
    <dgm:cxn modelId="{5669274D-6AB5-E443-8919-19150DF4C1C6}" type="presParOf" srcId="{E5DB5D54-8EB1-B34F-B570-DA9125E2A53D}" destId="{E188B2B7-3B00-E64F-A420-2180152DA170}" srcOrd="0" destOrd="0" presId="urn:microsoft.com/office/officeart/2008/layout/LinedList"/>
    <dgm:cxn modelId="{F7FC52A0-CEED-334C-9D4A-7FB2E1728C48}" type="presParOf" srcId="{E5DB5D54-8EB1-B34F-B570-DA9125E2A53D}" destId="{C70D548C-A406-BB49-9B42-EC0EBC3A976A}" srcOrd="1" destOrd="0" presId="urn:microsoft.com/office/officeart/2008/layout/LinedList"/>
    <dgm:cxn modelId="{9A44F283-E30E-964A-8208-E06A5730EFE7}" type="presParOf" srcId="{5279E467-60D7-7744-8F01-9DF3CD34E604}" destId="{15EC845B-B9A8-A24F-8D9B-DDF1AAA65460}" srcOrd="2" destOrd="0" presId="urn:microsoft.com/office/officeart/2008/layout/LinedList"/>
    <dgm:cxn modelId="{F73DF1AF-9FAD-A648-8DF6-AD32973B37C7}" type="presParOf" srcId="{5279E467-60D7-7744-8F01-9DF3CD34E604}" destId="{19B46357-29E2-DC48-98A2-66298586A4EF}" srcOrd="3" destOrd="0" presId="urn:microsoft.com/office/officeart/2008/layout/LinedList"/>
    <dgm:cxn modelId="{C3DB9973-72F9-9D40-8DCB-48AFA25DB234}" type="presParOf" srcId="{19B46357-29E2-DC48-98A2-66298586A4EF}" destId="{0339B226-F8E9-8D42-A31A-AAF37C6078F3}" srcOrd="0" destOrd="0" presId="urn:microsoft.com/office/officeart/2008/layout/LinedList"/>
    <dgm:cxn modelId="{08597835-93E2-4F42-8066-DADF4DB95AA4}" type="presParOf" srcId="{19B46357-29E2-DC48-98A2-66298586A4EF}" destId="{FDEB3567-2EBB-3544-8D40-ACBAF9C7ED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2F35E-738B-2344-8E47-2D76078D8C8B}" type="doc">
      <dgm:prSet loTypeId="urn:microsoft.com/office/officeart/2005/8/layout/default" loCatId="list" qsTypeId="urn:microsoft.com/office/officeart/2005/8/quickstyle/simple4" qsCatId="simple" csTypeId="urn:microsoft.com/office/officeart/2005/8/colors/accent1_2" csCatId="accent1" phldr="0"/>
      <dgm:spPr/>
      <dgm:t>
        <a:bodyPr/>
        <a:lstStyle/>
        <a:p>
          <a:endParaRPr lang="en-US"/>
        </a:p>
      </dgm:t>
    </dgm:pt>
    <dgm:pt modelId="{E550032F-FEC6-A74A-87A8-584A23FDED11}" type="pres">
      <dgm:prSet presAssocID="{7CD2F35E-738B-2344-8E47-2D76078D8C8B}" presName="diagram" presStyleCnt="0">
        <dgm:presLayoutVars>
          <dgm:dir/>
          <dgm:resizeHandles val="exact"/>
        </dgm:presLayoutVars>
      </dgm:prSet>
      <dgm:spPr/>
    </dgm:pt>
  </dgm:ptLst>
  <dgm:cxnLst>
    <dgm:cxn modelId="{438693E2-45BC-5D47-9D2E-3C475A8FE5AD}" type="presOf" srcId="{7CD2F35E-738B-2344-8E47-2D76078D8C8B}" destId="{E550032F-FEC6-A74A-87A8-584A23FDED11}"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10831-C67C-1F40-92E6-ED1F785DE054}" type="doc">
      <dgm:prSet loTypeId="urn:microsoft.com/office/officeart/2005/8/layout/lProcess3" loCatId="process" qsTypeId="urn:microsoft.com/office/officeart/2005/8/quickstyle/simple4" qsCatId="simple" csTypeId="urn:microsoft.com/office/officeart/2005/8/colors/accent1_3" csCatId="accent1"/>
      <dgm:spPr/>
      <dgm:t>
        <a:bodyPr/>
        <a:lstStyle/>
        <a:p>
          <a:endParaRPr lang="en-US"/>
        </a:p>
      </dgm:t>
    </dgm:pt>
    <dgm:pt modelId="{B8345990-53A2-B84E-B9B6-BEAF4221D4C9}">
      <dgm:prSet/>
      <dgm:spPr/>
      <dgm:t>
        <a:bodyPr/>
        <a:lstStyle/>
        <a:p>
          <a:pPr rtl="0"/>
          <a:r>
            <a:rPr lang="en-US" dirty="0"/>
            <a:t>Consumer Health </a:t>
          </a:r>
        </a:p>
      </dgm:t>
    </dgm:pt>
    <dgm:pt modelId="{6730A41C-0F98-6444-B379-68954129F010}" type="parTrans" cxnId="{5B7FEC93-4E32-DE48-84DC-745285F80163}">
      <dgm:prSet/>
      <dgm:spPr/>
      <dgm:t>
        <a:bodyPr/>
        <a:lstStyle/>
        <a:p>
          <a:endParaRPr lang="en-US"/>
        </a:p>
      </dgm:t>
    </dgm:pt>
    <dgm:pt modelId="{CE95926C-0EBD-FD4B-8319-D45A08470F7D}" type="sibTrans" cxnId="{5B7FEC93-4E32-DE48-84DC-745285F80163}">
      <dgm:prSet/>
      <dgm:spPr/>
      <dgm:t>
        <a:bodyPr/>
        <a:lstStyle/>
        <a:p>
          <a:endParaRPr lang="en-US"/>
        </a:p>
      </dgm:t>
    </dgm:pt>
    <dgm:pt modelId="{BEFA1B5A-FBD5-3A48-A13E-D09C40A6E084}">
      <dgm:prSet/>
      <dgm:spPr/>
      <dgm:t>
        <a:bodyPr/>
        <a:lstStyle/>
        <a:p>
          <a:pPr rtl="0"/>
          <a:r>
            <a:rPr lang="en-US" dirty="0"/>
            <a:t>Employee Health </a:t>
          </a:r>
        </a:p>
      </dgm:t>
    </dgm:pt>
    <dgm:pt modelId="{7F298212-D74C-EB4E-8E8A-07E6C616A519}" type="parTrans" cxnId="{3D21AF0F-4A6C-A149-A720-E15BC8907AB6}">
      <dgm:prSet/>
      <dgm:spPr/>
      <dgm:t>
        <a:bodyPr/>
        <a:lstStyle/>
        <a:p>
          <a:endParaRPr lang="en-US"/>
        </a:p>
      </dgm:t>
    </dgm:pt>
    <dgm:pt modelId="{85385C6C-0132-7145-ACE5-532C03106221}" type="sibTrans" cxnId="{3D21AF0F-4A6C-A149-A720-E15BC8907AB6}">
      <dgm:prSet/>
      <dgm:spPr/>
      <dgm:t>
        <a:bodyPr/>
        <a:lstStyle/>
        <a:p>
          <a:endParaRPr lang="en-US"/>
        </a:p>
      </dgm:t>
    </dgm:pt>
    <dgm:pt modelId="{7348CAC8-F15E-3E4C-94BF-930C1F7E9D06}">
      <dgm:prSet/>
      <dgm:spPr/>
      <dgm:t>
        <a:bodyPr/>
        <a:lstStyle/>
        <a:p>
          <a:pPr rtl="0"/>
          <a:r>
            <a:rPr lang="en-US" dirty="0"/>
            <a:t>Community Health </a:t>
          </a:r>
        </a:p>
      </dgm:t>
    </dgm:pt>
    <dgm:pt modelId="{66752597-7540-4242-A37D-423E7F49BDF4}" type="parTrans" cxnId="{E1EACCF7-BD39-3A45-949A-4B679AA162FA}">
      <dgm:prSet/>
      <dgm:spPr/>
      <dgm:t>
        <a:bodyPr/>
        <a:lstStyle/>
        <a:p>
          <a:endParaRPr lang="en-US"/>
        </a:p>
      </dgm:t>
    </dgm:pt>
    <dgm:pt modelId="{155ACC43-C9D6-FF4A-BBA3-68044BE8460B}" type="sibTrans" cxnId="{E1EACCF7-BD39-3A45-949A-4B679AA162FA}">
      <dgm:prSet/>
      <dgm:spPr/>
      <dgm:t>
        <a:bodyPr/>
        <a:lstStyle/>
        <a:p>
          <a:endParaRPr lang="en-US"/>
        </a:p>
      </dgm:t>
    </dgm:pt>
    <dgm:pt modelId="{792DF1A1-392E-4549-B26A-7E1AE8261F07}">
      <dgm:prSet/>
      <dgm:spPr/>
      <dgm:t>
        <a:bodyPr/>
        <a:lstStyle/>
        <a:p>
          <a:pPr rtl="0"/>
          <a:r>
            <a:rPr lang="en-US" dirty="0"/>
            <a:t>Environmental Health </a:t>
          </a:r>
        </a:p>
      </dgm:t>
    </dgm:pt>
    <dgm:pt modelId="{B42F7534-5993-8B48-8A58-4F4A608DAB10}" type="parTrans" cxnId="{88CBFC67-486F-1B4E-BCE6-600984B3B91A}">
      <dgm:prSet/>
      <dgm:spPr/>
      <dgm:t>
        <a:bodyPr/>
        <a:lstStyle/>
        <a:p>
          <a:endParaRPr lang="en-US"/>
        </a:p>
      </dgm:t>
    </dgm:pt>
    <dgm:pt modelId="{566C9F1C-6B03-D341-92CC-CBC848FF65E3}" type="sibTrans" cxnId="{88CBFC67-486F-1B4E-BCE6-600984B3B91A}">
      <dgm:prSet/>
      <dgm:spPr/>
      <dgm:t>
        <a:bodyPr/>
        <a:lstStyle/>
        <a:p>
          <a:endParaRPr lang="en-US"/>
        </a:p>
      </dgm:t>
    </dgm:pt>
    <dgm:pt modelId="{F0850FBF-1476-4F49-91BB-0EBD350EBE97}" type="pres">
      <dgm:prSet presAssocID="{30010831-C67C-1F40-92E6-ED1F785DE054}" presName="Name0" presStyleCnt="0">
        <dgm:presLayoutVars>
          <dgm:chPref val="3"/>
          <dgm:dir/>
          <dgm:animLvl val="lvl"/>
          <dgm:resizeHandles/>
        </dgm:presLayoutVars>
      </dgm:prSet>
      <dgm:spPr/>
    </dgm:pt>
    <dgm:pt modelId="{FA77CEFA-72F7-2E4F-BF6C-32E3C190F7A3}" type="pres">
      <dgm:prSet presAssocID="{B8345990-53A2-B84E-B9B6-BEAF4221D4C9}" presName="horFlow" presStyleCnt="0"/>
      <dgm:spPr/>
    </dgm:pt>
    <dgm:pt modelId="{F3F0C4CA-8D94-DC4A-A229-A5D92245AFCD}" type="pres">
      <dgm:prSet presAssocID="{B8345990-53A2-B84E-B9B6-BEAF4221D4C9}" presName="bigChev" presStyleLbl="node1" presStyleIdx="0" presStyleCnt="4"/>
      <dgm:spPr/>
    </dgm:pt>
    <dgm:pt modelId="{4F4576A1-F5A1-CE40-A1DC-A7F915E4D840}" type="pres">
      <dgm:prSet presAssocID="{B8345990-53A2-B84E-B9B6-BEAF4221D4C9}" presName="vSp" presStyleCnt="0"/>
      <dgm:spPr/>
    </dgm:pt>
    <dgm:pt modelId="{CD2C7C65-A87B-B04C-971C-E243A0256280}" type="pres">
      <dgm:prSet presAssocID="{BEFA1B5A-FBD5-3A48-A13E-D09C40A6E084}" presName="horFlow" presStyleCnt="0"/>
      <dgm:spPr/>
    </dgm:pt>
    <dgm:pt modelId="{86ECD9B0-17C6-0143-8D98-7B84D5D99DE6}" type="pres">
      <dgm:prSet presAssocID="{BEFA1B5A-FBD5-3A48-A13E-D09C40A6E084}" presName="bigChev" presStyleLbl="node1" presStyleIdx="1" presStyleCnt="4"/>
      <dgm:spPr/>
    </dgm:pt>
    <dgm:pt modelId="{E6740449-39FF-DC46-9963-36E8474595C7}" type="pres">
      <dgm:prSet presAssocID="{BEFA1B5A-FBD5-3A48-A13E-D09C40A6E084}" presName="vSp" presStyleCnt="0"/>
      <dgm:spPr/>
    </dgm:pt>
    <dgm:pt modelId="{B3AFF0A0-1D9D-5D45-9DC9-27B9C268C705}" type="pres">
      <dgm:prSet presAssocID="{7348CAC8-F15E-3E4C-94BF-930C1F7E9D06}" presName="horFlow" presStyleCnt="0"/>
      <dgm:spPr/>
    </dgm:pt>
    <dgm:pt modelId="{A5D89EB4-FDCD-5643-BF18-E0D560F6B4AA}" type="pres">
      <dgm:prSet presAssocID="{7348CAC8-F15E-3E4C-94BF-930C1F7E9D06}" presName="bigChev" presStyleLbl="node1" presStyleIdx="2" presStyleCnt="4"/>
      <dgm:spPr/>
    </dgm:pt>
    <dgm:pt modelId="{E56D1740-B209-804F-B343-FE44E86C9074}" type="pres">
      <dgm:prSet presAssocID="{7348CAC8-F15E-3E4C-94BF-930C1F7E9D06}" presName="vSp" presStyleCnt="0"/>
      <dgm:spPr/>
    </dgm:pt>
    <dgm:pt modelId="{FF3D2AF5-99A6-DB4F-A3EF-71BB0A542A73}" type="pres">
      <dgm:prSet presAssocID="{792DF1A1-392E-4549-B26A-7E1AE8261F07}" presName="horFlow" presStyleCnt="0"/>
      <dgm:spPr/>
    </dgm:pt>
    <dgm:pt modelId="{8E59A93E-BC9A-2C46-8DA7-8D51EC339EBE}" type="pres">
      <dgm:prSet presAssocID="{792DF1A1-392E-4549-B26A-7E1AE8261F07}" presName="bigChev" presStyleLbl="node1" presStyleIdx="3" presStyleCnt="4"/>
      <dgm:spPr/>
    </dgm:pt>
  </dgm:ptLst>
  <dgm:cxnLst>
    <dgm:cxn modelId="{3D21AF0F-4A6C-A149-A720-E15BC8907AB6}" srcId="{30010831-C67C-1F40-92E6-ED1F785DE054}" destId="{BEFA1B5A-FBD5-3A48-A13E-D09C40A6E084}" srcOrd="1" destOrd="0" parTransId="{7F298212-D74C-EB4E-8E8A-07E6C616A519}" sibTransId="{85385C6C-0132-7145-ACE5-532C03106221}"/>
    <dgm:cxn modelId="{DA75C314-C3E4-DB4C-B276-036772C81B26}" type="presOf" srcId="{7348CAC8-F15E-3E4C-94BF-930C1F7E9D06}" destId="{A5D89EB4-FDCD-5643-BF18-E0D560F6B4AA}" srcOrd="0" destOrd="0" presId="urn:microsoft.com/office/officeart/2005/8/layout/lProcess3"/>
    <dgm:cxn modelId="{AE125517-C045-7A4F-A741-C22981D0B2E8}" type="presOf" srcId="{BEFA1B5A-FBD5-3A48-A13E-D09C40A6E084}" destId="{86ECD9B0-17C6-0143-8D98-7B84D5D99DE6}" srcOrd="0" destOrd="0" presId="urn:microsoft.com/office/officeart/2005/8/layout/lProcess3"/>
    <dgm:cxn modelId="{AD961521-CD9F-D64D-8996-92E296769B05}" type="presOf" srcId="{30010831-C67C-1F40-92E6-ED1F785DE054}" destId="{F0850FBF-1476-4F49-91BB-0EBD350EBE97}" srcOrd="0" destOrd="0" presId="urn:microsoft.com/office/officeart/2005/8/layout/lProcess3"/>
    <dgm:cxn modelId="{88CBFC67-486F-1B4E-BCE6-600984B3B91A}" srcId="{30010831-C67C-1F40-92E6-ED1F785DE054}" destId="{792DF1A1-392E-4549-B26A-7E1AE8261F07}" srcOrd="3" destOrd="0" parTransId="{B42F7534-5993-8B48-8A58-4F4A608DAB10}" sibTransId="{566C9F1C-6B03-D341-92CC-CBC848FF65E3}"/>
    <dgm:cxn modelId="{4AACA38C-DCB8-7843-AA10-39ACC01386AD}" type="presOf" srcId="{792DF1A1-392E-4549-B26A-7E1AE8261F07}" destId="{8E59A93E-BC9A-2C46-8DA7-8D51EC339EBE}" srcOrd="0" destOrd="0" presId="urn:microsoft.com/office/officeart/2005/8/layout/lProcess3"/>
    <dgm:cxn modelId="{5B7FEC93-4E32-DE48-84DC-745285F80163}" srcId="{30010831-C67C-1F40-92E6-ED1F785DE054}" destId="{B8345990-53A2-B84E-B9B6-BEAF4221D4C9}" srcOrd="0" destOrd="0" parTransId="{6730A41C-0F98-6444-B379-68954129F010}" sibTransId="{CE95926C-0EBD-FD4B-8319-D45A08470F7D}"/>
    <dgm:cxn modelId="{3DC49ACD-CC4E-DB49-B7D4-47533F90B806}" type="presOf" srcId="{B8345990-53A2-B84E-B9B6-BEAF4221D4C9}" destId="{F3F0C4CA-8D94-DC4A-A229-A5D92245AFCD}" srcOrd="0" destOrd="0" presId="urn:microsoft.com/office/officeart/2005/8/layout/lProcess3"/>
    <dgm:cxn modelId="{E1EACCF7-BD39-3A45-949A-4B679AA162FA}" srcId="{30010831-C67C-1F40-92E6-ED1F785DE054}" destId="{7348CAC8-F15E-3E4C-94BF-930C1F7E9D06}" srcOrd="2" destOrd="0" parTransId="{66752597-7540-4242-A37D-423E7F49BDF4}" sibTransId="{155ACC43-C9D6-FF4A-BBA3-68044BE8460B}"/>
    <dgm:cxn modelId="{371CF205-8D50-9748-9372-AF680C9824D4}" type="presParOf" srcId="{F0850FBF-1476-4F49-91BB-0EBD350EBE97}" destId="{FA77CEFA-72F7-2E4F-BF6C-32E3C190F7A3}" srcOrd="0" destOrd="0" presId="urn:microsoft.com/office/officeart/2005/8/layout/lProcess3"/>
    <dgm:cxn modelId="{E164BBF1-FD4D-8D4A-A587-EFE445E7EC2E}" type="presParOf" srcId="{FA77CEFA-72F7-2E4F-BF6C-32E3C190F7A3}" destId="{F3F0C4CA-8D94-DC4A-A229-A5D92245AFCD}" srcOrd="0" destOrd="0" presId="urn:microsoft.com/office/officeart/2005/8/layout/lProcess3"/>
    <dgm:cxn modelId="{168D41BE-149C-5449-B9B9-87468A97C7FB}" type="presParOf" srcId="{F0850FBF-1476-4F49-91BB-0EBD350EBE97}" destId="{4F4576A1-F5A1-CE40-A1DC-A7F915E4D840}" srcOrd="1" destOrd="0" presId="urn:microsoft.com/office/officeart/2005/8/layout/lProcess3"/>
    <dgm:cxn modelId="{1B3A2DFF-EFF3-E542-AF0B-5D7AE7C726BB}" type="presParOf" srcId="{F0850FBF-1476-4F49-91BB-0EBD350EBE97}" destId="{CD2C7C65-A87B-B04C-971C-E243A0256280}" srcOrd="2" destOrd="0" presId="urn:microsoft.com/office/officeart/2005/8/layout/lProcess3"/>
    <dgm:cxn modelId="{2AB825C8-6708-4F4A-B8F0-679A98A46D10}" type="presParOf" srcId="{CD2C7C65-A87B-B04C-971C-E243A0256280}" destId="{86ECD9B0-17C6-0143-8D98-7B84D5D99DE6}" srcOrd="0" destOrd="0" presId="urn:microsoft.com/office/officeart/2005/8/layout/lProcess3"/>
    <dgm:cxn modelId="{015F25E9-74CC-234C-9C51-A6AA874E17A9}" type="presParOf" srcId="{F0850FBF-1476-4F49-91BB-0EBD350EBE97}" destId="{E6740449-39FF-DC46-9963-36E8474595C7}" srcOrd="3" destOrd="0" presId="urn:microsoft.com/office/officeart/2005/8/layout/lProcess3"/>
    <dgm:cxn modelId="{E5ADC9D0-F9CC-894D-883C-ADB8BAA86279}" type="presParOf" srcId="{F0850FBF-1476-4F49-91BB-0EBD350EBE97}" destId="{B3AFF0A0-1D9D-5D45-9DC9-27B9C268C705}" srcOrd="4" destOrd="0" presId="urn:microsoft.com/office/officeart/2005/8/layout/lProcess3"/>
    <dgm:cxn modelId="{71DD745C-D118-5C49-9899-D65ED580D4B1}" type="presParOf" srcId="{B3AFF0A0-1D9D-5D45-9DC9-27B9C268C705}" destId="{A5D89EB4-FDCD-5643-BF18-E0D560F6B4AA}" srcOrd="0" destOrd="0" presId="urn:microsoft.com/office/officeart/2005/8/layout/lProcess3"/>
    <dgm:cxn modelId="{C08DD38B-3B7F-0542-8A37-037DB0655184}" type="presParOf" srcId="{F0850FBF-1476-4F49-91BB-0EBD350EBE97}" destId="{E56D1740-B209-804F-B343-FE44E86C9074}" srcOrd="5" destOrd="0" presId="urn:microsoft.com/office/officeart/2005/8/layout/lProcess3"/>
    <dgm:cxn modelId="{67B78937-8C7D-9345-BAC7-98F6095974A7}" type="presParOf" srcId="{F0850FBF-1476-4F49-91BB-0EBD350EBE97}" destId="{FF3D2AF5-99A6-DB4F-A3EF-71BB0A542A73}" srcOrd="6" destOrd="0" presId="urn:microsoft.com/office/officeart/2005/8/layout/lProcess3"/>
    <dgm:cxn modelId="{F73AF5A7-055C-644E-9D47-7AD5CCDB1432}" type="presParOf" srcId="{FF3D2AF5-99A6-DB4F-A3EF-71BB0A542A73}" destId="{8E59A93E-BC9A-2C46-8DA7-8D51EC339EBE}"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E26E54-552D-984E-8B6E-814A434E153B}" type="doc">
      <dgm:prSet loTypeId="urn:microsoft.com/office/officeart/2005/8/layout/equation1" loCatId="pyramid" qsTypeId="urn:microsoft.com/office/officeart/2005/8/quickstyle/simple4" qsCatId="simple" csTypeId="urn:microsoft.com/office/officeart/2005/8/colors/accent1_2" csCatId="accent1" phldr="1"/>
      <dgm:spPr/>
    </dgm:pt>
    <dgm:pt modelId="{D4A5F848-2756-8345-AF0F-612E130BA93C}">
      <dgm:prSet phldrT="[Text]"/>
      <dgm:spPr/>
      <dgm:t>
        <a:bodyPr/>
        <a:lstStyle/>
        <a:p>
          <a:r>
            <a:rPr lang="en-US" dirty="0"/>
            <a:t>Healthier employees</a:t>
          </a:r>
        </a:p>
      </dgm:t>
    </dgm:pt>
    <dgm:pt modelId="{8B40A6D6-2B0D-0041-B672-C54E7B071A49}" type="parTrans" cxnId="{85021F3D-95C7-F54A-B3DE-A95594D1C685}">
      <dgm:prSet/>
      <dgm:spPr/>
      <dgm:t>
        <a:bodyPr/>
        <a:lstStyle/>
        <a:p>
          <a:endParaRPr lang="en-US"/>
        </a:p>
      </dgm:t>
    </dgm:pt>
    <dgm:pt modelId="{06C7F53C-8B36-CC40-A6F1-7F4151FBBDFA}" type="sibTrans" cxnId="{85021F3D-95C7-F54A-B3DE-A95594D1C685}">
      <dgm:prSet/>
      <dgm:spPr/>
      <dgm:t>
        <a:bodyPr/>
        <a:lstStyle/>
        <a:p>
          <a:endParaRPr lang="en-US" dirty="0"/>
        </a:p>
      </dgm:t>
    </dgm:pt>
    <dgm:pt modelId="{DA46B1C9-835A-FE47-8F24-44E3106C0F16}">
      <dgm:prSet phldrT="[Text]"/>
      <dgm:spPr/>
      <dgm:t>
        <a:bodyPr/>
        <a:lstStyle/>
        <a:p>
          <a:r>
            <a:rPr lang="en-US" dirty="0"/>
            <a:t>A more productive workforce</a:t>
          </a:r>
        </a:p>
      </dgm:t>
    </dgm:pt>
    <dgm:pt modelId="{8C75560E-C117-C245-BEE2-FD4978D4B006}" type="parTrans" cxnId="{34D91E26-79F9-B342-9EAE-B23B1BF81047}">
      <dgm:prSet/>
      <dgm:spPr/>
      <dgm:t>
        <a:bodyPr/>
        <a:lstStyle/>
        <a:p>
          <a:endParaRPr lang="en-US"/>
        </a:p>
      </dgm:t>
    </dgm:pt>
    <dgm:pt modelId="{418ED90C-4BCA-794E-A1A4-0044A82CA998}" type="sibTrans" cxnId="{34D91E26-79F9-B342-9EAE-B23B1BF81047}">
      <dgm:prSet/>
      <dgm:spPr/>
      <dgm:t>
        <a:bodyPr/>
        <a:lstStyle/>
        <a:p>
          <a:endParaRPr lang="en-US" dirty="0"/>
        </a:p>
      </dgm:t>
    </dgm:pt>
    <dgm:pt modelId="{8F2791F6-F928-B94C-AAB4-A5F579FEA516}">
      <dgm:prSet phldrT="[Text]"/>
      <dgm:spPr/>
      <dgm:t>
        <a:bodyPr/>
        <a:lstStyle/>
        <a:p>
          <a:r>
            <a:rPr lang="en-US" dirty="0"/>
            <a:t>A stronger local economy </a:t>
          </a:r>
        </a:p>
      </dgm:t>
    </dgm:pt>
    <dgm:pt modelId="{F92AF37F-3155-BB43-A104-B0D62CE09989}" type="parTrans" cxnId="{B00599DC-DF64-8C45-914D-FF699C27812A}">
      <dgm:prSet/>
      <dgm:spPr/>
      <dgm:t>
        <a:bodyPr/>
        <a:lstStyle/>
        <a:p>
          <a:endParaRPr lang="en-US"/>
        </a:p>
      </dgm:t>
    </dgm:pt>
    <dgm:pt modelId="{49E389BE-9F70-2241-A31B-5CA8E7896AFC}" type="sibTrans" cxnId="{B00599DC-DF64-8C45-914D-FF699C27812A}">
      <dgm:prSet/>
      <dgm:spPr/>
      <dgm:t>
        <a:bodyPr/>
        <a:lstStyle/>
        <a:p>
          <a:endParaRPr lang="en-US"/>
        </a:p>
      </dgm:t>
    </dgm:pt>
    <dgm:pt modelId="{18C1BB62-3D8D-C947-A124-719CEB7CD6A9}" type="pres">
      <dgm:prSet presAssocID="{45E26E54-552D-984E-8B6E-814A434E153B}" presName="linearFlow" presStyleCnt="0">
        <dgm:presLayoutVars>
          <dgm:dir/>
          <dgm:resizeHandles val="exact"/>
        </dgm:presLayoutVars>
      </dgm:prSet>
      <dgm:spPr/>
    </dgm:pt>
    <dgm:pt modelId="{BF698269-EBEC-CD41-83BF-474B71394815}" type="pres">
      <dgm:prSet presAssocID="{D4A5F848-2756-8345-AF0F-612E130BA93C}" presName="node" presStyleLbl="node1" presStyleIdx="0" presStyleCnt="3" custLinFactNeighborY="-21048">
        <dgm:presLayoutVars>
          <dgm:bulletEnabled val="1"/>
        </dgm:presLayoutVars>
      </dgm:prSet>
      <dgm:spPr/>
    </dgm:pt>
    <dgm:pt modelId="{8C75C757-A0C9-C344-A4EC-E6F57B3676E1}" type="pres">
      <dgm:prSet presAssocID="{06C7F53C-8B36-CC40-A6F1-7F4151FBBDFA}" presName="spacerL" presStyleCnt="0"/>
      <dgm:spPr/>
    </dgm:pt>
    <dgm:pt modelId="{08799FFA-9DD3-5040-82F0-9EC1CBC5104C}" type="pres">
      <dgm:prSet presAssocID="{06C7F53C-8B36-CC40-A6F1-7F4151FBBDFA}" presName="sibTrans" presStyleLbl="sibTrans2D1" presStyleIdx="0" presStyleCnt="2" custLinFactNeighborY="-29240"/>
      <dgm:spPr/>
    </dgm:pt>
    <dgm:pt modelId="{C6C6E46E-280C-4748-9902-9843F493AA5C}" type="pres">
      <dgm:prSet presAssocID="{06C7F53C-8B36-CC40-A6F1-7F4151FBBDFA}" presName="spacerR" presStyleCnt="0"/>
      <dgm:spPr/>
    </dgm:pt>
    <dgm:pt modelId="{473EDCE6-4F1E-7C47-A84D-986A8E31D627}" type="pres">
      <dgm:prSet presAssocID="{DA46B1C9-835A-FE47-8F24-44E3106C0F16}" presName="node" presStyleLbl="node1" presStyleIdx="1" presStyleCnt="3" custLinFactNeighborY="-16960">
        <dgm:presLayoutVars>
          <dgm:bulletEnabled val="1"/>
        </dgm:presLayoutVars>
      </dgm:prSet>
      <dgm:spPr/>
    </dgm:pt>
    <dgm:pt modelId="{963BD074-23D2-544B-B1FD-A5CF211AC371}" type="pres">
      <dgm:prSet presAssocID="{418ED90C-4BCA-794E-A1A4-0044A82CA998}" presName="spacerL" presStyleCnt="0"/>
      <dgm:spPr/>
    </dgm:pt>
    <dgm:pt modelId="{06BAD5B6-BB93-664D-A4DD-180EC08C0F58}" type="pres">
      <dgm:prSet presAssocID="{418ED90C-4BCA-794E-A1A4-0044A82CA998}" presName="sibTrans" presStyleLbl="sibTrans2D1" presStyleIdx="1" presStyleCnt="2" custLinFactNeighborY="-29240"/>
      <dgm:spPr/>
    </dgm:pt>
    <dgm:pt modelId="{99335550-8CD4-E24C-B76E-534106B53A97}" type="pres">
      <dgm:prSet presAssocID="{418ED90C-4BCA-794E-A1A4-0044A82CA998}" presName="spacerR" presStyleCnt="0"/>
      <dgm:spPr/>
    </dgm:pt>
    <dgm:pt modelId="{301BCFDB-4BA9-1D41-BC74-CA9A9875BA85}" type="pres">
      <dgm:prSet presAssocID="{8F2791F6-F928-B94C-AAB4-A5F579FEA516}" presName="node" presStyleLbl="node1" presStyleIdx="2" presStyleCnt="3" custLinFactNeighborY="-16960">
        <dgm:presLayoutVars>
          <dgm:bulletEnabled val="1"/>
        </dgm:presLayoutVars>
      </dgm:prSet>
      <dgm:spPr/>
    </dgm:pt>
  </dgm:ptLst>
  <dgm:cxnLst>
    <dgm:cxn modelId="{34D91E26-79F9-B342-9EAE-B23B1BF81047}" srcId="{45E26E54-552D-984E-8B6E-814A434E153B}" destId="{DA46B1C9-835A-FE47-8F24-44E3106C0F16}" srcOrd="1" destOrd="0" parTransId="{8C75560E-C117-C245-BEE2-FD4978D4B006}" sibTransId="{418ED90C-4BCA-794E-A1A4-0044A82CA998}"/>
    <dgm:cxn modelId="{85021F3D-95C7-F54A-B3DE-A95594D1C685}" srcId="{45E26E54-552D-984E-8B6E-814A434E153B}" destId="{D4A5F848-2756-8345-AF0F-612E130BA93C}" srcOrd="0" destOrd="0" parTransId="{8B40A6D6-2B0D-0041-B672-C54E7B071A49}" sibTransId="{06C7F53C-8B36-CC40-A6F1-7F4151FBBDFA}"/>
    <dgm:cxn modelId="{6369A850-C2E3-9641-84AC-15491543CBEF}" type="presOf" srcId="{DA46B1C9-835A-FE47-8F24-44E3106C0F16}" destId="{473EDCE6-4F1E-7C47-A84D-986A8E31D627}" srcOrd="0" destOrd="0" presId="urn:microsoft.com/office/officeart/2005/8/layout/equation1"/>
    <dgm:cxn modelId="{E121CE7F-4E42-6646-835E-ED48E379D4CB}" type="presOf" srcId="{06C7F53C-8B36-CC40-A6F1-7F4151FBBDFA}" destId="{08799FFA-9DD3-5040-82F0-9EC1CBC5104C}" srcOrd="0" destOrd="0" presId="urn:microsoft.com/office/officeart/2005/8/layout/equation1"/>
    <dgm:cxn modelId="{1F1A0582-44B7-FE43-A24F-2DED261B1E18}" type="presOf" srcId="{8F2791F6-F928-B94C-AAB4-A5F579FEA516}" destId="{301BCFDB-4BA9-1D41-BC74-CA9A9875BA85}" srcOrd="0" destOrd="0" presId="urn:microsoft.com/office/officeart/2005/8/layout/equation1"/>
    <dgm:cxn modelId="{EE3A9392-4115-6149-999E-ACC2A3F72A9E}" type="presOf" srcId="{D4A5F848-2756-8345-AF0F-612E130BA93C}" destId="{BF698269-EBEC-CD41-83BF-474B71394815}" srcOrd="0" destOrd="0" presId="urn:microsoft.com/office/officeart/2005/8/layout/equation1"/>
    <dgm:cxn modelId="{35027EB8-67AE-3644-990C-E7897B5ED2DC}" type="presOf" srcId="{418ED90C-4BCA-794E-A1A4-0044A82CA998}" destId="{06BAD5B6-BB93-664D-A4DD-180EC08C0F58}" srcOrd="0" destOrd="0" presId="urn:microsoft.com/office/officeart/2005/8/layout/equation1"/>
    <dgm:cxn modelId="{B00599DC-DF64-8C45-914D-FF699C27812A}" srcId="{45E26E54-552D-984E-8B6E-814A434E153B}" destId="{8F2791F6-F928-B94C-AAB4-A5F579FEA516}" srcOrd="2" destOrd="0" parTransId="{F92AF37F-3155-BB43-A104-B0D62CE09989}" sibTransId="{49E389BE-9F70-2241-A31B-5CA8E7896AFC}"/>
    <dgm:cxn modelId="{9B92BAF2-4509-6443-90A3-7A5912D367FC}" type="presOf" srcId="{45E26E54-552D-984E-8B6E-814A434E153B}" destId="{18C1BB62-3D8D-C947-A124-719CEB7CD6A9}" srcOrd="0" destOrd="0" presId="urn:microsoft.com/office/officeart/2005/8/layout/equation1"/>
    <dgm:cxn modelId="{A14BF316-68C4-0648-9F32-E16EA135BEE2}" type="presParOf" srcId="{18C1BB62-3D8D-C947-A124-719CEB7CD6A9}" destId="{BF698269-EBEC-CD41-83BF-474B71394815}" srcOrd="0" destOrd="0" presId="urn:microsoft.com/office/officeart/2005/8/layout/equation1"/>
    <dgm:cxn modelId="{4ED97E1A-C90C-7F46-854B-4C5228792809}" type="presParOf" srcId="{18C1BB62-3D8D-C947-A124-719CEB7CD6A9}" destId="{8C75C757-A0C9-C344-A4EC-E6F57B3676E1}" srcOrd="1" destOrd="0" presId="urn:microsoft.com/office/officeart/2005/8/layout/equation1"/>
    <dgm:cxn modelId="{D1A92536-E92A-9C4E-AC0E-A4165867A1B2}" type="presParOf" srcId="{18C1BB62-3D8D-C947-A124-719CEB7CD6A9}" destId="{08799FFA-9DD3-5040-82F0-9EC1CBC5104C}" srcOrd="2" destOrd="0" presId="urn:microsoft.com/office/officeart/2005/8/layout/equation1"/>
    <dgm:cxn modelId="{32EF2856-BF88-C248-9DEE-455D9590F21B}" type="presParOf" srcId="{18C1BB62-3D8D-C947-A124-719CEB7CD6A9}" destId="{C6C6E46E-280C-4748-9902-9843F493AA5C}" srcOrd="3" destOrd="0" presId="urn:microsoft.com/office/officeart/2005/8/layout/equation1"/>
    <dgm:cxn modelId="{AC7B7709-9B04-1A44-9F4B-05E679AC9F39}" type="presParOf" srcId="{18C1BB62-3D8D-C947-A124-719CEB7CD6A9}" destId="{473EDCE6-4F1E-7C47-A84D-986A8E31D627}" srcOrd="4" destOrd="0" presId="urn:microsoft.com/office/officeart/2005/8/layout/equation1"/>
    <dgm:cxn modelId="{B017CDF6-3AE4-B942-868E-D6662A5C46C4}" type="presParOf" srcId="{18C1BB62-3D8D-C947-A124-719CEB7CD6A9}" destId="{963BD074-23D2-544B-B1FD-A5CF211AC371}" srcOrd="5" destOrd="0" presId="urn:microsoft.com/office/officeart/2005/8/layout/equation1"/>
    <dgm:cxn modelId="{AE5F7AB4-E926-1249-8AF4-ACA67B5FD309}" type="presParOf" srcId="{18C1BB62-3D8D-C947-A124-719CEB7CD6A9}" destId="{06BAD5B6-BB93-664D-A4DD-180EC08C0F58}" srcOrd="6" destOrd="0" presId="urn:microsoft.com/office/officeart/2005/8/layout/equation1"/>
    <dgm:cxn modelId="{5298364C-E908-FD49-8833-962EC3A732F9}" type="presParOf" srcId="{18C1BB62-3D8D-C947-A124-719CEB7CD6A9}" destId="{99335550-8CD4-E24C-B76E-534106B53A97}" srcOrd="7" destOrd="0" presId="urn:microsoft.com/office/officeart/2005/8/layout/equation1"/>
    <dgm:cxn modelId="{93661212-811E-074E-BF29-54755E8F67CD}" type="presParOf" srcId="{18C1BB62-3D8D-C947-A124-719CEB7CD6A9}" destId="{301BCFDB-4BA9-1D41-BC74-CA9A9875BA8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8C93F7-F4E2-A242-9D70-4E16D1173F80}" type="doc">
      <dgm:prSet loTypeId="urn:microsoft.com/office/officeart/2005/8/layout/cycle4" loCatId="matrix" qsTypeId="urn:microsoft.com/office/officeart/2005/8/quickstyle/simple4" qsCatId="simple" csTypeId="urn:microsoft.com/office/officeart/2005/8/colors/accent1_2" csCatId="accent1" phldr="1"/>
      <dgm:spPr/>
    </dgm:pt>
    <dgm:pt modelId="{647B608A-B491-044B-8992-083B5E5ABFCA}">
      <dgm:prSet phldrT="[Text]"/>
      <dgm:spPr/>
      <dgm:t>
        <a:bodyPr/>
        <a:lstStyle/>
        <a:p>
          <a:r>
            <a:rPr lang="en-US" dirty="0"/>
            <a:t>Resources </a:t>
          </a:r>
        </a:p>
      </dgm:t>
    </dgm:pt>
    <dgm:pt modelId="{0BD5E19C-8D61-2A48-AF85-35414C4FC8C9}" type="parTrans" cxnId="{133CC7B0-F5E4-384B-95FD-AC94C493AF71}">
      <dgm:prSet/>
      <dgm:spPr/>
      <dgm:t>
        <a:bodyPr/>
        <a:lstStyle/>
        <a:p>
          <a:endParaRPr lang="en-US"/>
        </a:p>
      </dgm:t>
    </dgm:pt>
    <dgm:pt modelId="{301C2948-2DF0-9F40-A788-79C537F34D3E}" type="sibTrans" cxnId="{133CC7B0-F5E4-384B-95FD-AC94C493AF71}">
      <dgm:prSet/>
      <dgm:spPr/>
      <dgm:t>
        <a:bodyPr/>
        <a:lstStyle/>
        <a:p>
          <a:endParaRPr lang="en-US"/>
        </a:p>
      </dgm:t>
    </dgm:pt>
    <dgm:pt modelId="{AE2BFCB5-1DF6-C047-923A-412C90F51886}">
      <dgm:prSet phldrT="[Text]"/>
      <dgm:spPr/>
      <dgm:t>
        <a:bodyPr/>
        <a:lstStyle/>
        <a:p>
          <a:r>
            <a:rPr lang="en-US" dirty="0"/>
            <a:t>Alignment</a:t>
          </a:r>
        </a:p>
      </dgm:t>
      <dgm:extLst>
        <a:ext uri="{E40237B7-FDA0-4F09-8148-C483321AD2D9}">
          <dgm14:cNvPr xmlns:dgm14="http://schemas.microsoft.com/office/drawing/2010/diagram" id="0" name="" descr="An image depicting that states and employers should partner together to work together to improve population health. Image shows four main buckets that depict the benefits of partnership. The buckets include alignment, impact, health, and resources. &#10;&#10;&#10;"/>
        </a:ext>
      </dgm:extLst>
    </dgm:pt>
    <dgm:pt modelId="{1CCFCB16-7D8F-E24B-B835-37AEEBFE37E4}" type="parTrans" cxnId="{C4E2AFC2-E466-9F45-A74F-089C993CC6D0}">
      <dgm:prSet/>
      <dgm:spPr/>
      <dgm:t>
        <a:bodyPr/>
        <a:lstStyle/>
        <a:p>
          <a:endParaRPr lang="en-US"/>
        </a:p>
      </dgm:t>
    </dgm:pt>
    <dgm:pt modelId="{A958B19E-C8C4-1C4F-A34D-19FAFB338BED}" type="sibTrans" cxnId="{C4E2AFC2-E466-9F45-A74F-089C993CC6D0}">
      <dgm:prSet/>
      <dgm:spPr/>
      <dgm:t>
        <a:bodyPr/>
        <a:lstStyle/>
        <a:p>
          <a:endParaRPr lang="en-US"/>
        </a:p>
      </dgm:t>
    </dgm:pt>
    <dgm:pt modelId="{AC9BD030-968D-1C4C-A290-A9D0FA4678D9}">
      <dgm:prSet phldrT="[Text]"/>
      <dgm:spPr/>
      <dgm:t>
        <a:bodyPr/>
        <a:lstStyle/>
        <a:p>
          <a:r>
            <a:rPr lang="en-US" dirty="0"/>
            <a:t>Impact </a:t>
          </a:r>
        </a:p>
      </dgm:t>
    </dgm:pt>
    <dgm:pt modelId="{06979F23-1343-3842-AA0F-3BF20604E7D3}" type="parTrans" cxnId="{0C9EEBC8-34D7-4140-BA2F-2C5892098095}">
      <dgm:prSet/>
      <dgm:spPr/>
      <dgm:t>
        <a:bodyPr/>
        <a:lstStyle/>
        <a:p>
          <a:endParaRPr lang="en-US"/>
        </a:p>
      </dgm:t>
    </dgm:pt>
    <dgm:pt modelId="{80A8E938-7D0D-C948-84B6-0797091E07C1}" type="sibTrans" cxnId="{0C9EEBC8-34D7-4140-BA2F-2C5892098095}">
      <dgm:prSet/>
      <dgm:spPr/>
      <dgm:t>
        <a:bodyPr/>
        <a:lstStyle/>
        <a:p>
          <a:endParaRPr lang="en-US"/>
        </a:p>
      </dgm:t>
    </dgm:pt>
    <dgm:pt modelId="{E52DA5CC-BB6A-FE4C-AA11-8814C46A62CD}">
      <dgm:prSet phldrT="[Text]"/>
      <dgm:spPr/>
      <dgm:t>
        <a:bodyPr/>
        <a:lstStyle/>
        <a:p>
          <a:r>
            <a:rPr lang="en-US" dirty="0"/>
            <a:t>Health </a:t>
          </a:r>
        </a:p>
      </dgm:t>
    </dgm:pt>
    <dgm:pt modelId="{0331C7B7-31AB-394D-B0C7-B93FCC5BEB4C}" type="parTrans" cxnId="{36492D7B-2E2D-384D-A2C5-C8F8164CF3F3}">
      <dgm:prSet/>
      <dgm:spPr/>
      <dgm:t>
        <a:bodyPr/>
        <a:lstStyle/>
        <a:p>
          <a:endParaRPr lang="en-US"/>
        </a:p>
      </dgm:t>
    </dgm:pt>
    <dgm:pt modelId="{97227B98-7EDB-3641-A25A-3D27B0423C6F}" type="sibTrans" cxnId="{36492D7B-2E2D-384D-A2C5-C8F8164CF3F3}">
      <dgm:prSet/>
      <dgm:spPr/>
      <dgm:t>
        <a:bodyPr/>
        <a:lstStyle/>
        <a:p>
          <a:endParaRPr lang="en-US"/>
        </a:p>
      </dgm:t>
    </dgm:pt>
    <dgm:pt modelId="{703A1018-34AE-8848-8E03-3B8A597E944A}" type="pres">
      <dgm:prSet presAssocID="{198C93F7-F4E2-A242-9D70-4E16D1173F80}" presName="cycleMatrixDiagram" presStyleCnt="0">
        <dgm:presLayoutVars>
          <dgm:chMax val="1"/>
          <dgm:dir/>
          <dgm:animLvl val="lvl"/>
          <dgm:resizeHandles val="exact"/>
        </dgm:presLayoutVars>
      </dgm:prSet>
      <dgm:spPr/>
    </dgm:pt>
    <dgm:pt modelId="{8E89D6B3-B9B1-9E47-B661-9445990FD6AD}" type="pres">
      <dgm:prSet presAssocID="{198C93F7-F4E2-A242-9D70-4E16D1173F80}" presName="children" presStyleCnt="0"/>
      <dgm:spPr/>
    </dgm:pt>
    <dgm:pt modelId="{91FE80B9-2129-FC4F-8EE7-646EF68C6306}" type="pres">
      <dgm:prSet presAssocID="{198C93F7-F4E2-A242-9D70-4E16D1173F80}" presName="childPlaceholder" presStyleCnt="0"/>
      <dgm:spPr/>
    </dgm:pt>
    <dgm:pt modelId="{9F616C3F-176C-3948-92B4-3ADD59E87904}" type="pres">
      <dgm:prSet presAssocID="{198C93F7-F4E2-A242-9D70-4E16D1173F80}" presName="circle" presStyleCnt="0"/>
      <dgm:spPr/>
    </dgm:pt>
    <dgm:pt modelId="{FA593A66-31C0-4A4F-904A-2C3BF5B75B36}" type="pres">
      <dgm:prSet presAssocID="{198C93F7-F4E2-A242-9D70-4E16D1173F80}" presName="quadrant1" presStyleLbl="node1" presStyleIdx="0" presStyleCnt="4">
        <dgm:presLayoutVars>
          <dgm:chMax val="1"/>
          <dgm:bulletEnabled val="1"/>
        </dgm:presLayoutVars>
      </dgm:prSet>
      <dgm:spPr/>
    </dgm:pt>
    <dgm:pt modelId="{35575B9B-356C-4F42-922A-3E847ADBF1B3}" type="pres">
      <dgm:prSet presAssocID="{198C93F7-F4E2-A242-9D70-4E16D1173F80}" presName="quadrant2" presStyleLbl="node1" presStyleIdx="1" presStyleCnt="4">
        <dgm:presLayoutVars>
          <dgm:chMax val="1"/>
          <dgm:bulletEnabled val="1"/>
        </dgm:presLayoutVars>
      </dgm:prSet>
      <dgm:spPr/>
    </dgm:pt>
    <dgm:pt modelId="{956E5EBD-087A-D248-B077-495CB4893243}" type="pres">
      <dgm:prSet presAssocID="{198C93F7-F4E2-A242-9D70-4E16D1173F80}" presName="quadrant3" presStyleLbl="node1" presStyleIdx="2" presStyleCnt="4">
        <dgm:presLayoutVars>
          <dgm:chMax val="1"/>
          <dgm:bulletEnabled val="1"/>
        </dgm:presLayoutVars>
      </dgm:prSet>
      <dgm:spPr/>
    </dgm:pt>
    <dgm:pt modelId="{EFC8228E-F651-9043-950A-118A6C0EC917}" type="pres">
      <dgm:prSet presAssocID="{198C93F7-F4E2-A242-9D70-4E16D1173F80}" presName="quadrant4" presStyleLbl="node1" presStyleIdx="3" presStyleCnt="4">
        <dgm:presLayoutVars>
          <dgm:chMax val="1"/>
          <dgm:bulletEnabled val="1"/>
        </dgm:presLayoutVars>
      </dgm:prSet>
      <dgm:spPr/>
    </dgm:pt>
    <dgm:pt modelId="{58EAAC79-5519-984A-BD34-EF1CD56260C9}" type="pres">
      <dgm:prSet presAssocID="{198C93F7-F4E2-A242-9D70-4E16D1173F80}" presName="quadrantPlaceholder" presStyleCnt="0"/>
      <dgm:spPr/>
    </dgm:pt>
    <dgm:pt modelId="{80EF8FC2-A968-9A4E-B056-3E44C2E007EF}" type="pres">
      <dgm:prSet presAssocID="{198C93F7-F4E2-A242-9D70-4E16D1173F80}" presName="center1" presStyleLbl="fgShp" presStyleIdx="0" presStyleCnt="2"/>
      <dgm:spPr/>
    </dgm:pt>
    <dgm:pt modelId="{4FF35F89-C1C0-E442-8A98-54AA990D55DC}" type="pres">
      <dgm:prSet presAssocID="{198C93F7-F4E2-A242-9D70-4E16D1173F80}" presName="center2" presStyleLbl="fgShp" presStyleIdx="1" presStyleCnt="2"/>
      <dgm:spPr/>
    </dgm:pt>
  </dgm:ptLst>
  <dgm:cxnLst>
    <dgm:cxn modelId="{2D682430-35E1-8041-846F-483DD7B9B4C9}" type="presOf" srcId="{AC9BD030-968D-1C4C-A290-A9D0FA4678D9}" destId="{956E5EBD-087A-D248-B077-495CB4893243}" srcOrd="0" destOrd="0" presId="urn:microsoft.com/office/officeart/2005/8/layout/cycle4"/>
    <dgm:cxn modelId="{89BE2346-452B-5B44-9149-13A155FA5ACD}" type="presOf" srcId="{E52DA5CC-BB6A-FE4C-AA11-8814C46A62CD}" destId="{EFC8228E-F651-9043-950A-118A6C0EC917}" srcOrd="0" destOrd="0" presId="urn:microsoft.com/office/officeart/2005/8/layout/cycle4"/>
    <dgm:cxn modelId="{2D6C7378-558F-BA49-9023-AFC5D6DCCE74}" type="presOf" srcId="{198C93F7-F4E2-A242-9D70-4E16D1173F80}" destId="{703A1018-34AE-8848-8E03-3B8A597E944A}" srcOrd="0" destOrd="0" presId="urn:microsoft.com/office/officeart/2005/8/layout/cycle4"/>
    <dgm:cxn modelId="{36492D7B-2E2D-384D-A2C5-C8F8164CF3F3}" srcId="{198C93F7-F4E2-A242-9D70-4E16D1173F80}" destId="{E52DA5CC-BB6A-FE4C-AA11-8814C46A62CD}" srcOrd="3" destOrd="0" parTransId="{0331C7B7-31AB-394D-B0C7-B93FCC5BEB4C}" sibTransId="{97227B98-7EDB-3641-A25A-3D27B0423C6F}"/>
    <dgm:cxn modelId="{83EF9B8B-2A8F-EF40-B4FA-B4B59E54EE55}" type="presOf" srcId="{AE2BFCB5-1DF6-C047-923A-412C90F51886}" destId="{35575B9B-356C-4F42-922A-3E847ADBF1B3}" srcOrd="0" destOrd="0" presId="urn:microsoft.com/office/officeart/2005/8/layout/cycle4"/>
    <dgm:cxn modelId="{133CC7B0-F5E4-384B-95FD-AC94C493AF71}" srcId="{198C93F7-F4E2-A242-9D70-4E16D1173F80}" destId="{647B608A-B491-044B-8992-083B5E5ABFCA}" srcOrd="0" destOrd="0" parTransId="{0BD5E19C-8D61-2A48-AF85-35414C4FC8C9}" sibTransId="{301C2948-2DF0-9F40-A788-79C537F34D3E}"/>
    <dgm:cxn modelId="{C4E2AFC2-E466-9F45-A74F-089C993CC6D0}" srcId="{198C93F7-F4E2-A242-9D70-4E16D1173F80}" destId="{AE2BFCB5-1DF6-C047-923A-412C90F51886}" srcOrd="1" destOrd="0" parTransId="{1CCFCB16-7D8F-E24B-B835-37AEEBFE37E4}" sibTransId="{A958B19E-C8C4-1C4F-A34D-19FAFB338BED}"/>
    <dgm:cxn modelId="{92E34BC6-E6E8-0048-BC6C-73B5B5E82D07}" type="presOf" srcId="{647B608A-B491-044B-8992-083B5E5ABFCA}" destId="{FA593A66-31C0-4A4F-904A-2C3BF5B75B36}" srcOrd="0" destOrd="0" presId="urn:microsoft.com/office/officeart/2005/8/layout/cycle4"/>
    <dgm:cxn modelId="{0C9EEBC8-34D7-4140-BA2F-2C5892098095}" srcId="{198C93F7-F4E2-A242-9D70-4E16D1173F80}" destId="{AC9BD030-968D-1C4C-A290-A9D0FA4678D9}" srcOrd="2" destOrd="0" parTransId="{06979F23-1343-3842-AA0F-3BF20604E7D3}" sibTransId="{80A8E938-7D0D-C948-84B6-0797091E07C1}"/>
    <dgm:cxn modelId="{756C311E-C7C7-BB40-BF1D-C549B6859DC3}" type="presParOf" srcId="{703A1018-34AE-8848-8E03-3B8A597E944A}" destId="{8E89D6B3-B9B1-9E47-B661-9445990FD6AD}" srcOrd="0" destOrd="0" presId="urn:microsoft.com/office/officeart/2005/8/layout/cycle4"/>
    <dgm:cxn modelId="{5E17DA44-AE1F-AE48-AA45-CE600194709F}" type="presParOf" srcId="{8E89D6B3-B9B1-9E47-B661-9445990FD6AD}" destId="{91FE80B9-2129-FC4F-8EE7-646EF68C6306}" srcOrd="0" destOrd="0" presId="urn:microsoft.com/office/officeart/2005/8/layout/cycle4"/>
    <dgm:cxn modelId="{AF22306C-28EE-9946-8EA7-86467B1861BF}" type="presParOf" srcId="{703A1018-34AE-8848-8E03-3B8A597E944A}" destId="{9F616C3F-176C-3948-92B4-3ADD59E87904}" srcOrd="1" destOrd="0" presId="urn:microsoft.com/office/officeart/2005/8/layout/cycle4"/>
    <dgm:cxn modelId="{98C1F66B-09CC-C444-8A48-6E0EE245F1FF}" type="presParOf" srcId="{9F616C3F-176C-3948-92B4-3ADD59E87904}" destId="{FA593A66-31C0-4A4F-904A-2C3BF5B75B36}" srcOrd="0" destOrd="0" presId="urn:microsoft.com/office/officeart/2005/8/layout/cycle4"/>
    <dgm:cxn modelId="{6D4D1FC1-CBAB-5C4B-9CD7-57DF20403225}" type="presParOf" srcId="{9F616C3F-176C-3948-92B4-3ADD59E87904}" destId="{35575B9B-356C-4F42-922A-3E847ADBF1B3}" srcOrd="1" destOrd="0" presId="urn:microsoft.com/office/officeart/2005/8/layout/cycle4"/>
    <dgm:cxn modelId="{A857EE77-7394-F946-B4AF-C339BC8EE8D8}" type="presParOf" srcId="{9F616C3F-176C-3948-92B4-3ADD59E87904}" destId="{956E5EBD-087A-D248-B077-495CB4893243}" srcOrd="2" destOrd="0" presId="urn:microsoft.com/office/officeart/2005/8/layout/cycle4"/>
    <dgm:cxn modelId="{BAC3454B-3916-8F40-8A78-9A8E4B262C7D}" type="presParOf" srcId="{9F616C3F-176C-3948-92B4-3ADD59E87904}" destId="{EFC8228E-F651-9043-950A-118A6C0EC917}" srcOrd="3" destOrd="0" presId="urn:microsoft.com/office/officeart/2005/8/layout/cycle4"/>
    <dgm:cxn modelId="{221BBAD7-702E-4643-80DE-3DF334D8D04A}" type="presParOf" srcId="{9F616C3F-176C-3948-92B4-3ADD59E87904}" destId="{58EAAC79-5519-984A-BD34-EF1CD56260C9}" srcOrd="4" destOrd="0" presId="urn:microsoft.com/office/officeart/2005/8/layout/cycle4"/>
    <dgm:cxn modelId="{1B94C392-675F-6241-8F33-D8D6E118969A}" type="presParOf" srcId="{703A1018-34AE-8848-8E03-3B8A597E944A}" destId="{80EF8FC2-A968-9A4E-B056-3E44C2E007EF}" srcOrd="2" destOrd="0" presId="urn:microsoft.com/office/officeart/2005/8/layout/cycle4"/>
    <dgm:cxn modelId="{31ACDEC7-DB91-024E-B431-F7CBE7F47D0A}" type="presParOf" srcId="{703A1018-34AE-8848-8E03-3B8A597E944A}" destId="{4FF35F89-C1C0-E442-8A98-54AA990D55D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4540AD-79E8-BD41-A776-E8C14B049405}" type="doc">
      <dgm:prSet loTypeId="urn:microsoft.com/office/officeart/2005/8/layout/hList6" loCatId="process" qsTypeId="urn:microsoft.com/office/officeart/2005/8/quickstyle/simple1" qsCatId="simple" csTypeId="urn:microsoft.com/office/officeart/2005/8/colors/colorful1" csCatId="colorful" phldr="1"/>
      <dgm:spPr/>
      <dgm:t>
        <a:bodyPr/>
        <a:lstStyle/>
        <a:p>
          <a:endParaRPr lang="en-US"/>
        </a:p>
      </dgm:t>
    </dgm:pt>
    <dgm:pt modelId="{86118C25-3EDB-4A46-977A-9469F607870B}">
      <dgm:prSet/>
      <dgm:spPr>
        <a:solidFill>
          <a:schemeClr val="accent1"/>
        </a:solidFill>
      </dgm:spPr>
      <dgm:t>
        <a:bodyPr/>
        <a:lstStyle/>
        <a:p>
          <a:pPr rtl="0"/>
          <a:r>
            <a:rPr lang="en-US" dirty="0"/>
            <a:t>Clear and meaningful purpose</a:t>
          </a:r>
        </a:p>
      </dgm:t>
    </dgm:pt>
    <dgm:pt modelId="{9748CF8E-FCB7-1340-A85B-02C95DF8B4E9}" type="parTrans" cxnId="{1265D1D5-EB2C-B04B-BD99-EAEB0BAB353A}">
      <dgm:prSet/>
      <dgm:spPr/>
      <dgm:t>
        <a:bodyPr/>
        <a:lstStyle/>
        <a:p>
          <a:endParaRPr lang="en-US"/>
        </a:p>
      </dgm:t>
    </dgm:pt>
    <dgm:pt modelId="{DBC5B917-5711-6F41-97CB-76D44D0271D6}" type="sibTrans" cxnId="{1265D1D5-EB2C-B04B-BD99-EAEB0BAB353A}">
      <dgm:prSet/>
      <dgm:spPr/>
      <dgm:t>
        <a:bodyPr/>
        <a:lstStyle/>
        <a:p>
          <a:endParaRPr lang="en-US"/>
        </a:p>
      </dgm:t>
    </dgm:pt>
    <dgm:pt modelId="{3F578F85-C000-A844-B04C-2A9A4B3ADD47}">
      <dgm:prSet/>
      <dgm:spPr/>
      <dgm:t>
        <a:bodyPr/>
        <a:lstStyle/>
        <a:p>
          <a:pPr rtl="0"/>
          <a:r>
            <a:rPr lang="en-US" dirty="0"/>
            <a:t>Strategies for achieving those goals </a:t>
          </a:r>
        </a:p>
      </dgm:t>
    </dgm:pt>
    <dgm:pt modelId="{52FADCD6-0061-B44B-92F7-521BBB6D9873}" type="parTrans" cxnId="{7517C7F5-75D2-6A47-A41A-8420572CF776}">
      <dgm:prSet/>
      <dgm:spPr/>
      <dgm:t>
        <a:bodyPr/>
        <a:lstStyle/>
        <a:p>
          <a:endParaRPr lang="en-US"/>
        </a:p>
      </dgm:t>
    </dgm:pt>
    <dgm:pt modelId="{C16BD88F-DA37-824D-AA40-7FD36318AA31}" type="sibTrans" cxnId="{7517C7F5-75D2-6A47-A41A-8420572CF776}">
      <dgm:prSet/>
      <dgm:spPr/>
      <dgm:t>
        <a:bodyPr/>
        <a:lstStyle/>
        <a:p>
          <a:endParaRPr lang="en-US"/>
        </a:p>
      </dgm:t>
    </dgm:pt>
    <dgm:pt modelId="{E1DCFCC9-B281-9343-936D-2F1122BCA13A}">
      <dgm:prSet/>
      <dgm:spPr/>
      <dgm:t>
        <a:bodyPr/>
        <a:lstStyle/>
        <a:p>
          <a:pPr rtl="0"/>
          <a:r>
            <a:rPr lang="en-US" dirty="0"/>
            <a:t>Metrics that define success </a:t>
          </a:r>
        </a:p>
      </dgm:t>
    </dgm:pt>
    <dgm:pt modelId="{4874350D-20B5-BC42-A778-E0BB65B02F9A}" type="parTrans" cxnId="{D959797A-6578-CD47-A686-58B6E1DDDFEA}">
      <dgm:prSet/>
      <dgm:spPr/>
      <dgm:t>
        <a:bodyPr/>
        <a:lstStyle/>
        <a:p>
          <a:endParaRPr lang="en-US"/>
        </a:p>
      </dgm:t>
    </dgm:pt>
    <dgm:pt modelId="{6D4C3578-8A23-5C46-AF23-6C1B1EEA0746}" type="sibTrans" cxnId="{D959797A-6578-CD47-A686-58B6E1DDDFEA}">
      <dgm:prSet/>
      <dgm:spPr/>
      <dgm:t>
        <a:bodyPr/>
        <a:lstStyle/>
        <a:p>
          <a:endParaRPr lang="en-US"/>
        </a:p>
      </dgm:t>
    </dgm:pt>
    <dgm:pt modelId="{0B612AC8-D19A-7048-B2D3-2A43849C9CC6}">
      <dgm:prSet/>
      <dgm:spPr/>
      <dgm:t>
        <a:bodyPr/>
        <a:lstStyle/>
        <a:p>
          <a:r>
            <a:rPr lang="en-US" dirty="0"/>
            <a:t>Shared goals </a:t>
          </a:r>
        </a:p>
      </dgm:t>
    </dgm:pt>
    <dgm:pt modelId="{526C8388-1C3C-AC46-BFDC-360BED133241}" type="parTrans" cxnId="{B0EC1DC2-F945-D246-8AF0-D8CE5A41B0C5}">
      <dgm:prSet/>
      <dgm:spPr/>
      <dgm:t>
        <a:bodyPr/>
        <a:lstStyle/>
        <a:p>
          <a:endParaRPr lang="en-US"/>
        </a:p>
      </dgm:t>
    </dgm:pt>
    <dgm:pt modelId="{96528CFA-FF46-C646-8D79-A1FA8B2D9DA0}" type="sibTrans" cxnId="{B0EC1DC2-F945-D246-8AF0-D8CE5A41B0C5}">
      <dgm:prSet/>
      <dgm:spPr/>
      <dgm:t>
        <a:bodyPr/>
        <a:lstStyle/>
        <a:p>
          <a:endParaRPr lang="en-US"/>
        </a:p>
      </dgm:t>
    </dgm:pt>
    <dgm:pt modelId="{C5349A81-1447-DC4D-A9B5-AEBA219B51AE}">
      <dgm:prSet/>
      <dgm:spPr/>
      <dgm:t>
        <a:bodyPr/>
        <a:lstStyle/>
        <a:p>
          <a:r>
            <a:rPr lang="en-US" dirty="0"/>
            <a:t>Individual and shared value </a:t>
          </a:r>
        </a:p>
      </dgm:t>
    </dgm:pt>
    <dgm:pt modelId="{FDD7ECF7-D62A-C546-951E-1E3A4DC81854}" type="parTrans" cxnId="{E0973F04-796B-E149-92AD-F5AEE3643458}">
      <dgm:prSet/>
      <dgm:spPr/>
      <dgm:t>
        <a:bodyPr/>
        <a:lstStyle/>
        <a:p>
          <a:endParaRPr lang="en-US"/>
        </a:p>
      </dgm:t>
    </dgm:pt>
    <dgm:pt modelId="{2EC41B73-BA2A-BA44-B91F-885E7E6CD3E9}" type="sibTrans" cxnId="{E0973F04-796B-E149-92AD-F5AEE3643458}">
      <dgm:prSet/>
      <dgm:spPr/>
      <dgm:t>
        <a:bodyPr/>
        <a:lstStyle/>
        <a:p>
          <a:endParaRPr lang="en-US"/>
        </a:p>
      </dgm:t>
    </dgm:pt>
    <dgm:pt modelId="{2F845870-F3D2-F440-98FA-75A8F4569220}" type="pres">
      <dgm:prSet presAssocID="{964540AD-79E8-BD41-A776-E8C14B049405}" presName="Name0" presStyleCnt="0">
        <dgm:presLayoutVars>
          <dgm:dir/>
          <dgm:resizeHandles val="exact"/>
        </dgm:presLayoutVars>
      </dgm:prSet>
      <dgm:spPr/>
    </dgm:pt>
    <dgm:pt modelId="{F0472A9C-86CE-284F-85B1-18ECC823C68D}" type="pres">
      <dgm:prSet presAssocID="{86118C25-3EDB-4A46-977A-9469F607870B}" presName="node" presStyleLbl="node1" presStyleIdx="0" presStyleCnt="5">
        <dgm:presLayoutVars>
          <dgm:bulletEnabled val="1"/>
        </dgm:presLayoutVars>
      </dgm:prSet>
      <dgm:spPr/>
    </dgm:pt>
    <dgm:pt modelId="{F44477C0-6E57-5B40-8DBF-DA7002B8F2A9}" type="pres">
      <dgm:prSet presAssocID="{DBC5B917-5711-6F41-97CB-76D44D0271D6}" presName="sibTrans" presStyleCnt="0"/>
      <dgm:spPr/>
    </dgm:pt>
    <dgm:pt modelId="{3B47678A-E194-7E4F-B1C6-287C778ED25C}" type="pres">
      <dgm:prSet presAssocID="{0B612AC8-D19A-7048-B2D3-2A43849C9CC6}" presName="node" presStyleLbl="node1" presStyleIdx="1" presStyleCnt="5">
        <dgm:presLayoutVars>
          <dgm:bulletEnabled val="1"/>
        </dgm:presLayoutVars>
      </dgm:prSet>
      <dgm:spPr/>
    </dgm:pt>
    <dgm:pt modelId="{C241A776-C944-8240-AEA6-198DFD825090}" type="pres">
      <dgm:prSet presAssocID="{96528CFA-FF46-C646-8D79-A1FA8B2D9DA0}" presName="sibTrans" presStyleCnt="0"/>
      <dgm:spPr/>
    </dgm:pt>
    <dgm:pt modelId="{D5F7CC86-E47E-0642-941C-74A0E7D3ECF0}" type="pres">
      <dgm:prSet presAssocID="{C5349A81-1447-DC4D-A9B5-AEBA219B51AE}" presName="node" presStyleLbl="node1" presStyleIdx="2" presStyleCnt="5" custLinFactNeighborY="-375">
        <dgm:presLayoutVars>
          <dgm:bulletEnabled val="1"/>
        </dgm:presLayoutVars>
      </dgm:prSet>
      <dgm:spPr/>
    </dgm:pt>
    <dgm:pt modelId="{B1BFEFF1-D1E3-BA4C-95B5-D33027566C29}" type="pres">
      <dgm:prSet presAssocID="{2EC41B73-BA2A-BA44-B91F-885E7E6CD3E9}" presName="sibTrans" presStyleCnt="0"/>
      <dgm:spPr/>
    </dgm:pt>
    <dgm:pt modelId="{4062AE1C-892A-B246-B55B-7EF32F878D03}" type="pres">
      <dgm:prSet presAssocID="{3F578F85-C000-A844-B04C-2A9A4B3ADD47}" presName="node" presStyleLbl="node1" presStyleIdx="3" presStyleCnt="5">
        <dgm:presLayoutVars>
          <dgm:bulletEnabled val="1"/>
        </dgm:presLayoutVars>
      </dgm:prSet>
      <dgm:spPr/>
    </dgm:pt>
    <dgm:pt modelId="{DA662C8D-FAF6-9641-B220-9C5E0C800328}" type="pres">
      <dgm:prSet presAssocID="{C16BD88F-DA37-824D-AA40-7FD36318AA31}" presName="sibTrans" presStyleCnt="0"/>
      <dgm:spPr/>
    </dgm:pt>
    <dgm:pt modelId="{D511281F-7F50-1D4C-B886-63C6C93B655E}" type="pres">
      <dgm:prSet presAssocID="{E1DCFCC9-B281-9343-936D-2F1122BCA13A}" presName="node" presStyleLbl="node1" presStyleIdx="4" presStyleCnt="5">
        <dgm:presLayoutVars>
          <dgm:bulletEnabled val="1"/>
        </dgm:presLayoutVars>
      </dgm:prSet>
      <dgm:spPr/>
    </dgm:pt>
  </dgm:ptLst>
  <dgm:cxnLst>
    <dgm:cxn modelId="{62381403-68A0-F94E-870F-247694D8C371}" type="presOf" srcId="{964540AD-79E8-BD41-A776-E8C14B049405}" destId="{2F845870-F3D2-F440-98FA-75A8F4569220}" srcOrd="0" destOrd="0" presId="urn:microsoft.com/office/officeart/2005/8/layout/hList6"/>
    <dgm:cxn modelId="{E0973F04-796B-E149-92AD-F5AEE3643458}" srcId="{964540AD-79E8-BD41-A776-E8C14B049405}" destId="{C5349A81-1447-DC4D-A9B5-AEBA219B51AE}" srcOrd="2" destOrd="0" parTransId="{FDD7ECF7-D62A-C546-951E-1E3A4DC81854}" sibTransId="{2EC41B73-BA2A-BA44-B91F-885E7E6CD3E9}"/>
    <dgm:cxn modelId="{2DF84F07-BBF7-E04C-AC81-15A550674F12}" type="presOf" srcId="{0B612AC8-D19A-7048-B2D3-2A43849C9CC6}" destId="{3B47678A-E194-7E4F-B1C6-287C778ED25C}" srcOrd="0" destOrd="0" presId="urn:microsoft.com/office/officeart/2005/8/layout/hList6"/>
    <dgm:cxn modelId="{49CA5971-657A-1149-822D-F4D7BFDE4038}" type="presOf" srcId="{C5349A81-1447-DC4D-A9B5-AEBA219B51AE}" destId="{D5F7CC86-E47E-0642-941C-74A0E7D3ECF0}" srcOrd="0" destOrd="0" presId="urn:microsoft.com/office/officeart/2005/8/layout/hList6"/>
    <dgm:cxn modelId="{FCC7C673-9318-7846-90E2-88CA35541A45}" type="presOf" srcId="{3F578F85-C000-A844-B04C-2A9A4B3ADD47}" destId="{4062AE1C-892A-B246-B55B-7EF32F878D03}" srcOrd="0" destOrd="0" presId="urn:microsoft.com/office/officeart/2005/8/layout/hList6"/>
    <dgm:cxn modelId="{D959797A-6578-CD47-A686-58B6E1DDDFEA}" srcId="{964540AD-79E8-BD41-A776-E8C14B049405}" destId="{E1DCFCC9-B281-9343-936D-2F1122BCA13A}" srcOrd="4" destOrd="0" parTransId="{4874350D-20B5-BC42-A778-E0BB65B02F9A}" sibTransId="{6D4C3578-8A23-5C46-AF23-6C1B1EEA0746}"/>
    <dgm:cxn modelId="{CE05D9B1-887B-1145-9377-752EF0783315}" type="presOf" srcId="{E1DCFCC9-B281-9343-936D-2F1122BCA13A}" destId="{D511281F-7F50-1D4C-B886-63C6C93B655E}" srcOrd="0" destOrd="0" presId="urn:microsoft.com/office/officeart/2005/8/layout/hList6"/>
    <dgm:cxn modelId="{B0EC1DC2-F945-D246-8AF0-D8CE5A41B0C5}" srcId="{964540AD-79E8-BD41-A776-E8C14B049405}" destId="{0B612AC8-D19A-7048-B2D3-2A43849C9CC6}" srcOrd="1" destOrd="0" parTransId="{526C8388-1C3C-AC46-BFDC-360BED133241}" sibTransId="{96528CFA-FF46-C646-8D79-A1FA8B2D9DA0}"/>
    <dgm:cxn modelId="{1265D1D5-EB2C-B04B-BD99-EAEB0BAB353A}" srcId="{964540AD-79E8-BD41-A776-E8C14B049405}" destId="{86118C25-3EDB-4A46-977A-9469F607870B}" srcOrd="0" destOrd="0" parTransId="{9748CF8E-FCB7-1340-A85B-02C95DF8B4E9}" sibTransId="{DBC5B917-5711-6F41-97CB-76D44D0271D6}"/>
    <dgm:cxn modelId="{3F710DF3-A426-7842-98A8-88DC38C1BDAE}" type="presOf" srcId="{86118C25-3EDB-4A46-977A-9469F607870B}" destId="{F0472A9C-86CE-284F-85B1-18ECC823C68D}" srcOrd="0" destOrd="0" presId="urn:microsoft.com/office/officeart/2005/8/layout/hList6"/>
    <dgm:cxn modelId="{7517C7F5-75D2-6A47-A41A-8420572CF776}" srcId="{964540AD-79E8-BD41-A776-E8C14B049405}" destId="{3F578F85-C000-A844-B04C-2A9A4B3ADD47}" srcOrd="3" destOrd="0" parTransId="{52FADCD6-0061-B44B-92F7-521BBB6D9873}" sibTransId="{C16BD88F-DA37-824D-AA40-7FD36318AA31}"/>
    <dgm:cxn modelId="{6D6096CB-C226-9B48-BFB5-EC306D682E92}" type="presParOf" srcId="{2F845870-F3D2-F440-98FA-75A8F4569220}" destId="{F0472A9C-86CE-284F-85B1-18ECC823C68D}" srcOrd="0" destOrd="0" presId="urn:microsoft.com/office/officeart/2005/8/layout/hList6"/>
    <dgm:cxn modelId="{943B351D-77F7-AB4A-B328-E0207CD296D2}" type="presParOf" srcId="{2F845870-F3D2-F440-98FA-75A8F4569220}" destId="{F44477C0-6E57-5B40-8DBF-DA7002B8F2A9}" srcOrd="1" destOrd="0" presId="urn:microsoft.com/office/officeart/2005/8/layout/hList6"/>
    <dgm:cxn modelId="{205E28AA-33E3-464F-A5B3-496BEE335406}" type="presParOf" srcId="{2F845870-F3D2-F440-98FA-75A8F4569220}" destId="{3B47678A-E194-7E4F-B1C6-287C778ED25C}" srcOrd="2" destOrd="0" presId="urn:microsoft.com/office/officeart/2005/8/layout/hList6"/>
    <dgm:cxn modelId="{B22C71B7-203E-9B4B-B68E-A33D7429A546}" type="presParOf" srcId="{2F845870-F3D2-F440-98FA-75A8F4569220}" destId="{C241A776-C944-8240-AEA6-198DFD825090}" srcOrd="3" destOrd="0" presId="urn:microsoft.com/office/officeart/2005/8/layout/hList6"/>
    <dgm:cxn modelId="{D9F370C8-F4BD-2046-8DD0-B5552B89EED5}" type="presParOf" srcId="{2F845870-F3D2-F440-98FA-75A8F4569220}" destId="{D5F7CC86-E47E-0642-941C-74A0E7D3ECF0}" srcOrd="4" destOrd="0" presId="urn:microsoft.com/office/officeart/2005/8/layout/hList6"/>
    <dgm:cxn modelId="{874FC0FE-88A8-8C46-A16B-B85E76A939D5}" type="presParOf" srcId="{2F845870-F3D2-F440-98FA-75A8F4569220}" destId="{B1BFEFF1-D1E3-BA4C-95B5-D33027566C29}" srcOrd="5" destOrd="0" presId="urn:microsoft.com/office/officeart/2005/8/layout/hList6"/>
    <dgm:cxn modelId="{AC94895C-4E90-F04E-AA6F-4FF2182BDA49}" type="presParOf" srcId="{2F845870-F3D2-F440-98FA-75A8F4569220}" destId="{4062AE1C-892A-B246-B55B-7EF32F878D03}" srcOrd="6" destOrd="0" presId="urn:microsoft.com/office/officeart/2005/8/layout/hList6"/>
    <dgm:cxn modelId="{D381653C-812E-0545-8364-70616175187A}" type="presParOf" srcId="{2F845870-F3D2-F440-98FA-75A8F4569220}" destId="{DA662C8D-FAF6-9641-B220-9C5E0C800328}" srcOrd="7" destOrd="0" presId="urn:microsoft.com/office/officeart/2005/8/layout/hList6"/>
    <dgm:cxn modelId="{5686DCBE-24E6-D14E-A832-F96F47F5316B}" type="presParOf" srcId="{2F845870-F3D2-F440-98FA-75A8F4569220}" destId="{D511281F-7F50-1D4C-B886-63C6C93B655E}"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6BF883-5CD6-A84D-8AC6-22E7D5E3CD4C}" type="doc">
      <dgm:prSet loTypeId="urn:microsoft.com/office/officeart/2005/8/layout/chevron2" loCatId="process" qsTypeId="urn:microsoft.com/office/officeart/2005/8/quickstyle/simple4" qsCatId="simple" csTypeId="urn:microsoft.com/office/officeart/2005/8/colors/accent0_3" csCatId="mainScheme" phldr="1"/>
      <dgm:spPr/>
      <dgm:t>
        <a:bodyPr/>
        <a:lstStyle/>
        <a:p>
          <a:endParaRPr lang="en-US"/>
        </a:p>
      </dgm:t>
    </dgm:pt>
    <dgm:pt modelId="{62A797BA-525B-A94F-8419-F5F58B535A18}">
      <dgm:prSet custT="1"/>
      <dgm:spPr/>
      <dgm:t>
        <a:bodyPr/>
        <a:lstStyle/>
        <a:p>
          <a:pPr rtl="0"/>
          <a:r>
            <a:rPr lang="en-US" sz="1800" dirty="0"/>
            <a:t>Problem </a:t>
          </a:r>
        </a:p>
      </dgm:t>
    </dgm:pt>
    <dgm:pt modelId="{B126D811-15AF-2945-8991-2BB0DF967E5F}" type="parTrans" cxnId="{812C1E18-53B1-6C43-AB97-AD5FAE0F4FAD}">
      <dgm:prSet/>
      <dgm:spPr/>
      <dgm:t>
        <a:bodyPr/>
        <a:lstStyle/>
        <a:p>
          <a:endParaRPr lang="en-US" sz="1800"/>
        </a:p>
      </dgm:t>
    </dgm:pt>
    <dgm:pt modelId="{0A9324B5-96F8-A244-8E56-1F1CFB3C6099}" type="sibTrans" cxnId="{812C1E18-53B1-6C43-AB97-AD5FAE0F4FAD}">
      <dgm:prSet/>
      <dgm:spPr/>
      <dgm:t>
        <a:bodyPr/>
        <a:lstStyle/>
        <a:p>
          <a:endParaRPr lang="en-US" sz="1800"/>
        </a:p>
      </dgm:t>
    </dgm:pt>
    <dgm:pt modelId="{B12F9F7B-1E03-0542-9AA6-DA8A0D8CE450}">
      <dgm:prSet custT="1"/>
      <dgm:spPr/>
      <dgm:t>
        <a:bodyPr/>
        <a:lstStyle/>
        <a:p>
          <a:pPr rtl="0"/>
          <a:r>
            <a:rPr lang="en-US" sz="1800" dirty="0"/>
            <a:t>Solution </a:t>
          </a:r>
        </a:p>
      </dgm:t>
    </dgm:pt>
    <dgm:pt modelId="{8B9D67E0-3DB8-9E4E-ABD0-ED155122C5EC}" type="parTrans" cxnId="{49D6C31F-1504-BD47-B8EA-64F9F55F8511}">
      <dgm:prSet/>
      <dgm:spPr/>
      <dgm:t>
        <a:bodyPr/>
        <a:lstStyle/>
        <a:p>
          <a:endParaRPr lang="en-US" sz="1800"/>
        </a:p>
      </dgm:t>
    </dgm:pt>
    <dgm:pt modelId="{D57056A5-BA11-3641-86E6-EBE299E891A0}" type="sibTrans" cxnId="{49D6C31F-1504-BD47-B8EA-64F9F55F8511}">
      <dgm:prSet/>
      <dgm:spPr/>
      <dgm:t>
        <a:bodyPr/>
        <a:lstStyle/>
        <a:p>
          <a:endParaRPr lang="en-US" sz="1800"/>
        </a:p>
      </dgm:t>
    </dgm:pt>
    <dgm:pt modelId="{64189BAA-8339-A24F-902C-AD824ADCDAE5}">
      <dgm:prSet custT="1"/>
      <dgm:spPr/>
      <dgm:t>
        <a:bodyPr/>
        <a:lstStyle/>
        <a:p>
          <a:pPr rtl="0"/>
          <a:r>
            <a:rPr lang="en-US" sz="1800" dirty="0"/>
            <a:t>Results </a:t>
          </a:r>
        </a:p>
      </dgm:t>
    </dgm:pt>
    <dgm:pt modelId="{8C710EF2-CE2E-8A42-9945-8F26225DAF91}" type="parTrans" cxnId="{FD39FF0A-3B03-FE46-BC52-E02679A0BE25}">
      <dgm:prSet/>
      <dgm:spPr/>
      <dgm:t>
        <a:bodyPr/>
        <a:lstStyle/>
        <a:p>
          <a:endParaRPr lang="en-US" sz="1800"/>
        </a:p>
      </dgm:t>
    </dgm:pt>
    <dgm:pt modelId="{A5CEFC38-0E59-DD45-B64A-D38FA6AD7748}" type="sibTrans" cxnId="{FD39FF0A-3B03-FE46-BC52-E02679A0BE25}">
      <dgm:prSet/>
      <dgm:spPr/>
      <dgm:t>
        <a:bodyPr/>
        <a:lstStyle/>
        <a:p>
          <a:endParaRPr lang="en-US" sz="1800"/>
        </a:p>
      </dgm:t>
    </dgm:pt>
    <dgm:pt modelId="{61630343-2700-0146-A738-823E667140B2}">
      <dgm:prSet custT="1"/>
      <dgm:spPr/>
      <dgm:t>
        <a:bodyPr/>
        <a:lstStyle/>
        <a:p>
          <a:r>
            <a:rPr lang="en-US" sz="2400" dirty="0"/>
            <a:t>T</a:t>
          </a:r>
          <a:r>
            <a:rPr lang="en-US" sz="2400" dirty="0">
              <a:solidFill>
                <a:srgbClr val="193560"/>
              </a:solidFill>
            </a:rPr>
            <a:t>ime and convenience were stopping employees from visiting a doctor, compounding their health concerns, and preventing them from a relationship with their primary care physician. </a:t>
          </a:r>
        </a:p>
      </dgm:t>
    </dgm:pt>
    <dgm:pt modelId="{BDD85421-9C64-FD4B-8C9F-F556440C572F}" type="parTrans" cxnId="{AABDBA16-92AE-3148-997F-2A37B8FBD2AF}">
      <dgm:prSet/>
      <dgm:spPr/>
      <dgm:t>
        <a:bodyPr/>
        <a:lstStyle/>
        <a:p>
          <a:endParaRPr lang="en-US" sz="1800"/>
        </a:p>
      </dgm:t>
    </dgm:pt>
    <dgm:pt modelId="{7E1C82F9-2067-9D4D-B4FC-4B89B297F23D}" type="sibTrans" cxnId="{AABDBA16-92AE-3148-997F-2A37B8FBD2AF}">
      <dgm:prSet/>
      <dgm:spPr/>
      <dgm:t>
        <a:bodyPr/>
        <a:lstStyle/>
        <a:p>
          <a:endParaRPr lang="en-US" sz="1800"/>
        </a:p>
      </dgm:t>
    </dgm:pt>
    <dgm:pt modelId="{19C6A525-46A3-7B41-9CC9-358A34692B73}">
      <dgm:prSet custT="1"/>
      <dgm:spPr/>
      <dgm:t>
        <a:bodyPr/>
        <a:lstStyle/>
        <a:p>
          <a:r>
            <a:rPr lang="en-US" sz="2400" dirty="0">
              <a:solidFill>
                <a:srgbClr val="193560"/>
              </a:solidFill>
            </a:rPr>
            <a:t>ScanSource built on-site health clinics at headquarters and at a distribution center in Mississippi. The clinics offer primary care services, acute care, biometric screenings, health education classes, smoking cessation programs, and occupational health services. </a:t>
          </a:r>
        </a:p>
      </dgm:t>
    </dgm:pt>
    <dgm:pt modelId="{12D4F51D-8AF0-A340-BFCB-2612B3287B0C}" type="parTrans" cxnId="{F850F386-6F58-4149-843C-4E99C66F4065}">
      <dgm:prSet/>
      <dgm:spPr/>
      <dgm:t>
        <a:bodyPr/>
        <a:lstStyle/>
        <a:p>
          <a:endParaRPr lang="en-US" sz="1800"/>
        </a:p>
      </dgm:t>
    </dgm:pt>
    <dgm:pt modelId="{72381B89-E6E9-E24E-804A-086476F996D4}" type="sibTrans" cxnId="{F850F386-6F58-4149-843C-4E99C66F4065}">
      <dgm:prSet/>
      <dgm:spPr/>
      <dgm:t>
        <a:bodyPr/>
        <a:lstStyle/>
        <a:p>
          <a:endParaRPr lang="en-US" sz="1800"/>
        </a:p>
      </dgm:t>
    </dgm:pt>
    <dgm:pt modelId="{19646D8C-C191-4C42-8EDD-E9D23DE79E53}">
      <dgm:prSet custT="1"/>
      <dgm:spPr/>
      <dgm:t>
        <a:bodyPr/>
        <a:lstStyle/>
        <a:p>
          <a:r>
            <a:rPr lang="en-US" sz="2400" dirty="0">
              <a:solidFill>
                <a:srgbClr val="193560"/>
              </a:solidFill>
            </a:rPr>
            <a:t>The on-site clinic is paying for itself in claims avoidance.</a:t>
          </a:r>
        </a:p>
      </dgm:t>
    </dgm:pt>
    <dgm:pt modelId="{B7E12943-6F36-F143-8470-547AE54270BA}" type="parTrans" cxnId="{DF5E1059-22D6-6846-BA8E-81FEBEB3F28B}">
      <dgm:prSet/>
      <dgm:spPr/>
      <dgm:t>
        <a:bodyPr/>
        <a:lstStyle/>
        <a:p>
          <a:endParaRPr lang="en-US" sz="1800"/>
        </a:p>
      </dgm:t>
    </dgm:pt>
    <dgm:pt modelId="{AFFB6BE2-7C40-2C47-9E4D-99D99964668A}" type="sibTrans" cxnId="{DF5E1059-22D6-6846-BA8E-81FEBEB3F28B}">
      <dgm:prSet/>
      <dgm:spPr/>
      <dgm:t>
        <a:bodyPr/>
        <a:lstStyle/>
        <a:p>
          <a:endParaRPr lang="en-US" sz="1800"/>
        </a:p>
      </dgm:t>
    </dgm:pt>
    <dgm:pt modelId="{403DB975-8CF3-0B4E-A1DB-CE31D36BD835}">
      <dgm:prSet custT="1"/>
      <dgm:spPr/>
      <dgm:t>
        <a:bodyPr/>
        <a:lstStyle/>
        <a:p>
          <a:r>
            <a:rPr lang="en-US" sz="2400" dirty="0">
              <a:solidFill>
                <a:srgbClr val="193560"/>
              </a:solidFill>
            </a:rPr>
            <a:t>ScanSource uses their participation with LiveWell Greenville as a way of sharing their experience with other employers. </a:t>
          </a:r>
        </a:p>
      </dgm:t>
    </dgm:pt>
    <dgm:pt modelId="{49B52082-BB4F-9849-80E8-27477E72DFD6}" type="parTrans" cxnId="{2BB0A148-4A3D-374B-81FA-51A252648C0F}">
      <dgm:prSet/>
      <dgm:spPr/>
      <dgm:t>
        <a:bodyPr/>
        <a:lstStyle/>
        <a:p>
          <a:endParaRPr lang="en-US"/>
        </a:p>
      </dgm:t>
    </dgm:pt>
    <dgm:pt modelId="{55FB4E09-69F9-CE41-AECF-9CA11DB31B60}" type="sibTrans" cxnId="{2BB0A148-4A3D-374B-81FA-51A252648C0F}">
      <dgm:prSet/>
      <dgm:spPr/>
      <dgm:t>
        <a:bodyPr/>
        <a:lstStyle/>
        <a:p>
          <a:endParaRPr lang="en-US"/>
        </a:p>
      </dgm:t>
    </dgm:pt>
    <dgm:pt modelId="{2EA9E52B-A563-7D49-B1C7-FF2F78D51EB2}" type="pres">
      <dgm:prSet presAssocID="{8A6BF883-5CD6-A84D-8AC6-22E7D5E3CD4C}" presName="linearFlow" presStyleCnt="0">
        <dgm:presLayoutVars>
          <dgm:dir/>
          <dgm:animLvl val="lvl"/>
          <dgm:resizeHandles val="exact"/>
        </dgm:presLayoutVars>
      </dgm:prSet>
      <dgm:spPr/>
    </dgm:pt>
    <dgm:pt modelId="{CD87A82F-8F13-F645-B0D6-C49B04BBDDE4}" type="pres">
      <dgm:prSet presAssocID="{62A797BA-525B-A94F-8419-F5F58B535A18}" presName="composite" presStyleCnt="0"/>
      <dgm:spPr/>
    </dgm:pt>
    <dgm:pt modelId="{71DD1A78-F2B5-A14F-B2EB-8935CFFE0B51}" type="pres">
      <dgm:prSet presAssocID="{62A797BA-525B-A94F-8419-F5F58B535A18}" presName="parentText" presStyleLbl="alignNode1" presStyleIdx="0" presStyleCnt="3">
        <dgm:presLayoutVars>
          <dgm:chMax val="1"/>
          <dgm:bulletEnabled val="1"/>
        </dgm:presLayoutVars>
      </dgm:prSet>
      <dgm:spPr/>
    </dgm:pt>
    <dgm:pt modelId="{6AD9A31F-7828-1743-94A8-3A7539CE8F83}" type="pres">
      <dgm:prSet presAssocID="{62A797BA-525B-A94F-8419-F5F58B535A18}" presName="descendantText" presStyleLbl="alignAcc1" presStyleIdx="0" presStyleCnt="3">
        <dgm:presLayoutVars>
          <dgm:bulletEnabled val="1"/>
        </dgm:presLayoutVars>
      </dgm:prSet>
      <dgm:spPr/>
    </dgm:pt>
    <dgm:pt modelId="{3271E535-BAC8-9B46-9716-F614142DB54F}" type="pres">
      <dgm:prSet presAssocID="{0A9324B5-96F8-A244-8E56-1F1CFB3C6099}" presName="sp" presStyleCnt="0"/>
      <dgm:spPr/>
    </dgm:pt>
    <dgm:pt modelId="{CF6F89A3-FC53-4B47-8AC8-3F80F98B304F}" type="pres">
      <dgm:prSet presAssocID="{B12F9F7B-1E03-0542-9AA6-DA8A0D8CE450}" presName="composite" presStyleCnt="0"/>
      <dgm:spPr/>
    </dgm:pt>
    <dgm:pt modelId="{2965813C-DE60-7F4C-8854-1E132CB8B814}" type="pres">
      <dgm:prSet presAssocID="{B12F9F7B-1E03-0542-9AA6-DA8A0D8CE450}" presName="parentText" presStyleLbl="alignNode1" presStyleIdx="1" presStyleCnt="3">
        <dgm:presLayoutVars>
          <dgm:chMax val="1"/>
          <dgm:bulletEnabled val="1"/>
        </dgm:presLayoutVars>
      </dgm:prSet>
      <dgm:spPr/>
    </dgm:pt>
    <dgm:pt modelId="{C1ADC74C-22B5-6E44-8BD9-C0EA0E8E3214}" type="pres">
      <dgm:prSet presAssocID="{B12F9F7B-1E03-0542-9AA6-DA8A0D8CE450}" presName="descendantText" presStyleLbl="alignAcc1" presStyleIdx="1" presStyleCnt="3" custScaleY="131749">
        <dgm:presLayoutVars>
          <dgm:bulletEnabled val="1"/>
        </dgm:presLayoutVars>
      </dgm:prSet>
      <dgm:spPr/>
    </dgm:pt>
    <dgm:pt modelId="{3BB67422-0099-BC4E-A160-7FA9F605CDB2}" type="pres">
      <dgm:prSet presAssocID="{D57056A5-BA11-3641-86E6-EBE299E891A0}" presName="sp" presStyleCnt="0"/>
      <dgm:spPr/>
    </dgm:pt>
    <dgm:pt modelId="{D88791AE-0E65-9F4D-90BF-807963ECAFF4}" type="pres">
      <dgm:prSet presAssocID="{64189BAA-8339-A24F-902C-AD824ADCDAE5}" presName="composite" presStyleCnt="0"/>
      <dgm:spPr/>
    </dgm:pt>
    <dgm:pt modelId="{39F1DA7D-D37D-A345-8B39-9B99007F413B}" type="pres">
      <dgm:prSet presAssocID="{64189BAA-8339-A24F-902C-AD824ADCDAE5}" presName="parentText" presStyleLbl="alignNode1" presStyleIdx="2" presStyleCnt="3">
        <dgm:presLayoutVars>
          <dgm:chMax val="1"/>
          <dgm:bulletEnabled val="1"/>
        </dgm:presLayoutVars>
      </dgm:prSet>
      <dgm:spPr/>
    </dgm:pt>
    <dgm:pt modelId="{678D53C7-E26C-8748-B6AD-3B1CE4ECBEB9}" type="pres">
      <dgm:prSet presAssocID="{64189BAA-8339-A24F-902C-AD824ADCDAE5}" presName="descendantText" presStyleLbl="alignAcc1" presStyleIdx="2" presStyleCnt="3" custLinFactNeighborX="0" custLinFactNeighborY="3473">
        <dgm:presLayoutVars>
          <dgm:bulletEnabled val="1"/>
        </dgm:presLayoutVars>
      </dgm:prSet>
      <dgm:spPr/>
    </dgm:pt>
  </dgm:ptLst>
  <dgm:cxnLst>
    <dgm:cxn modelId="{F6D0C902-F401-9B4E-8736-3363E2A968DC}" type="presOf" srcId="{19C6A525-46A3-7B41-9CC9-358A34692B73}" destId="{C1ADC74C-22B5-6E44-8BD9-C0EA0E8E3214}" srcOrd="0" destOrd="0" presId="urn:microsoft.com/office/officeart/2005/8/layout/chevron2"/>
    <dgm:cxn modelId="{FD39FF0A-3B03-FE46-BC52-E02679A0BE25}" srcId="{8A6BF883-5CD6-A84D-8AC6-22E7D5E3CD4C}" destId="{64189BAA-8339-A24F-902C-AD824ADCDAE5}" srcOrd="2" destOrd="0" parTransId="{8C710EF2-CE2E-8A42-9945-8F26225DAF91}" sibTransId="{A5CEFC38-0E59-DD45-B64A-D38FA6AD7748}"/>
    <dgm:cxn modelId="{AABDBA16-92AE-3148-997F-2A37B8FBD2AF}" srcId="{62A797BA-525B-A94F-8419-F5F58B535A18}" destId="{61630343-2700-0146-A738-823E667140B2}" srcOrd="0" destOrd="0" parTransId="{BDD85421-9C64-FD4B-8C9F-F556440C572F}" sibTransId="{7E1C82F9-2067-9D4D-B4FC-4B89B297F23D}"/>
    <dgm:cxn modelId="{812C1E18-53B1-6C43-AB97-AD5FAE0F4FAD}" srcId="{8A6BF883-5CD6-A84D-8AC6-22E7D5E3CD4C}" destId="{62A797BA-525B-A94F-8419-F5F58B535A18}" srcOrd="0" destOrd="0" parTransId="{B126D811-15AF-2945-8991-2BB0DF967E5F}" sibTransId="{0A9324B5-96F8-A244-8E56-1F1CFB3C6099}"/>
    <dgm:cxn modelId="{49D6C31F-1504-BD47-B8EA-64F9F55F8511}" srcId="{8A6BF883-5CD6-A84D-8AC6-22E7D5E3CD4C}" destId="{B12F9F7B-1E03-0542-9AA6-DA8A0D8CE450}" srcOrd="1" destOrd="0" parTransId="{8B9D67E0-3DB8-9E4E-ABD0-ED155122C5EC}" sibTransId="{D57056A5-BA11-3641-86E6-EBE299E891A0}"/>
    <dgm:cxn modelId="{47DC1E2E-918C-124E-98BD-E3C5368D89B1}" type="presOf" srcId="{403DB975-8CF3-0B4E-A1DB-CE31D36BD835}" destId="{678D53C7-E26C-8748-B6AD-3B1CE4ECBEB9}" srcOrd="0" destOrd="1" presId="urn:microsoft.com/office/officeart/2005/8/layout/chevron2"/>
    <dgm:cxn modelId="{9D487B38-26A7-FA44-8E05-D39DFF18AEB6}" type="presOf" srcId="{19646D8C-C191-4C42-8EDD-E9D23DE79E53}" destId="{678D53C7-E26C-8748-B6AD-3B1CE4ECBEB9}" srcOrd="0" destOrd="0" presId="urn:microsoft.com/office/officeart/2005/8/layout/chevron2"/>
    <dgm:cxn modelId="{16CFEF62-0AD5-E240-9BFB-54BCA4779533}" type="presOf" srcId="{61630343-2700-0146-A738-823E667140B2}" destId="{6AD9A31F-7828-1743-94A8-3A7539CE8F83}" srcOrd="0" destOrd="0" presId="urn:microsoft.com/office/officeart/2005/8/layout/chevron2"/>
    <dgm:cxn modelId="{2BB0A148-4A3D-374B-81FA-51A252648C0F}" srcId="{64189BAA-8339-A24F-902C-AD824ADCDAE5}" destId="{403DB975-8CF3-0B4E-A1DB-CE31D36BD835}" srcOrd="1" destOrd="0" parTransId="{49B52082-BB4F-9849-80E8-27477E72DFD6}" sibTransId="{55FB4E09-69F9-CE41-AECF-9CA11DB31B60}"/>
    <dgm:cxn modelId="{44F9B268-5921-D542-A52B-AF77DF45E281}" type="presOf" srcId="{64189BAA-8339-A24F-902C-AD824ADCDAE5}" destId="{39F1DA7D-D37D-A345-8B39-9B99007F413B}" srcOrd="0" destOrd="0" presId="urn:microsoft.com/office/officeart/2005/8/layout/chevron2"/>
    <dgm:cxn modelId="{DF5E1059-22D6-6846-BA8E-81FEBEB3F28B}" srcId="{64189BAA-8339-A24F-902C-AD824ADCDAE5}" destId="{19646D8C-C191-4C42-8EDD-E9D23DE79E53}" srcOrd="0" destOrd="0" parTransId="{B7E12943-6F36-F143-8470-547AE54270BA}" sibTransId="{AFFB6BE2-7C40-2C47-9E4D-99D99964668A}"/>
    <dgm:cxn modelId="{F850F386-6F58-4149-843C-4E99C66F4065}" srcId="{B12F9F7B-1E03-0542-9AA6-DA8A0D8CE450}" destId="{19C6A525-46A3-7B41-9CC9-358A34692B73}" srcOrd="0" destOrd="0" parTransId="{12D4F51D-8AF0-A340-BFCB-2612B3287B0C}" sibTransId="{72381B89-E6E9-E24E-804A-086476F996D4}"/>
    <dgm:cxn modelId="{8F0013D6-C371-C841-AECE-B8AC956B6A81}" type="presOf" srcId="{B12F9F7B-1E03-0542-9AA6-DA8A0D8CE450}" destId="{2965813C-DE60-7F4C-8854-1E132CB8B814}" srcOrd="0" destOrd="0" presId="urn:microsoft.com/office/officeart/2005/8/layout/chevron2"/>
    <dgm:cxn modelId="{048C6DF8-1857-8049-9C32-6D083DD53936}" type="presOf" srcId="{62A797BA-525B-A94F-8419-F5F58B535A18}" destId="{71DD1A78-F2B5-A14F-B2EB-8935CFFE0B51}" srcOrd="0" destOrd="0" presId="urn:microsoft.com/office/officeart/2005/8/layout/chevron2"/>
    <dgm:cxn modelId="{11FAF6FE-212F-AF4B-A01E-B520DF011ED3}" type="presOf" srcId="{8A6BF883-5CD6-A84D-8AC6-22E7D5E3CD4C}" destId="{2EA9E52B-A563-7D49-B1C7-FF2F78D51EB2}" srcOrd="0" destOrd="0" presId="urn:microsoft.com/office/officeart/2005/8/layout/chevron2"/>
    <dgm:cxn modelId="{6A94103C-83C0-AA43-B963-B9795E5C158A}" type="presParOf" srcId="{2EA9E52B-A563-7D49-B1C7-FF2F78D51EB2}" destId="{CD87A82F-8F13-F645-B0D6-C49B04BBDDE4}" srcOrd="0" destOrd="0" presId="urn:microsoft.com/office/officeart/2005/8/layout/chevron2"/>
    <dgm:cxn modelId="{5032655A-9286-6245-BE9C-AFEE1F921A56}" type="presParOf" srcId="{CD87A82F-8F13-F645-B0D6-C49B04BBDDE4}" destId="{71DD1A78-F2B5-A14F-B2EB-8935CFFE0B51}" srcOrd="0" destOrd="0" presId="urn:microsoft.com/office/officeart/2005/8/layout/chevron2"/>
    <dgm:cxn modelId="{6A101090-3A1B-564A-A63D-3A46266BD181}" type="presParOf" srcId="{CD87A82F-8F13-F645-B0D6-C49B04BBDDE4}" destId="{6AD9A31F-7828-1743-94A8-3A7539CE8F83}" srcOrd="1" destOrd="0" presId="urn:microsoft.com/office/officeart/2005/8/layout/chevron2"/>
    <dgm:cxn modelId="{C3BD995E-F3D2-3E45-BEA7-973E19B73BA5}" type="presParOf" srcId="{2EA9E52B-A563-7D49-B1C7-FF2F78D51EB2}" destId="{3271E535-BAC8-9B46-9716-F614142DB54F}" srcOrd="1" destOrd="0" presId="urn:microsoft.com/office/officeart/2005/8/layout/chevron2"/>
    <dgm:cxn modelId="{7F80CB54-6FEE-6541-8D64-AA23FC6B68A4}" type="presParOf" srcId="{2EA9E52B-A563-7D49-B1C7-FF2F78D51EB2}" destId="{CF6F89A3-FC53-4B47-8AC8-3F80F98B304F}" srcOrd="2" destOrd="0" presId="urn:microsoft.com/office/officeart/2005/8/layout/chevron2"/>
    <dgm:cxn modelId="{E262DA88-2CB5-D24A-9148-E92FF7A96324}" type="presParOf" srcId="{CF6F89A3-FC53-4B47-8AC8-3F80F98B304F}" destId="{2965813C-DE60-7F4C-8854-1E132CB8B814}" srcOrd="0" destOrd="0" presId="urn:microsoft.com/office/officeart/2005/8/layout/chevron2"/>
    <dgm:cxn modelId="{AE7F4F53-56FE-5C49-990D-0E8AD1C312F5}" type="presParOf" srcId="{CF6F89A3-FC53-4B47-8AC8-3F80F98B304F}" destId="{C1ADC74C-22B5-6E44-8BD9-C0EA0E8E3214}" srcOrd="1" destOrd="0" presId="urn:microsoft.com/office/officeart/2005/8/layout/chevron2"/>
    <dgm:cxn modelId="{0B9FC5A4-9E22-7B41-BD19-57F96965FD45}" type="presParOf" srcId="{2EA9E52B-A563-7D49-B1C7-FF2F78D51EB2}" destId="{3BB67422-0099-BC4E-A160-7FA9F605CDB2}" srcOrd="3" destOrd="0" presId="urn:microsoft.com/office/officeart/2005/8/layout/chevron2"/>
    <dgm:cxn modelId="{B0CA0465-7783-F64F-844D-69C382A4B10F}" type="presParOf" srcId="{2EA9E52B-A563-7D49-B1C7-FF2F78D51EB2}" destId="{D88791AE-0E65-9F4D-90BF-807963ECAFF4}" srcOrd="4" destOrd="0" presId="urn:microsoft.com/office/officeart/2005/8/layout/chevron2"/>
    <dgm:cxn modelId="{6188F62B-CD8C-0C44-A2A4-AB24D24D94D9}" type="presParOf" srcId="{D88791AE-0E65-9F4D-90BF-807963ECAFF4}" destId="{39F1DA7D-D37D-A345-8B39-9B99007F413B}" srcOrd="0" destOrd="0" presId="urn:microsoft.com/office/officeart/2005/8/layout/chevron2"/>
    <dgm:cxn modelId="{3E39BAB4-669F-A747-B03C-140C1D6C0D22}" type="presParOf" srcId="{D88791AE-0E65-9F4D-90BF-807963ECAFF4}" destId="{678D53C7-E26C-8748-B6AD-3B1CE4ECBEB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6BF883-5CD6-A84D-8AC6-22E7D5E3CD4C}" type="doc">
      <dgm:prSet loTypeId="urn:microsoft.com/office/officeart/2005/8/layout/chevron2" loCatId="process" qsTypeId="urn:microsoft.com/office/officeart/2005/8/quickstyle/simple4" qsCatId="simple" csTypeId="urn:microsoft.com/office/officeart/2005/8/colors/accent0_3" csCatId="mainScheme" phldr="1"/>
      <dgm:spPr/>
      <dgm:t>
        <a:bodyPr/>
        <a:lstStyle/>
        <a:p>
          <a:endParaRPr lang="en-US"/>
        </a:p>
      </dgm:t>
    </dgm:pt>
    <dgm:pt modelId="{62A797BA-525B-A94F-8419-F5F58B535A18}">
      <dgm:prSet custT="1"/>
      <dgm:spPr/>
      <dgm:t>
        <a:bodyPr/>
        <a:lstStyle/>
        <a:p>
          <a:pPr rtl="0"/>
          <a:r>
            <a:rPr lang="en-US" sz="1800" dirty="0"/>
            <a:t>Problem </a:t>
          </a:r>
        </a:p>
      </dgm:t>
    </dgm:pt>
    <dgm:pt modelId="{B126D811-15AF-2945-8991-2BB0DF967E5F}" type="parTrans" cxnId="{812C1E18-53B1-6C43-AB97-AD5FAE0F4FAD}">
      <dgm:prSet/>
      <dgm:spPr/>
      <dgm:t>
        <a:bodyPr/>
        <a:lstStyle/>
        <a:p>
          <a:endParaRPr lang="en-US" sz="1800"/>
        </a:p>
      </dgm:t>
    </dgm:pt>
    <dgm:pt modelId="{0A9324B5-96F8-A244-8E56-1F1CFB3C6099}" type="sibTrans" cxnId="{812C1E18-53B1-6C43-AB97-AD5FAE0F4FAD}">
      <dgm:prSet/>
      <dgm:spPr/>
      <dgm:t>
        <a:bodyPr/>
        <a:lstStyle/>
        <a:p>
          <a:endParaRPr lang="en-US" sz="1800"/>
        </a:p>
      </dgm:t>
    </dgm:pt>
    <dgm:pt modelId="{B12F9F7B-1E03-0542-9AA6-DA8A0D8CE450}">
      <dgm:prSet custT="1"/>
      <dgm:spPr/>
      <dgm:t>
        <a:bodyPr/>
        <a:lstStyle/>
        <a:p>
          <a:pPr rtl="0"/>
          <a:r>
            <a:rPr lang="en-US" sz="1800" dirty="0"/>
            <a:t>Solution </a:t>
          </a:r>
        </a:p>
      </dgm:t>
    </dgm:pt>
    <dgm:pt modelId="{8B9D67E0-3DB8-9E4E-ABD0-ED155122C5EC}" type="parTrans" cxnId="{49D6C31F-1504-BD47-B8EA-64F9F55F8511}">
      <dgm:prSet/>
      <dgm:spPr/>
      <dgm:t>
        <a:bodyPr/>
        <a:lstStyle/>
        <a:p>
          <a:endParaRPr lang="en-US" sz="1800"/>
        </a:p>
      </dgm:t>
    </dgm:pt>
    <dgm:pt modelId="{D57056A5-BA11-3641-86E6-EBE299E891A0}" type="sibTrans" cxnId="{49D6C31F-1504-BD47-B8EA-64F9F55F8511}">
      <dgm:prSet/>
      <dgm:spPr/>
      <dgm:t>
        <a:bodyPr/>
        <a:lstStyle/>
        <a:p>
          <a:endParaRPr lang="en-US" sz="1800"/>
        </a:p>
      </dgm:t>
    </dgm:pt>
    <dgm:pt modelId="{64189BAA-8339-A24F-902C-AD824ADCDAE5}">
      <dgm:prSet custT="1"/>
      <dgm:spPr/>
      <dgm:t>
        <a:bodyPr/>
        <a:lstStyle/>
        <a:p>
          <a:pPr rtl="0"/>
          <a:r>
            <a:rPr lang="en-US" sz="1800" dirty="0"/>
            <a:t>Results </a:t>
          </a:r>
        </a:p>
      </dgm:t>
    </dgm:pt>
    <dgm:pt modelId="{8C710EF2-CE2E-8A42-9945-8F26225DAF91}" type="parTrans" cxnId="{FD39FF0A-3B03-FE46-BC52-E02679A0BE25}">
      <dgm:prSet/>
      <dgm:spPr/>
      <dgm:t>
        <a:bodyPr/>
        <a:lstStyle/>
        <a:p>
          <a:endParaRPr lang="en-US" sz="1800"/>
        </a:p>
      </dgm:t>
    </dgm:pt>
    <dgm:pt modelId="{A5CEFC38-0E59-DD45-B64A-D38FA6AD7748}" type="sibTrans" cxnId="{FD39FF0A-3B03-FE46-BC52-E02679A0BE25}">
      <dgm:prSet/>
      <dgm:spPr/>
      <dgm:t>
        <a:bodyPr/>
        <a:lstStyle/>
        <a:p>
          <a:endParaRPr lang="en-US" sz="1800"/>
        </a:p>
      </dgm:t>
    </dgm:pt>
    <dgm:pt modelId="{2EA9E52B-A563-7D49-B1C7-FF2F78D51EB2}" type="pres">
      <dgm:prSet presAssocID="{8A6BF883-5CD6-A84D-8AC6-22E7D5E3CD4C}" presName="linearFlow" presStyleCnt="0">
        <dgm:presLayoutVars>
          <dgm:dir/>
          <dgm:animLvl val="lvl"/>
          <dgm:resizeHandles val="exact"/>
        </dgm:presLayoutVars>
      </dgm:prSet>
      <dgm:spPr/>
    </dgm:pt>
    <dgm:pt modelId="{CD87A82F-8F13-F645-B0D6-C49B04BBDDE4}" type="pres">
      <dgm:prSet presAssocID="{62A797BA-525B-A94F-8419-F5F58B535A18}" presName="composite" presStyleCnt="0"/>
      <dgm:spPr/>
    </dgm:pt>
    <dgm:pt modelId="{71DD1A78-F2B5-A14F-B2EB-8935CFFE0B51}" type="pres">
      <dgm:prSet presAssocID="{62A797BA-525B-A94F-8419-F5F58B535A18}" presName="parentText" presStyleLbl="alignNode1" presStyleIdx="0" presStyleCnt="3">
        <dgm:presLayoutVars>
          <dgm:chMax val="1"/>
          <dgm:bulletEnabled val="1"/>
        </dgm:presLayoutVars>
      </dgm:prSet>
      <dgm:spPr/>
    </dgm:pt>
    <dgm:pt modelId="{6AD9A31F-7828-1743-94A8-3A7539CE8F83}" type="pres">
      <dgm:prSet presAssocID="{62A797BA-525B-A94F-8419-F5F58B535A18}" presName="descendantText" presStyleLbl="alignAcc1" presStyleIdx="0" presStyleCnt="3" custLinFactNeighborX="2368" custLinFactNeighborY="1367">
        <dgm:presLayoutVars>
          <dgm:bulletEnabled val="1"/>
        </dgm:presLayoutVars>
      </dgm:prSet>
      <dgm:spPr>
        <a:noFill/>
      </dgm:spPr>
    </dgm:pt>
    <dgm:pt modelId="{3271E535-BAC8-9B46-9716-F614142DB54F}" type="pres">
      <dgm:prSet presAssocID="{0A9324B5-96F8-A244-8E56-1F1CFB3C6099}" presName="sp" presStyleCnt="0"/>
      <dgm:spPr/>
    </dgm:pt>
    <dgm:pt modelId="{CF6F89A3-FC53-4B47-8AC8-3F80F98B304F}" type="pres">
      <dgm:prSet presAssocID="{B12F9F7B-1E03-0542-9AA6-DA8A0D8CE450}" presName="composite" presStyleCnt="0"/>
      <dgm:spPr/>
    </dgm:pt>
    <dgm:pt modelId="{2965813C-DE60-7F4C-8854-1E132CB8B814}" type="pres">
      <dgm:prSet presAssocID="{B12F9F7B-1E03-0542-9AA6-DA8A0D8CE450}" presName="parentText" presStyleLbl="alignNode1" presStyleIdx="1" presStyleCnt="3">
        <dgm:presLayoutVars>
          <dgm:chMax val="1"/>
          <dgm:bulletEnabled val="1"/>
        </dgm:presLayoutVars>
      </dgm:prSet>
      <dgm:spPr/>
    </dgm:pt>
    <dgm:pt modelId="{C1ADC74C-22B5-6E44-8BD9-C0EA0E8E3214}" type="pres">
      <dgm:prSet presAssocID="{B12F9F7B-1E03-0542-9AA6-DA8A0D8CE450}" presName="descendantText" presStyleLbl="alignAcc1" presStyleIdx="1" presStyleCnt="3" custScaleY="131749" custLinFactNeighborX="2368">
        <dgm:presLayoutVars>
          <dgm:bulletEnabled val="1"/>
        </dgm:presLayoutVars>
      </dgm:prSet>
      <dgm:spPr>
        <a:noFill/>
      </dgm:spPr>
    </dgm:pt>
    <dgm:pt modelId="{3BB67422-0099-BC4E-A160-7FA9F605CDB2}" type="pres">
      <dgm:prSet presAssocID="{D57056A5-BA11-3641-86E6-EBE299E891A0}" presName="sp" presStyleCnt="0"/>
      <dgm:spPr/>
    </dgm:pt>
    <dgm:pt modelId="{D88791AE-0E65-9F4D-90BF-807963ECAFF4}" type="pres">
      <dgm:prSet presAssocID="{64189BAA-8339-A24F-902C-AD824ADCDAE5}" presName="composite" presStyleCnt="0"/>
      <dgm:spPr/>
    </dgm:pt>
    <dgm:pt modelId="{39F1DA7D-D37D-A345-8B39-9B99007F413B}" type="pres">
      <dgm:prSet presAssocID="{64189BAA-8339-A24F-902C-AD824ADCDAE5}" presName="parentText" presStyleLbl="alignNode1" presStyleIdx="2" presStyleCnt="3">
        <dgm:presLayoutVars>
          <dgm:chMax val="1"/>
          <dgm:bulletEnabled val="1"/>
        </dgm:presLayoutVars>
      </dgm:prSet>
      <dgm:spPr/>
    </dgm:pt>
    <dgm:pt modelId="{678D53C7-E26C-8748-B6AD-3B1CE4ECBEB9}" type="pres">
      <dgm:prSet presAssocID="{64189BAA-8339-A24F-902C-AD824ADCDAE5}" presName="descendantText" presStyleLbl="alignAcc1" presStyleIdx="2" presStyleCnt="3" custLinFactNeighborX="0" custLinFactNeighborY="3473">
        <dgm:presLayoutVars>
          <dgm:bulletEnabled val="1"/>
        </dgm:presLayoutVars>
      </dgm:prSet>
      <dgm:spPr>
        <a:noFill/>
      </dgm:spPr>
    </dgm:pt>
  </dgm:ptLst>
  <dgm:cxnLst>
    <dgm:cxn modelId="{FD39FF0A-3B03-FE46-BC52-E02679A0BE25}" srcId="{8A6BF883-5CD6-A84D-8AC6-22E7D5E3CD4C}" destId="{64189BAA-8339-A24F-902C-AD824ADCDAE5}" srcOrd="2" destOrd="0" parTransId="{8C710EF2-CE2E-8A42-9945-8F26225DAF91}" sibTransId="{A5CEFC38-0E59-DD45-B64A-D38FA6AD7748}"/>
    <dgm:cxn modelId="{812C1E18-53B1-6C43-AB97-AD5FAE0F4FAD}" srcId="{8A6BF883-5CD6-A84D-8AC6-22E7D5E3CD4C}" destId="{62A797BA-525B-A94F-8419-F5F58B535A18}" srcOrd="0" destOrd="0" parTransId="{B126D811-15AF-2945-8991-2BB0DF967E5F}" sibTransId="{0A9324B5-96F8-A244-8E56-1F1CFB3C6099}"/>
    <dgm:cxn modelId="{49D6C31F-1504-BD47-B8EA-64F9F55F8511}" srcId="{8A6BF883-5CD6-A84D-8AC6-22E7D5E3CD4C}" destId="{B12F9F7B-1E03-0542-9AA6-DA8A0D8CE450}" srcOrd="1" destOrd="0" parTransId="{8B9D67E0-3DB8-9E4E-ABD0-ED155122C5EC}" sibTransId="{D57056A5-BA11-3641-86E6-EBE299E891A0}"/>
    <dgm:cxn modelId="{5FC06660-0767-1F45-9536-C65935F281A4}" type="presOf" srcId="{8A6BF883-5CD6-A84D-8AC6-22E7D5E3CD4C}" destId="{2EA9E52B-A563-7D49-B1C7-FF2F78D51EB2}" srcOrd="0" destOrd="0" presId="urn:microsoft.com/office/officeart/2005/8/layout/chevron2"/>
    <dgm:cxn modelId="{AD194BA8-C6A7-4744-A56F-4C38EE5B511D}" type="presOf" srcId="{B12F9F7B-1E03-0542-9AA6-DA8A0D8CE450}" destId="{2965813C-DE60-7F4C-8854-1E132CB8B814}" srcOrd="0" destOrd="0" presId="urn:microsoft.com/office/officeart/2005/8/layout/chevron2"/>
    <dgm:cxn modelId="{31E6BCB2-DB54-6447-BB03-9774BDED132A}" type="presOf" srcId="{64189BAA-8339-A24F-902C-AD824ADCDAE5}" destId="{39F1DA7D-D37D-A345-8B39-9B99007F413B}" srcOrd="0" destOrd="0" presId="urn:microsoft.com/office/officeart/2005/8/layout/chevron2"/>
    <dgm:cxn modelId="{D01990E3-7794-EC4F-99AF-7970E31898E6}" type="presOf" srcId="{62A797BA-525B-A94F-8419-F5F58B535A18}" destId="{71DD1A78-F2B5-A14F-B2EB-8935CFFE0B51}" srcOrd="0" destOrd="0" presId="urn:microsoft.com/office/officeart/2005/8/layout/chevron2"/>
    <dgm:cxn modelId="{0696025C-A46C-6F4B-ABB5-3D145E39CE52}" type="presParOf" srcId="{2EA9E52B-A563-7D49-B1C7-FF2F78D51EB2}" destId="{CD87A82F-8F13-F645-B0D6-C49B04BBDDE4}" srcOrd="0" destOrd="0" presId="urn:microsoft.com/office/officeart/2005/8/layout/chevron2"/>
    <dgm:cxn modelId="{B696A47E-FDEC-054C-B0AD-62935F400250}" type="presParOf" srcId="{CD87A82F-8F13-F645-B0D6-C49B04BBDDE4}" destId="{71DD1A78-F2B5-A14F-B2EB-8935CFFE0B51}" srcOrd="0" destOrd="0" presId="urn:microsoft.com/office/officeart/2005/8/layout/chevron2"/>
    <dgm:cxn modelId="{3B391918-CE0A-B348-85E9-B8B66D979073}" type="presParOf" srcId="{CD87A82F-8F13-F645-B0D6-C49B04BBDDE4}" destId="{6AD9A31F-7828-1743-94A8-3A7539CE8F83}" srcOrd="1" destOrd="0" presId="urn:microsoft.com/office/officeart/2005/8/layout/chevron2"/>
    <dgm:cxn modelId="{C163C6D0-B10F-F244-ADFB-0B65808487E9}" type="presParOf" srcId="{2EA9E52B-A563-7D49-B1C7-FF2F78D51EB2}" destId="{3271E535-BAC8-9B46-9716-F614142DB54F}" srcOrd="1" destOrd="0" presId="urn:microsoft.com/office/officeart/2005/8/layout/chevron2"/>
    <dgm:cxn modelId="{C4BD9246-94E8-1445-8A3A-B3A57D54EEA4}" type="presParOf" srcId="{2EA9E52B-A563-7D49-B1C7-FF2F78D51EB2}" destId="{CF6F89A3-FC53-4B47-8AC8-3F80F98B304F}" srcOrd="2" destOrd="0" presId="urn:microsoft.com/office/officeart/2005/8/layout/chevron2"/>
    <dgm:cxn modelId="{DBC32247-8848-F948-8267-C9BF283CEFC9}" type="presParOf" srcId="{CF6F89A3-FC53-4B47-8AC8-3F80F98B304F}" destId="{2965813C-DE60-7F4C-8854-1E132CB8B814}" srcOrd="0" destOrd="0" presId="urn:microsoft.com/office/officeart/2005/8/layout/chevron2"/>
    <dgm:cxn modelId="{2CF1E273-3EF9-3F4F-81A0-C298ADF87D7C}" type="presParOf" srcId="{CF6F89A3-FC53-4B47-8AC8-3F80F98B304F}" destId="{C1ADC74C-22B5-6E44-8BD9-C0EA0E8E3214}" srcOrd="1" destOrd="0" presId="urn:microsoft.com/office/officeart/2005/8/layout/chevron2"/>
    <dgm:cxn modelId="{BA9CD4A6-B171-0A4E-8698-51F55C16DE74}" type="presParOf" srcId="{2EA9E52B-A563-7D49-B1C7-FF2F78D51EB2}" destId="{3BB67422-0099-BC4E-A160-7FA9F605CDB2}" srcOrd="3" destOrd="0" presId="urn:microsoft.com/office/officeart/2005/8/layout/chevron2"/>
    <dgm:cxn modelId="{D7849FF7-B4A7-2F4E-BA60-A0F932047BF4}" type="presParOf" srcId="{2EA9E52B-A563-7D49-B1C7-FF2F78D51EB2}" destId="{D88791AE-0E65-9F4D-90BF-807963ECAFF4}" srcOrd="4" destOrd="0" presId="urn:microsoft.com/office/officeart/2005/8/layout/chevron2"/>
    <dgm:cxn modelId="{3377362C-E9D0-B64A-AC50-65E5E1C715E4}" type="presParOf" srcId="{D88791AE-0E65-9F4D-90BF-807963ECAFF4}" destId="{39F1DA7D-D37D-A345-8B39-9B99007F413B}" srcOrd="0" destOrd="0" presId="urn:microsoft.com/office/officeart/2005/8/layout/chevron2"/>
    <dgm:cxn modelId="{24937336-AC25-7244-9A71-1FFB10E20131}" type="presParOf" srcId="{D88791AE-0E65-9F4D-90BF-807963ECAFF4}" destId="{678D53C7-E26C-8748-B6AD-3B1CE4ECBEB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C653E7-64AB-7240-8631-422986E075D6}" type="doc">
      <dgm:prSet loTypeId="urn:microsoft.com/office/officeart/2008/layout/LinedList" loCatId="pyramid" qsTypeId="urn:microsoft.com/office/officeart/2005/8/quickstyle/simple4" qsCatId="simple" csTypeId="urn:microsoft.com/office/officeart/2005/8/colors/accent1_2" csCatId="accent1" phldr="1"/>
      <dgm:spPr/>
      <dgm:t>
        <a:bodyPr/>
        <a:lstStyle/>
        <a:p>
          <a:endParaRPr lang="en-US"/>
        </a:p>
      </dgm:t>
    </dgm:pt>
    <dgm:pt modelId="{74A49B8F-F941-C847-AFCD-71B330A6B8EB}">
      <dgm:prSet custT="1"/>
      <dgm:spPr/>
      <dgm:t>
        <a:bodyPr/>
        <a:lstStyle/>
        <a:p>
          <a:pPr rtl="0"/>
          <a:r>
            <a:rPr lang="en-US" sz="2800" b="1" dirty="0">
              <a:solidFill>
                <a:schemeClr val="tx2"/>
              </a:solidFill>
            </a:rPr>
            <a:t>Work with health plan or benefits consultants to control high blood pressure </a:t>
          </a:r>
        </a:p>
        <a:p>
          <a:pPr rtl="0"/>
          <a:r>
            <a:rPr lang="en-US" sz="2800" dirty="0">
              <a:solidFill>
                <a:schemeClr val="tx2"/>
              </a:solidFill>
            </a:rPr>
            <a:t>→ Include tiered options for high blood pressure medications </a:t>
          </a:r>
        </a:p>
        <a:p>
          <a:pPr rtl="0"/>
          <a:r>
            <a:rPr lang="en-US" sz="2800" dirty="0">
              <a:solidFill>
                <a:schemeClr val="tx2"/>
              </a:solidFill>
            </a:rPr>
            <a:t>→ Include bundled payments with care and medication management practices</a:t>
          </a:r>
        </a:p>
      </dgm:t>
    </dgm:pt>
    <dgm:pt modelId="{791E84D9-017A-154E-BCC7-49BD088FC89B}" type="parTrans" cxnId="{CF22EEF5-4448-4249-A58E-64E0101C02F3}">
      <dgm:prSet/>
      <dgm:spPr/>
      <dgm:t>
        <a:bodyPr/>
        <a:lstStyle/>
        <a:p>
          <a:endParaRPr lang="en-US"/>
        </a:p>
      </dgm:t>
    </dgm:pt>
    <dgm:pt modelId="{FD6C838C-0A26-484F-A27D-3604FD792FDD}" type="sibTrans" cxnId="{CF22EEF5-4448-4249-A58E-64E0101C02F3}">
      <dgm:prSet/>
      <dgm:spPr/>
      <dgm:t>
        <a:bodyPr/>
        <a:lstStyle/>
        <a:p>
          <a:endParaRPr lang="en-US"/>
        </a:p>
      </dgm:t>
    </dgm:pt>
    <dgm:pt modelId="{AEE8328A-A252-3246-99D9-2838E46926FD}">
      <dgm:prSet custT="1"/>
      <dgm:spPr/>
      <dgm:t>
        <a:bodyPr/>
        <a:lstStyle/>
        <a:p>
          <a:pPr rtl="0"/>
          <a:r>
            <a:rPr lang="en-US" sz="2800" b="1" dirty="0">
              <a:solidFill>
                <a:schemeClr val="tx2"/>
              </a:solidFill>
            </a:rPr>
            <a:t>Improve care coordination for at-risk enrollees</a:t>
          </a:r>
        </a:p>
        <a:p>
          <a:pPr rtl="0"/>
          <a:r>
            <a:rPr lang="en-US" sz="2400" dirty="0">
              <a:solidFill>
                <a:schemeClr val="tx2"/>
              </a:solidFill>
            </a:rPr>
            <a:t>→ </a:t>
          </a:r>
          <a:r>
            <a:rPr lang="en-US" sz="2800" dirty="0">
              <a:solidFill>
                <a:schemeClr val="tx2"/>
              </a:solidFill>
            </a:rPr>
            <a:t>Choose telehealth providers that use evidence-based protocols </a:t>
          </a:r>
        </a:p>
        <a:p>
          <a:pPr rtl="0"/>
          <a:r>
            <a:rPr lang="en-US" sz="2800" dirty="0">
              <a:solidFill>
                <a:schemeClr val="tx2"/>
              </a:solidFill>
            </a:rPr>
            <a:t>→ Provide blood pressure monitors </a:t>
          </a:r>
        </a:p>
        <a:p>
          <a:pPr rtl="0"/>
          <a:r>
            <a:rPr lang="en-US" sz="2800" dirty="0">
              <a:solidFill>
                <a:schemeClr val="tx2"/>
              </a:solidFill>
            </a:rPr>
            <a:t>→ Offer incentives for employees to participate in self-management programs </a:t>
          </a:r>
          <a:endParaRPr lang="en-US" sz="2800" dirty="0"/>
        </a:p>
      </dgm:t>
    </dgm:pt>
    <dgm:pt modelId="{59E07767-DC18-8B47-862D-7175822F2FC3}" type="parTrans" cxnId="{E8EBCE0A-D973-6A4E-B46F-126E8264BEBD}">
      <dgm:prSet/>
      <dgm:spPr/>
      <dgm:t>
        <a:bodyPr/>
        <a:lstStyle/>
        <a:p>
          <a:endParaRPr lang="en-US"/>
        </a:p>
      </dgm:t>
    </dgm:pt>
    <dgm:pt modelId="{94C235D9-58FE-8D4C-A01B-D1F6B11603E6}" type="sibTrans" cxnId="{E8EBCE0A-D973-6A4E-B46F-126E8264BEBD}">
      <dgm:prSet/>
      <dgm:spPr/>
      <dgm:t>
        <a:bodyPr/>
        <a:lstStyle/>
        <a:p>
          <a:endParaRPr lang="en-US"/>
        </a:p>
      </dgm:t>
    </dgm:pt>
    <dgm:pt modelId="{5279E467-60D7-7744-8F01-9DF3CD34E604}" type="pres">
      <dgm:prSet presAssocID="{B1C653E7-64AB-7240-8631-422986E075D6}" presName="vert0" presStyleCnt="0">
        <dgm:presLayoutVars>
          <dgm:dir/>
          <dgm:animOne val="branch"/>
          <dgm:animLvl val="lvl"/>
        </dgm:presLayoutVars>
      </dgm:prSet>
      <dgm:spPr/>
    </dgm:pt>
    <dgm:pt modelId="{6257041C-427F-5142-B18C-04B236072A46}" type="pres">
      <dgm:prSet presAssocID="{74A49B8F-F941-C847-AFCD-71B330A6B8EB}" presName="thickLine" presStyleLbl="alignNode1" presStyleIdx="0" presStyleCnt="2"/>
      <dgm:spPr/>
    </dgm:pt>
    <dgm:pt modelId="{E5DB5D54-8EB1-B34F-B570-DA9125E2A53D}" type="pres">
      <dgm:prSet presAssocID="{74A49B8F-F941-C847-AFCD-71B330A6B8EB}" presName="horz1" presStyleCnt="0"/>
      <dgm:spPr/>
    </dgm:pt>
    <dgm:pt modelId="{E188B2B7-3B00-E64F-A420-2180152DA170}" type="pres">
      <dgm:prSet presAssocID="{74A49B8F-F941-C847-AFCD-71B330A6B8EB}" presName="tx1" presStyleLbl="revTx" presStyleIdx="0" presStyleCnt="2"/>
      <dgm:spPr/>
    </dgm:pt>
    <dgm:pt modelId="{C70D548C-A406-BB49-9B42-EC0EBC3A976A}" type="pres">
      <dgm:prSet presAssocID="{74A49B8F-F941-C847-AFCD-71B330A6B8EB}" presName="vert1" presStyleCnt="0"/>
      <dgm:spPr/>
    </dgm:pt>
    <dgm:pt modelId="{15EC845B-B9A8-A24F-8D9B-DDF1AAA65460}" type="pres">
      <dgm:prSet presAssocID="{AEE8328A-A252-3246-99D9-2838E46926FD}" presName="thickLine" presStyleLbl="alignNode1" presStyleIdx="1" presStyleCnt="2"/>
      <dgm:spPr/>
    </dgm:pt>
    <dgm:pt modelId="{19B46357-29E2-DC48-98A2-66298586A4EF}" type="pres">
      <dgm:prSet presAssocID="{AEE8328A-A252-3246-99D9-2838E46926FD}" presName="horz1" presStyleCnt="0"/>
      <dgm:spPr/>
    </dgm:pt>
    <dgm:pt modelId="{0339B226-F8E9-8D42-A31A-AAF37C6078F3}" type="pres">
      <dgm:prSet presAssocID="{AEE8328A-A252-3246-99D9-2838E46926FD}" presName="tx1" presStyleLbl="revTx" presStyleIdx="1" presStyleCnt="2"/>
      <dgm:spPr/>
    </dgm:pt>
    <dgm:pt modelId="{FDEB3567-2EBB-3544-8D40-ACBAF9C7ED92}" type="pres">
      <dgm:prSet presAssocID="{AEE8328A-A252-3246-99D9-2838E46926FD}" presName="vert1" presStyleCnt="0"/>
      <dgm:spPr/>
    </dgm:pt>
  </dgm:ptLst>
  <dgm:cxnLst>
    <dgm:cxn modelId="{E8EBCE0A-D973-6A4E-B46F-126E8264BEBD}" srcId="{B1C653E7-64AB-7240-8631-422986E075D6}" destId="{AEE8328A-A252-3246-99D9-2838E46926FD}" srcOrd="1" destOrd="0" parTransId="{59E07767-DC18-8B47-862D-7175822F2FC3}" sibTransId="{94C235D9-58FE-8D4C-A01B-D1F6B11603E6}"/>
    <dgm:cxn modelId="{A840141A-DA16-854C-B324-6134D82FFE72}" type="presOf" srcId="{B1C653E7-64AB-7240-8631-422986E075D6}" destId="{5279E467-60D7-7744-8F01-9DF3CD34E604}" srcOrd="0" destOrd="0" presId="urn:microsoft.com/office/officeart/2008/layout/LinedList"/>
    <dgm:cxn modelId="{B5B8FC25-C342-6C4B-9266-07144A0A260D}" type="presOf" srcId="{74A49B8F-F941-C847-AFCD-71B330A6B8EB}" destId="{E188B2B7-3B00-E64F-A420-2180152DA170}" srcOrd="0" destOrd="0" presId="urn:microsoft.com/office/officeart/2008/layout/LinedList"/>
    <dgm:cxn modelId="{030732DB-0CC0-6949-A9C0-15A22C58F6A6}" type="presOf" srcId="{AEE8328A-A252-3246-99D9-2838E46926FD}" destId="{0339B226-F8E9-8D42-A31A-AAF37C6078F3}" srcOrd="0" destOrd="0" presId="urn:microsoft.com/office/officeart/2008/layout/LinedList"/>
    <dgm:cxn modelId="{CF22EEF5-4448-4249-A58E-64E0101C02F3}" srcId="{B1C653E7-64AB-7240-8631-422986E075D6}" destId="{74A49B8F-F941-C847-AFCD-71B330A6B8EB}" srcOrd="0" destOrd="0" parTransId="{791E84D9-017A-154E-BCC7-49BD088FC89B}" sibTransId="{FD6C838C-0A26-484F-A27D-3604FD792FDD}"/>
    <dgm:cxn modelId="{8A7C0034-A090-4740-98A5-221EFB48D781}" type="presParOf" srcId="{5279E467-60D7-7744-8F01-9DF3CD34E604}" destId="{6257041C-427F-5142-B18C-04B236072A46}" srcOrd="0" destOrd="0" presId="urn:microsoft.com/office/officeart/2008/layout/LinedList"/>
    <dgm:cxn modelId="{3936C151-588C-D944-BEA3-63D919E2A6AB}" type="presParOf" srcId="{5279E467-60D7-7744-8F01-9DF3CD34E604}" destId="{E5DB5D54-8EB1-B34F-B570-DA9125E2A53D}" srcOrd="1" destOrd="0" presId="urn:microsoft.com/office/officeart/2008/layout/LinedList"/>
    <dgm:cxn modelId="{64263425-F074-8240-93C7-44DA4B16EAFC}" type="presParOf" srcId="{E5DB5D54-8EB1-B34F-B570-DA9125E2A53D}" destId="{E188B2B7-3B00-E64F-A420-2180152DA170}" srcOrd="0" destOrd="0" presId="urn:microsoft.com/office/officeart/2008/layout/LinedList"/>
    <dgm:cxn modelId="{E3C03B0C-7AAB-B54D-B26D-A24F345EB726}" type="presParOf" srcId="{E5DB5D54-8EB1-B34F-B570-DA9125E2A53D}" destId="{C70D548C-A406-BB49-9B42-EC0EBC3A976A}" srcOrd="1" destOrd="0" presId="urn:microsoft.com/office/officeart/2008/layout/LinedList"/>
    <dgm:cxn modelId="{803945BA-E722-C941-9DA3-FC8BDFDBA78D}" type="presParOf" srcId="{5279E467-60D7-7744-8F01-9DF3CD34E604}" destId="{15EC845B-B9A8-A24F-8D9B-DDF1AAA65460}" srcOrd="2" destOrd="0" presId="urn:microsoft.com/office/officeart/2008/layout/LinedList"/>
    <dgm:cxn modelId="{0C3331E5-979F-7744-B91D-2BEEEF978B43}" type="presParOf" srcId="{5279E467-60D7-7744-8F01-9DF3CD34E604}" destId="{19B46357-29E2-DC48-98A2-66298586A4EF}" srcOrd="3" destOrd="0" presId="urn:microsoft.com/office/officeart/2008/layout/LinedList"/>
    <dgm:cxn modelId="{1DA31AF3-91F2-8F4E-B727-01153E790F02}" type="presParOf" srcId="{19B46357-29E2-DC48-98A2-66298586A4EF}" destId="{0339B226-F8E9-8D42-A31A-AAF37C6078F3}" srcOrd="0" destOrd="0" presId="urn:microsoft.com/office/officeart/2008/layout/LinedList"/>
    <dgm:cxn modelId="{982FFB6E-093F-9446-8B87-7CD065FB6E22}" type="presParOf" srcId="{19B46357-29E2-DC48-98A2-66298586A4EF}" destId="{FDEB3567-2EBB-3544-8D40-ACBAF9C7ED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F0641-2073-EF4B-9AD3-427626A15660}">
      <dsp:nvSpPr>
        <dsp:cNvPr id="0" name=""/>
        <dsp:cNvSpPr/>
      </dsp:nvSpPr>
      <dsp:spPr>
        <a:xfrm>
          <a:off x="2966375" y="631"/>
          <a:ext cx="1457926" cy="9476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Workplace productivity </a:t>
          </a:r>
        </a:p>
      </dsp:txBody>
      <dsp:txXfrm>
        <a:off x="3012636" y="46892"/>
        <a:ext cx="1365404" cy="855130"/>
      </dsp:txXfrm>
    </dsp:sp>
    <dsp:sp modelId="{3D66DDC1-9C78-E047-BBE5-2992BDB079BD}">
      <dsp:nvSpPr>
        <dsp:cNvPr id="0" name=""/>
        <dsp:cNvSpPr/>
      </dsp:nvSpPr>
      <dsp:spPr>
        <a:xfrm>
          <a:off x="1800892" y="474457"/>
          <a:ext cx="3788892" cy="3788892"/>
        </a:xfrm>
        <a:custGeom>
          <a:avLst/>
          <a:gdLst/>
          <a:ahLst/>
          <a:cxnLst/>
          <a:rect l="0" t="0" r="0" b="0"/>
          <a:pathLst>
            <a:path>
              <a:moveTo>
                <a:pt x="2633439" y="150079"/>
              </a:moveTo>
              <a:arcTo wR="1894446" hR="1894446" stAng="17577583" swAng="196293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654D4C-1AD0-6A4B-B90A-2CEF0F2BF2CF}">
      <dsp:nvSpPr>
        <dsp:cNvPr id="0" name=""/>
        <dsp:cNvSpPr/>
      </dsp:nvSpPr>
      <dsp:spPr>
        <a:xfrm>
          <a:off x="4768101" y="1309661"/>
          <a:ext cx="1457926" cy="9476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Recruitment and retention </a:t>
          </a:r>
        </a:p>
      </dsp:txBody>
      <dsp:txXfrm>
        <a:off x="4814362" y="1355922"/>
        <a:ext cx="1365404" cy="855130"/>
      </dsp:txXfrm>
    </dsp:sp>
    <dsp:sp modelId="{4F49885F-7AE3-AC4D-AA56-D3430FC62B2E}">
      <dsp:nvSpPr>
        <dsp:cNvPr id="0" name=""/>
        <dsp:cNvSpPr/>
      </dsp:nvSpPr>
      <dsp:spPr>
        <a:xfrm>
          <a:off x="1800892" y="474457"/>
          <a:ext cx="3788892" cy="3788892"/>
        </a:xfrm>
        <a:custGeom>
          <a:avLst/>
          <a:gdLst/>
          <a:ahLst/>
          <a:cxnLst/>
          <a:rect l="0" t="0" r="0" b="0"/>
          <a:pathLst>
            <a:path>
              <a:moveTo>
                <a:pt x="3786279" y="1794971"/>
              </a:moveTo>
              <a:arcTo wR="1894446" hR="1894446" stAng="21419406" swAng="219737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DEADB6-F35C-C54F-A5EC-7CAD7C042953}">
      <dsp:nvSpPr>
        <dsp:cNvPr id="0" name=""/>
        <dsp:cNvSpPr/>
      </dsp:nvSpPr>
      <dsp:spPr>
        <a:xfrm>
          <a:off x="4079903" y="3427716"/>
          <a:ext cx="1457926" cy="9476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Corporate leadership </a:t>
          </a:r>
        </a:p>
      </dsp:txBody>
      <dsp:txXfrm>
        <a:off x="4126164" y="3473977"/>
        <a:ext cx="1365404" cy="855130"/>
      </dsp:txXfrm>
    </dsp:sp>
    <dsp:sp modelId="{8C5F2800-C47D-1647-ABF2-78C1427A22AE}">
      <dsp:nvSpPr>
        <dsp:cNvPr id="0" name=""/>
        <dsp:cNvSpPr/>
      </dsp:nvSpPr>
      <dsp:spPr>
        <a:xfrm>
          <a:off x="1800892" y="474457"/>
          <a:ext cx="3788892" cy="3788892"/>
        </a:xfrm>
        <a:custGeom>
          <a:avLst/>
          <a:gdLst/>
          <a:ahLst/>
          <a:cxnLst/>
          <a:rect l="0" t="0" r="0" b="0"/>
          <a:pathLst>
            <a:path>
              <a:moveTo>
                <a:pt x="2271476" y="3750995"/>
              </a:moveTo>
              <a:arcTo wR="1894446" hR="1894446" stAng="4711226" swAng="137754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22B67F-3BD8-8F44-8542-BC380507B416}">
      <dsp:nvSpPr>
        <dsp:cNvPr id="0" name=""/>
        <dsp:cNvSpPr/>
      </dsp:nvSpPr>
      <dsp:spPr>
        <a:xfrm>
          <a:off x="1852848" y="3427716"/>
          <a:ext cx="1457926" cy="9476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Business performance </a:t>
          </a:r>
        </a:p>
      </dsp:txBody>
      <dsp:txXfrm>
        <a:off x="1899109" y="3473977"/>
        <a:ext cx="1365404" cy="855130"/>
      </dsp:txXfrm>
    </dsp:sp>
    <dsp:sp modelId="{88F6E6B1-3047-3946-9A0D-1D2948E1DC59}">
      <dsp:nvSpPr>
        <dsp:cNvPr id="0" name=""/>
        <dsp:cNvSpPr/>
      </dsp:nvSpPr>
      <dsp:spPr>
        <a:xfrm>
          <a:off x="1790020" y="458502"/>
          <a:ext cx="3788892" cy="3788892"/>
        </a:xfrm>
        <a:custGeom>
          <a:avLst/>
          <a:gdLst/>
          <a:ahLst/>
          <a:cxnLst/>
          <a:rect l="0" t="0" r="0" b="0"/>
          <a:pathLst>
            <a:path>
              <a:moveTo>
                <a:pt x="327310" y="2958877"/>
              </a:moveTo>
              <a:arcTo wR="1894446" hR="1894446" stAng="8748890" swAng="227080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16E9CB-51B5-D347-9776-608D57CE4F64}">
      <dsp:nvSpPr>
        <dsp:cNvPr id="0" name=""/>
        <dsp:cNvSpPr/>
      </dsp:nvSpPr>
      <dsp:spPr>
        <a:xfrm>
          <a:off x="1164656" y="1271812"/>
          <a:ext cx="1457926" cy="9476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Culture of well-being </a:t>
          </a:r>
        </a:p>
      </dsp:txBody>
      <dsp:txXfrm>
        <a:off x="1210917" y="1318073"/>
        <a:ext cx="1365404" cy="855130"/>
      </dsp:txXfrm>
    </dsp:sp>
    <dsp:sp modelId="{0290495D-2BF2-654E-81F0-4B252D90D763}">
      <dsp:nvSpPr>
        <dsp:cNvPr id="0" name=""/>
        <dsp:cNvSpPr/>
      </dsp:nvSpPr>
      <dsp:spPr>
        <a:xfrm>
          <a:off x="1780057" y="482998"/>
          <a:ext cx="3788892" cy="3788892"/>
        </a:xfrm>
        <a:custGeom>
          <a:avLst/>
          <a:gdLst/>
          <a:ahLst/>
          <a:cxnLst/>
          <a:rect l="0" t="0" r="0" b="0"/>
          <a:pathLst>
            <a:path>
              <a:moveTo>
                <a:pt x="362284" y="780262"/>
              </a:moveTo>
              <a:arcTo wR="1894446" hR="1894446" stAng="12961473" swAng="19023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7041C-427F-5142-B18C-04B236072A46}">
      <dsp:nvSpPr>
        <dsp:cNvPr id="0" name=""/>
        <dsp:cNvSpPr/>
      </dsp:nvSpPr>
      <dsp:spPr>
        <a:xfrm>
          <a:off x="0" y="0"/>
          <a:ext cx="682404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88B2B7-3B00-E64F-A420-2180152DA170}">
      <dsp:nvSpPr>
        <dsp:cNvPr id="0" name=""/>
        <dsp:cNvSpPr/>
      </dsp:nvSpPr>
      <dsp:spPr>
        <a:xfrm>
          <a:off x="0" y="0"/>
          <a:ext cx="6824044" cy="4422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Offer the National DPP lifestyle change program for your eligible employees </a:t>
          </a:r>
        </a:p>
        <a:p>
          <a:pPr marL="0" lvl="0" indent="0" algn="l" defTabSz="1244600" rtl="0">
            <a:lnSpc>
              <a:spcPct val="90000"/>
            </a:lnSpc>
            <a:spcBef>
              <a:spcPct val="0"/>
            </a:spcBef>
            <a:spcAft>
              <a:spcPct val="35000"/>
            </a:spcAft>
            <a:buNone/>
          </a:pPr>
          <a:r>
            <a:rPr lang="en-US" sz="2800" kern="1200" dirty="0">
              <a:solidFill>
                <a:schemeClr val="tx2"/>
              </a:solidFill>
            </a:rPr>
            <a:t>→ Apply for CDC recognition to offer the program at your worksite </a:t>
          </a:r>
        </a:p>
        <a:p>
          <a:pPr marL="0" lvl="0" indent="0" algn="l" defTabSz="1244600" rtl="0">
            <a:lnSpc>
              <a:spcPct val="90000"/>
            </a:lnSpc>
            <a:spcBef>
              <a:spcPct val="0"/>
            </a:spcBef>
            <a:spcAft>
              <a:spcPct val="35000"/>
            </a:spcAft>
            <a:buNone/>
          </a:pPr>
          <a:r>
            <a:rPr lang="en-US" sz="2800" kern="1200" dirty="0">
              <a:solidFill>
                <a:schemeClr val="tx2"/>
              </a:solidFill>
            </a:rPr>
            <a:t>→ Contract with a CDC-recognized organization to offer the program in-person at your worksite or online </a:t>
          </a:r>
        </a:p>
      </dsp:txBody>
      <dsp:txXfrm>
        <a:off x="0" y="0"/>
        <a:ext cx="6824044" cy="44223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7041C-427F-5142-B18C-04B236072A46}">
      <dsp:nvSpPr>
        <dsp:cNvPr id="0" name=""/>
        <dsp:cNvSpPr/>
      </dsp:nvSpPr>
      <dsp:spPr>
        <a:xfrm>
          <a:off x="0" y="0"/>
          <a:ext cx="116731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88B2B7-3B00-E64F-A420-2180152DA170}">
      <dsp:nvSpPr>
        <dsp:cNvPr id="0" name=""/>
        <dsp:cNvSpPr/>
      </dsp:nvSpPr>
      <dsp:spPr>
        <a:xfrm>
          <a:off x="0" y="0"/>
          <a:ext cx="11673134" cy="2457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Give Employees Access to Tobacco Cessation Treatments</a:t>
          </a:r>
          <a:r>
            <a:rPr lang="en-US" sz="2800" b="0" kern="1200" baseline="30000" dirty="0">
              <a:solidFill>
                <a:schemeClr val="tx2"/>
              </a:solidFill>
            </a:rPr>
            <a:t>16</a:t>
          </a:r>
        </a:p>
        <a:p>
          <a:pPr marL="0" lvl="0" indent="0" algn="l" defTabSz="1244600" rtl="0">
            <a:lnSpc>
              <a:spcPct val="90000"/>
            </a:lnSpc>
            <a:spcBef>
              <a:spcPct val="0"/>
            </a:spcBef>
            <a:spcAft>
              <a:spcPct val="35000"/>
            </a:spcAft>
            <a:buNone/>
          </a:pPr>
          <a:r>
            <a:rPr lang="en-US" sz="2800" kern="1200" dirty="0">
              <a:solidFill>
                <a:schemeClr val="tx2"/>
              </a:solidFill>
            </a:rPr>
            <a:t>→ </a:t>
          </a:r>
          <a:r>
            <a:rPr lang="en-US" sz="2800" b="0" i="0" kern="1200" dirty="0">
              <a:solidFill>
                <a:schemeClr val="tx2"/>
              </a:solidFill>
            </a:rPr>
            <a:t>Cover evidence-based cessation treatments, including individual, group, and telephone counseling and the seven FDA-approved cessation medications</a:t>
          </a:r>
        </a:p>
        <a:p>
          <a:pPr marL="0" lvl="0" indent="0" algn="l" defTabSz="1244600" rtl="0">
            <a:lnSpc>
              <a:spcPct val="90000"/>
            </a:lnSpc>
            <a:spcBef>
              <a:spcPct val="0"/>
            </a:spcBef>
            <a:spcAft>
              <a:spcPct val="35000"/>
            </a:spcAft>
            <a:buNone/>
          </a:pPr>
          <a:r>
            <a:rPr lang="en-US" sz="2800" kern="1200" dirty="0">
              <a:solidFill>
                <a:schemeClr val="tx2"/>
              </a:solidFill>
            </a:rPr>
            <a:t>→ Combine cessation counseling with cessation medication</a:t>
          </a:r>
        </a:p>
        <a:p>
          <a:pPr marL="0" lvl="0" indent="0" algn="l" defTabSz="1244600" rtl="0">
            <a:lnSpc>
              <a:spcPct val="90000"/>
            </a:lnSpc>
            <a:spcBef>
              <a:spcPct val="0"/>
            </a:spcBef>
            <a:spcAft>
              <a:spcPct val="35000"/>
            </a:spcAft>
            <a:buNone/>
          </a:pPr>
          <a:r>
            <a:rPr lang="en-US" sz="2800" kern="1200" dirty="0">
              <a:solidFill>
                <a:schemeClr val="tx2"/>
              </a:solidFill>
            </a:rPr>
            <a:t>→ Offer combination nicotine replacement therapies </a:t>
          </a:r>
        </a:p>
        <a:p>
          <a:pPr marL="0" lvl="0" indent="0" algn="l" defTabSz="1244600" rtl="0">
            <a:lnSpc>
              <a:spcPct val="90000"/>
            </a:lnSpc>
            <a:spcBef>
              <a:spcPct val="0"/>
            </a:spcBef>
            <a:spcAft>
              <a:spcPct val="35000"/>
            </a:spcAft>
            <a:buNone/>
          </a:pPr>
          <a:r>
            <a:rPr lang="en-US" sz="2800" kern="1200" dirty="0">
              <a:solidFill>
                <a:schemeClr val="tx2"/>
              </a:solidFill>
            </a:rPr>
            <a:t> </a:t>
          </a:r>
        </a:p>
      </dsp:txBody>
      <dsp:txXfrm>
        <a:off x="0" y="0"/>
        <a:ext cx="11673134" cy="2457013"/>
      </dsp:txXfrm>
    </dsp:sp>
    <dsp:sp modelId="{15EC845B-B9A8-A24F-8D9B-DDF1AAA65460}">
      <dsp:nvSpPr>
        <dsp:cNvPr id="0" name=""/>
        <dsp:cNvSpPr/>
      </dsp:nvSpPr>
      <dsp:spPr>
        <a:xfrm>
          <a:off x="0" y="2457013"/>
          <a:ext cx="116731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39B226-F8E9-8D42-A31A-AAF37C6078F3}">
      <dsp:nvSpPr>
        <dsp:cNvPr id="0" name=""/>
        <dsp:cNvSpPr/>
      </dsp:nvSpPr>
      <dsp:spPr>
        <a:xfrm>
          <a:off x="0" y="2457013"/>
          <a:ext cx="11673134" cy="2457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Remove Barriers to Cessation Treatments</a:t>
          </a:r>
          <a:r>
            <a:rPr lang="en-US" sz="2800" b="0" kern="1200" baseline="30000" dirty="0">
              <a:solidFill>
                <a:schemeClr val="tx2"/>
              </a:solidFill>
            </a:rPr>
            <a:t>16</a:t>
          </a:r>
          <a:endParaRPr lang="en-US" sz="2800" b="1" kern="1200" dirty="0">
            <a:solidFill>
              <a:schemeClr val="tx2"/>
            </a:solidFill>
          </a:endParaRPr>
        </a:p>
        <a:p>
          <a:pPr marL="0" lvl="0" indent="0" algn="l" defTabSz="1244600" rtl="0">
            <a:lnSpc>
              <a:spcPct val="90000"/>
            </a:lnSpc>
            <a:spcBef>
              <a:spcPct val="0"/>
            </a:spcBef>
            <a:spcAft>
              <a:spcPct val="35000"/>
            </a:spcAft>
            <a:buNone/>
          </a:pPr>
          <a:r>
            <a:rPr lang="en-US" sz="2400" kern="1200" dirty="0">
              <a:solidFill>
                <a:schemeClr val="tx2"/>
              </a:solidFill>
            </a:rPr>
            <a:t>→ </a:t>
          </a:r>
          <a:r>
            <a:rPr lang="en-US" sz="2800" kern="1200" dirty="0">
              <a:solidFill>
                <a:schemeClr val="tx2"/>
              </a:solidFill>
            </a:rPr>
            <a:t>Remove barriers that make it difficult for employees and their families to access covered benefit treatments (e.g., prior authorization)</a:t>
          </a:r>
        </a:p>
        <a:p>
          <a:pPr marL="0" lvl="0" indent="0" algn="l" defTabSz="1244600" rtl="0">
            <a:lnSpc>
              <a:spcPct val="90000"/>
            </a:lnSpc>
            <a:spcBef>
              <a:spcPct val="0"/>
            </a:spcBef>
            <a:spcAft>
              <a:spcPct val="35000"/>
            </a:spcAft>
            <a:buNone/>
          </a:pPr>
          <a:endParaRPr lang="en-US" sz="2800" kern="1200" dirty="0">
            <a:solidFill>
              <a:schemeClr val="tx2"/>
            </a:solidFill>
          </a:endParaRPr>
        </a:p>
        <a:p>
          <a:pPr marL="0" lvl="0" indent="0" algn="l" defTabSz="1244600" rtl="0">
            <a:lnSpc>
              <a:spcPct val="90000"/>
            </a:lnSpc>
            <a:spcBef>
              <a:spcPct val="0"/>
            </a:spcBef>
            <a:spcAft>
              <a:spcPct val="35000"/>
            </a:spcAft>
            <a:buNone/>
          </a:pPr>
          <a:r>
            <a:rPr lang="en-US" sz="2800" kern="1200" dirty="0">
              <a:solidFill>
                <a:schemeClr val="tx2"/>
              </a:solidFill>
            </a:rPr>
            <a:t> </a:t>
          </a:r>
        </a:p>
      </dsp:txBody>
      <dsp:txXfrm>
        <a:off x="0" y="2457013"/>
        <a:ext cx="11673134" cy="24570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7041C-427F-5142-B18C-04B236072A46}">
      <dsp:nvSpPr>
        <dsp:cNvPr id="0" name=""/>
        <dsp:cNvSpPr/>
      </dsp:nvSpPr>
      <dsp:spPr>
        <a:xfrm>
          <a:off x="0" y="2537"/>
          <a:ext cx="116731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88B2B7-3B00-E64F-A420-2180152DA170}">
      <dsp:nvSpPr>
        <dsp:cNvPr id="0" name=""/>
        <dsp:cNvSpPr/>
      </dsp:nvSpPr>
      <dsp:spPr>
        <a:xfrm>
          <a:off x="0" y="2537"/>
          <a:ext cx="11673134" cy="2082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Promote Covered Cessation Treatments</a:t>
          </a:r>
          <a:r>
            <a:rPr lang="en-US" sz="2800" b="0" kern="1200" baseline="30000" dirty="0">
              <a:solidFill>
                <a:schemeClr val="tx2"/>
              </a:solidFill>
            </a:rPr>
            <a:t>17</a:t>
          </a:r>
          <a:r>
            <a:rPr lang="en-US" sz="2800" b="1" kern="1200" dirty="0">
              <a:solidFill>
                <a:schemeClr val="tx2"/>
              </a:solidFill>
            </a:rPr>
            <a:t> </a:t>
          </a:r>
        </a:p>
        <a:p>
          <a:pPr marL="0" lvl="0" indent="0" algn="l" defTabSz="1244600" rtl="0">
            <a:lnSpc>
              <a:spcPct val="90000"/>
            </a:lnSpc>
            <a:spcBef>
              <a:spcPct val="0"/>
            </a:spcBef>
            <a:spcAft>
              <a:spcPct val="35000"/>
            </a:spcAft>
            <a:buNone/>
          </a:pPr>
          <a:r>
            <a:rPr lang="en-US" sz="2800" kern="1200" dirty="0">
              <a:solidFill>
                <a:schemeClr val="tx2"/>
              </a:solidFill>
            </a:rPr>
            <a:t>→ </a:t>
          </a:r>
          <a:r>
            <a:rPr lang="en-US" sz="2800" b="0" i="0" kern="1200" dirty="0">
              <a:solidFill>
                <a:schemeClr val="tx2"/>
              </a:solidFill>
            </a:rPr>
            <a:t>Promote covered cessation treatments to employees who smoke and health care providers so that they are aware of and use these treatments</a:t>
          </a:r>
        </a:p>
      </dsp:txBody>
      <dsp:txXfrm>
        <a:off x="0" y="2537"/>
        <a:ext cx="11673134" cy="2082702"/>
      </dsp:txXfrm>
    </dsp:sp>
    <dsp:sp modelId="{15EC845B-B9A8-A24F-8D9B-DDF1AAA65460}">
      <dsp:nvSpPr>
        <dsp:cNvPr id="0" name=""/>
        <dsp:cNvSpPr/>
      </dsp:nvSpPr>
      <dsp:spPr>
        <a:xfrm>
          <a:off x="0" y="2085240"/>
          <a:ext cx="116731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39B226-F8E9-8D42-A31A-AAF37C6078F3}">
      <dsp:nvSpPr>
        <dsp:cNvPr id="0" name=""/>
        <dsp:cNvSpPr/>
      </dsp:nvSpPr>
      <dsp:spPr>
        <a:xfrm>
          <a:off x="0" y="2087778"/>
          <a:ext cx="11661734" cy="2826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Create a Tobacco-Free Workplace</a:t>
          </a:r>
          <a:r>
            <a:rPr lang="en-US" sz="2800" b="0" kern="1200" baseline="30000" dirty="0">
              <a:solidFill>
                <a:schemeClr val="tx2"/>
              </a:solidFill>
            </a:rPr>
            <a:t>17</a:t>
          </a:r>
          <a:r>
            <a:rPr lang="en-US" sz="2800" b="1" kern="1200" dirty="0">
              <a:solidFill>
                <a:schemeClr val="tx2"/>
              </a:solidFill>
            </a:rPr>
            <a:t> </a:t>
          </a:r>
        </a:p>
        <a:p>
          <a:pPr marL="0" lvl="0" indent="0" algn="l" defTabSz="1244600" rtl="0">
            <a:lnSpc>
              <a:spcPct val="90000"/>
            </a:lnSpc>
            <a:spcBef>
              <a:spcPct val="0"/>
            </a:spcBef>
            <a:spcAft>
              <a:spcPct val="35000"/>
            </a:spcAft>
            <a:buNone/>
          </a:pPr>
          <a:r>
            <a:rPr lang="en-US" sz="2400" kern="1200" dirty="0">
              <a:solidFill>
                <a:schemeClr val="tx2"/>
              </a:solidFill>
            </a:rPr>
            <a:t>→ </a:t>
          </a:r>
          <a:r>
            <a:rPr lang="en-US" sz="2800" kern="1200" dirty="0">
              <a:solidFill>
                <a:schemeClr val="tx2"/>
              </a:solidFill>
            </a:rPr>
            <a:t>Adopt and implement a policy that:</a:t>
          </a:r>
        </a:p>
        <a:p>
          <a:pPr marL="0" lvl="0" indent="0" algn="l" defTabSz="1244600" rtl="0">
            <a:lnSpc>
              <a:spcPct val="90000"/>
            </a:lnSpc>
            <a:spcBef>
              <a:spcPct val="0"/>
            </a:spcBef>
            <a:spcAft>
              <a:spcPct val="35000"/>
            </a:spcAft>
            <a:buNone/>
          </a:pPr>
          <a:r>
            <a:rPr lang="en-US" sz="2800" kern="1200" dirty="0">
              <a:solidFill>
                <a:schemeClr val="tx2"/>
              </a:solidFill>
            </a:rPr>
            <a:t>	→ Prohibits the use of ALL tobacco products (including e-cigarettes) </a:t>
          </a:r>
        </a:p>
        <a:p>
          <a:pPr marL="0" lvl="0" indent="0" algn="l" defTabSz="1244600" rtl="0">
            <a:lnSpc>
              <a:spcPct val="90000"/>
            </a:lnSpc>
            <a:spcBef>
              <a:spcPct val="0"/>
            </a:spcBef>
            <a:spcAft>
              <a:spcPct val="35000"/>
            </a:spcAft>
            <a:buNone/>
          </a:pPr>
          <a:r>
            <a:rPr lang="en-US" sz="2800" kern="1200" dirty="0">
              <a:solidFill>
                <a:schemeClr val="tx2"/>
              </a:solidFill>
            </a:rPr>
            <a:t>	→ Applies to all indoor and outdoor areas of the workplace </a:t>
          </a:r>
        </a:p>
        <a:p>
          <a:pPr marL="0" lvl="0" indent="0" algn="l" defTabSz="1244600" rtl="0">
            <a:lnSpc>
              <a:spcPct val="90000"/>
            </a:lnSpc>
            <a:spcBef>
              <a:spcPct val="0"/>
            </a:spcBef>
            <a:spcAft>
              <a:spcPct val="35000"/>
            </a:spcAft>
            <a:buNone/>
          </a:pPr>
          <a:r>
            <a:rPr lang="en-US" sz="2800" kern="1200" dirty="0">
              <a:solidFill>
                <a:schemeClr val="tx2"/>
              </a:solidFill>
            </a:rPr>
            <a:t>	→ Applies to everyone and is in effect 24/7</a:t>
          </a:r>
        </a:p>
        <a:p>
          <a:pPr marL="0" lvl="0" indent="0" algn="l" defTabSz="1244600" rtl="0">
            <a:lnSpc>
              <a:spcPct val="90000"/>
            </a:lnSpc>
            <a:spcBef>
              <a:spcPct val="0"/>
            </a:spcBef>
            <a:spcAft>
              <a:spcPct val="35000"/>
            </a:spcAft>
            <a:buNone/>
          </a:pPr>
          <a:endParaRPr lang="en-US" sz="2800" kern="1200" dirty="0">
            <a:solidFill>
              <a:schemeClr val="tx2"/>
            </a:solidFill>
          </a:endParaRPr>
        </a:p>
        <a:p>
          <a:pPr marL="0" lvl="0" indent="0" algn="l" defTabSz="1244600" rtl="0">
            <a:lnSpc>
              <a:spcPct val="90000"/>
            </a:lnSpc>
            <a:spcBef>
              <a:spcPct val="0"/>
            </a:spcBef>
            <a:spcAft>
              <a:spcPct val="35000"/>
            </a:spcAft>
            <a:buNone/>
          </a:pPr>
          <a:r>
            <a:rPr lang="en-US" sz="2800" kern="1200" dirty="0">
              <a:solidFill>
                <a:schemeClr val="tx2"/>
              </a:solidFill>
            </a:rPr>
            <a:t> </a:t>
          </a:r>
        </a:p>
      </dsp:txBody>
      <dsp:txXfrm>
        <a:off x="0" y="2087778"/>
        <a:ext cx="11661734" cy="28262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7041C-427F-5142-B18C-04B236072A46}">
      <dsp:nvSpPr>
        <dsp:cNvPr id="0" name=""/>
        <dsp:cNvSpPr/>
      </dsp:nvSpPr>
      <dsp:spPr>
        <a:xfrm>
          <a:off x="0" y="0"/>
          <a:ext cx="116731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88B2B7-3B00-E64F-A420-2180152DA170}">
      <dsp:nvSpPr>
        <dsp:cNvPr id="0" name=""/>
        <dsp:cNvSpPr/>
      </dsp:nvSpPr>
      <dsp:spPr>
        <a:xfrm>
          <a:off x="0" y="0"/>
          <a:ext cx="11673134" cy="221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Provide asthma education </a:t>
          </a:r>
        </a:p>
        <a:p>
          <a:pPr marL="0" lvl="0" indent="0" algn="l" defTabSz="1244600" rtl="0">
            <a:lnSpc>
              <a:spcPct val="90000"/>
            </a:lnSpc>
            <a:spcBef>
              <a:spcPct val="0"/>
            </a:spcBef>
            <a:spcAft>
              <a:spcPct val="35000"/>
            </a:spcAft>
            <a:buNone/>
          </a:pPr>
          <a:r>
            <a:rPr lang="en-US" sz="2800" kern="1200" dirty="0">
              <a:solidFill>
                <a:schemeClr val="tx2"/>
              </a:solidFill>
            </a:rPr>
            <a:t>→ </a:t>
          </a:r>
          <a:r>
            <a:rPr lang="en-US" sz="2800" kern="1200" dirty="0">
              <a:solidFill>
                <a:schemeClr val="accent1"/>
              </a:solidFill>
            </a:rPr>
            <a:t>Expand access to intensive self-management education for employees whose asthma is not well controlled </a:t>
          </a:r>
        </a:p>
      </dsp:txBody>
      <dsp:txXfrm>
        <a:off x="0" y="0"/>
        <a:ext cx="11673134" cy="2211185"/>
      </dsp:txXfrm>
    </dsp:sp>
    <dsp:sp modelId="{15EC845B-B9A8-A24F-8D9B-DDF1AAA65460}">
      <dsp:nvSpPr>
        <dsp:cNvPr id="0" name=""/>
        <dsp:cNvSpPr/>
      </dsp:nvSpPr>
      <dsp:spPr>
        <a:xfrm>
          <a:off x="0" y="2211185"/>
          <a:ext cx="116731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39B226-F8E9-8D42-A31A-AAF37C6078F3}">
      <dsp:nvSpPr>
        <dsp:cNvPr id="0" name=""/>
        <dsp:cNvSpPr/>
      </dsp:nvSpPr>
      <dsp:spPr>
        <a:xfrm>
          <a:off x="0" y="2211185"/>
          <a:ext cx="11673134" cy="221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Lower copayments for asthma medications and services </a:t>
          </a:r>
        </a:p>
        <a:p>
          <a:pPr marL="0" lvl="0" indent="0" algn="l" defTabSz="1244600" rtl="0">
            <a:lnSpc>
              <a:spcPct val="90000"/>
            </a:lnSpc>
            <a:spcBef>
              <a:spcPct val="0"/>
            </a:spcBef>
            <a:spcAft>
              <a:spcPct val="35000"/>
            </a:spcAft>
            <a:buNone/>
          </a:pPr>
          <a:r>
            <a:rPr lang="en-US" sz="2800" kern="1200" dirty="0">
              <a:solidFill>
                <a:schemeClr val="tx2"/>
              </a:solidFill>
            </a:rPr>
            <a:t>→ Reduce out-of-pocket costs for asthma medications and supplies </a:t>
          </a:r>
        </a:p>
        <a:p>
          <a:pPr marL="0" lvl="0" indent="0" algn="l" defTabSz="1244600" rtl="0">
            <a:lnSpc>
              <a:spcPct val="90000"/>
            </a:lnSpc>
            <a:spcBef>
              <a:spcPct val="0"/>
            </a:spcBef>
            <a:spcAft>
              <a:spcPct val="35000"/>
            </a:spcAft>
            <a:buNone/>
          </a:pPr>
          <a:r>
            <a:rPr lang="en-US" sz="2800" kern="1200" dirty="0">
              <a:solidFill>
                <a:schemeClr val="tx2"/>
              </a:solidFill>
            </a:rPr>
            <a:t>→ Combine inhalers and spacers as a single benefit  </a:t>
          </a:r>
        </a:p>
        <a:p>
          <a:pPr marL="0" lvl="0" indent="0" algn="l" defTabSz="1244600" rtl="0">
            <a:lnSpc>
              <a:spcPct val="90000"/>
            </a:lnSpc>
            <a:spcBef>
              <a:spcPct val="0"/>
            </a:spcBef>
            <a:spcAft>
              <a:spcPct val="35000"/>
            </a:spcAft>
            <a:buNone/>
          </a:pPr>
          <a:endParaRPr lang="en-US" sz="2400" kern="1200" dirty="0"/>
        </a:p>
      </dsp:txBody>
      <dsp:txXfrm>
        <a:off x="0" y="2211185"/>
        <a:ext cx="11673134" cy="2211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0C4CA-8D94-DC4A-A229-A5D92245AFCD}">
      <dsp:nvSpPr>
        <dsp:cNvPr id="0" name=""/>
        <dsp:cNvSpPr/>
      </dsp:nvSpPr>
      <dsp:spPr>
        <a:xfrm>
          <a:off x="2506387" y="2195"/>
          <a:ext cx="2508224" cy="1003289"/>
        </a:xfrm>
        <a:prstGeom prst="chevr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Consumer Health </a:t>
          </a:r>
        </a:p>
      </dsp:txBody>
      <dsp:txXfrm>
        <a:off x="3008032" y="2195"/>
        <a:ext cx="1504935" cy="1003289"/>
      </dsp:txXfrm>
    </dsp:sp>
    <dsp:sp modelId="{86ECD9B0-17C6-0143-8D98-7B84D5D99DE6}">
      <dsp:nvSpPr>
        <dsp:cNvPr id="0" name=""/>
        <dsp:cNvSpPr/>
      </dsp:nvSpPr>
      <dsp:spPr>
        <a:xfrm>
          <a:off x="2506387" y="1145946"/>
          <a:ext cx="2508224" cy="1003289"/>
        </a:xfrm>
        <a:prstGeom prst="chevron">
          <a:avLst/>
        </a:prstGeom>
        <a:gradFill rotWithShape="0">
          <a:gsLst>
            <a:gs pos="0">
              <a:schemeClr val="accent1">
                <a:shade val="80000"/>
                <a:hueOff val="142249"/>
                <a:satOff val="-22454"/>
                <a:lumOff val="14622"/>
                <a:alphaOff val="0"/>
                <a:satMod val="103000"/>
                <a:lumMod val="102000"/>
                <a:tint val="94000"/>
              </a:schemeClr>
            </a:gs>
            <a:gs pos="50000">
              <a:schemeClr val="accent1">
                <a:shade val="80000"/>
                <a:hueOff val="142249"/>
                <a:satOff val="-22454"/>
                <a:lumOff val="14622"/>
                <a:alphaOff val="0"/>
                <a:satMod val="110000"/>
                <a:lumMod val="100000"/>
                <a:shade val="100000"/>
              </a:schemeClr>
            </a:gs>
            <a:gs pos="100000">
              <a:schemeClr val="accent1">
                <a:shade val="80000"/>
                <a:hueOff val="142249"/>
                <a:satOff val="-22454"/>
                <a:lumOff val="146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Employee Health </a:t>
          </a:r>
        </a:p>
      </dsp:txBody>
      <dsp:txXfrm>
        <a:off x="3008032" y="1145946"/>
        <a:ext cx="1504935" cy="1003289"/>
      </dsp:txXfrm>
    </dsp:sp>
    <dsp:sp modelId="{A5D89EB4-FDCD-5643-BF18-E0D560F6B4AA}">
      <dsp:nvSpPr>
        <dsp:cNvPr id="0" name=""/>
        <dsp:cNvSpPr/>
      </dsp:nvSpPr>
      <dsp:spPr>
        <a:xfrm>
          <a:off x="2506387" y="2289696"/>
          <a:ext cx="2508224" cy="1003289"/>
        </a:xfrm>
        <a:prstGeom prst="chevron">
          <a:avLst/>
        </a:prstGeom>
        <a:gradFill rotWithShape="0">
          <a:gsLst>
            <a:gs pos="0">
              <a:schemeClr val="accent1">
                <a:shade val="80000"/>
                <a:hueOff val="284497"/>
                <a:satOff val="-44907"/>
                <a:lumOff val="29245"/>
                <a:alphaOff val="0"/>
                <a:satMod val="103000"/>
                <a:lumMod val="102000"/>
                <a:tint val="94000"/>
              </a:schemeClr>
            </a:gs>
            <a:gs pos="50000">
              <a:schemeClr val="accent1">
                <a:shade val="80000"/>
                <a:hueOff val="284497"/>
                <a:satOff val="-44907"/>
                <a:lumOff val="29245"/>
                <a:alphaOff val="0"/>
                <a:satMod val="110000"/>
                <a:lumMod val="100000"/>
                <a:shade val="100000"/>
              </a:schemeClr>
            </a:gs>
            <a:gs pos="100000">
              <a:schemeClr val="accent1">
                <a:shade val="80000"/>
                <a:hueOff val="284497"/>
                <a:satOff val="-44907"/>
                <a:lumOff val="292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Community Health </a:t>
          </a:r>
        </a:p>
      </dsp:txBody>
      <dsp:txXfrm>
        <a:off x="3008032" y="2289696"/>
        <a:ext cx="1504935" cy="1003289"/>
      </dsp:txXfrm>
    </dsp:sp>
    <dsp:sp modelId="{8E59A93E-BC9A-2C46-8DA7-8D51EC339EBE}">
      <dsp:nvSpPr>
        <dsp:cNvPr id="0" name=""/>
        <dsp:cNvSpPr/>
      </dsp:nvSpPr>
      <dsp:spPr>
        <a:xfrm>
          <a:off x="2506387" y="3433446"/>
          <a:ext cx="2508224" cy="1003289"/>
        </a:xfrm>
        <a:prstGeom prst="chevron">
          <a:avLst/>
        </a:prstGeom>
        <a:gradFill rotWithShape="0">
          <a:gsLst>
            <a:gs pos="0">
              <a:schemeClr val="accent1">
                <a:shade val="80000"/>
                <a:hueOff val="426746"/>
                <a:satOff val="-67361"/>
                <a:lumOff val="43867"/>
                <a:alphaOff val="0"/>
                <a:satMod val="103000"/>
                <a:lumMod val="102000"/>
                <a:tint val="94000"/>
              </a:schemeClr>
            </a:gs>
            <a:gs pos="50000">
              <a:schemeClr val="accent1">
                <a:shade val="80000"/>
                <a:hueOff val="426746"/>
                <a:satOff val="-67361"/>
                <a:lumOff val="43867"/>
                <a:alphaOff val="0"/>
                <a:satMod val="110000"/>
                <a:lumMod val="100000"/>
                <a:shade val="100000"/>
              </a:schemeClr>
            </a:gs>
            <a:gs pos="100000">
              <a:schemeClr val="accent1">
                <a:shade val="80000"/>
                <a:hueOff val="426746"/>
                <a:satOff val="-67361"/>
                <a:lumOff val="4386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Environmental Health </a:t>
          </a:r>
        </a:p>
      </dsp:txBody>
      <dsp:txXfrm>
        <a:off x="3008032" y="3433446"/>
        <a:ext cx="1504935" cy="1003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98269-EBEC-CD41-83BF-474B71394815}">
      <dsp:nvSpPr>
        <dsp:cNvPr id="0" name=""/>
        <dsp:cNvSpPr/>
      </dsp:nvSpPr>
      <dsp:spPr>
        <a:xfrm>
          <a:off x="1936" y="395371"/>
          <a:ext cx="2567213" cy="25672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Healthier employees</a:t>
          </a:r>
        </a:p>
      </dsp:txBody>
      <dsp:txXfrm>
        <a:off x="377896" y="771331"/>
        <a:ext cx="1815293" cy="1815293"/>
      </dsp:txXfrm>
    </dsp:sp>
    <dsp:sp modelId="{08799FFA-9DD3-5040-82F0-9EC1CBC5104C}">
      <dsp:nvSpPr>
        <dsp:cNvPr id="0" name=""/>
        <dsp:cNvSpPr/>
      </dsp:nvSpPr>
      <dsp:spPr>
        <a:xfrm>
          <a:off x="2777607" y="1039454"/>
          <a:ext cx="1488983" cy="1488983"/>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2974972" y="1608841"/>
        <a:ext cx="1094253" cy="350209"/>
      </dsp:txXfrm>
    </dsp:sp>
    <dsp:sp modelId="{473EDCE6-4F1E-7C47-A84D-986A8E31D627}">
      <dsp:nvSpPr>
        <dsp:cNvPr id="0" name=""/>
        <dsp:cNvSpPr/>
      </dsp:nvSpPr>
      <dsp:spPr>
        <a:xfrm>
          <a:off x="4475049" y="500318"/>
          <a:ext cx="2567213" cy="25672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A more productive workforce</a:t>
          </a:r>
        </a:p>
      </dsp:txBody>
      <dsp:txXfrm>
        <a:off x="4851009" y="876278"/>
        <a:ext cx="1815293" cy="1815293"/>
      </dsp:txXfrm>
    </dsp:sp>
    <dsp:sp modelId="{06BAD5B6-BB93-664D-A4DD-180EC08C0F58}">
      <dsp:nvSpPr>
        <dsp:cNvPr id="0" name=""/>
        <dsp:cNvSpPr/>
      </dsp:nvSpPr>
      <dsp:spPr>
        <a:xfrm>
          <a:off x="7250720" y="1039454"/>
          <a:ext cx="1488983" cy="1488983"/>
        </a:xfrm>
        <a:prstGeom prst="mathEqual">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7448085" y="1346184"/>
        <a:ext cx="1094253" cy="875523"/>
      </dsp:txXfrm>
    </dsp:sp>
    <dsp:sp modelId="{301BCFDB-4BA9-1D41-BC74-CA9A9875BA85}">
      <dsp:nvSpPr>
        <dsp:cNvPr id="0" name=""/>
        <dsp:cNvSpPr/>
      </dsp:nvSpPr>
      <dsp:spPr>
        <a:xfrm>
          <a:off x="8948161" y="500318"/>
          <a:ext cx="2567213" cy="25672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A stronger local economy </a:t>
          </a:r>
        </a:p>
      </dsp:txBody>
      <dsp:txXfrm>
        <a:off x="9324121" y="876278"/>
        <a:ext cx="1815293" cy="1815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93A66-31C0-4A4F-904A-2C3BF5B75B36}">
      <dsp:nvSpPr>
        <dsp:cNvPr id="0" name=""/>
        <dsp:cNvSpPr/>
      </dsp:nvSpPr>
      <dsp:spPr>
        <a:xfrm>
          <a:off x="3792183" y="253019"/>
          <a:ext cx="1922057" cy="1922057"/>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Resources </a:t>
          </a:r>
        </a:p>
      </dsp:txBody>
      <dsp:txXfrm>
        <a:off x="4355140" y="815976"/>
        <a:ext cx="1359100" cy="1359100"/>
      </dsp:txXfrm>
    </dsp:sp>
    <dsp:sp modelId="{35575B9B-356C-4F42-922A-3E847ADBF1B3}">
      <dsp:nvSpPr>
        <dsp:cNvPr id="0" name=""/>
        <dsp:cNvSpPr/>
      </dsp:nvSpPr>
      <dsp:spPr>
        <a:xfrm rot="5400000">
          <a:off x="5803019" y="253019"/>
          <a:ext cx="1922057" cy="1922057"/>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Alignment</a:t>
          </a:r>
        </a:p>
      </dsp:txBody>
      <dsp:txXfrm rot="-5400000">
        <a:off x="5803019" y="815976"/>
        <a:ext cx="1359100" cy="1359100"/>
      </dsp:txXfrm>
    </dsp:sp>
    <dsp:sp modelId="{956E5EBD-087A-D248-B077-495CB4893243}">
      <dsp:nvSpPr>
        <dsp:cNvPr id="0" name=""/>
        <dsp:cNvSpPr/>
      </dsp:nvSpPr>
      <dsp:spPr>
        <a:xfrm rot="10800000">
          <a:off x="5803019" y="2263855"/>
          <a:ext cx="1922057" cy="1922057"/>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Impact </a:t>
          </a:r>
        </a:p>
      </dsp:txBody>
      <dsp:txXfrm rot="10800000">
        <a:off x="5803019" y="2263855"/>
        <a:ext cx="1359100" cy="1359100"/>
      </dsp:txXfrm>
    </dsp:sp>
    <dsp:sp modelId="{EFC8228E-F651-9043-950A-118A6C0EC917}">
      <dsp:nvSpPr>
        <dsp:cNvPr id="0" name=""/>
        <dsp:cNvSpPr/>
      </dsp:nvSpPr>
      <dsp:spPr>
        <a:xfrm rot="16200000">
          <a:off x="3792183" y="2263855"/>
          <a:ext cx="1922057" cy="1922057"/>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Health </a:t>
          </a:r>
        </a:p>
      </dsp:txBody>
      <dsp:txXfrm rot="5400000">
        <a:off x="4355140" y="2263855"/>
        <a:ext cx="1359100" cy="1359100"/>
      </dsp:txXfrm>
    </dsp:sp>
    <dsp:sp modelId="{80EF8FC2-A968-9A4E-B056-3E44C2E007EF}">
      <dsp:nvSpPr>
        <dsp:cNvPr id="0" name=""/>
        <dsp:cNvSpPr/>
      </dsp:nvSpPr>
      <dsp:spPr>
        <a:xfrm>
          <a:off x="5426820" y="1819962"/>
          <a:ext cx="663620" cy="577061"/>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4FF35F89-C1C0-E442-8A98-54AA990D55DC}">
      <dsp:nvSpPr>
        <dsp:cNvPr id="0" name=""/>
        <dsp:cNvSpPr/>
      </dsp:nvSpPr>
      <dsp:spPr>
        <a:xfrm rot="10800000">
          <a:off x="5426820" y="2041908"/>
          <a:ext cx="663620" cy="577061"/>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72A9C-86CE-284F-85B1-18ECC823C68D}">
      <dsp:nvSpPr>
        <dsp:cNvPr id="0" name=""/>
        <dsp:cNvSpPr/>
      </dsp:nvSpPr>
      <dsp:spPr>
        <a:xfrm rot="16200000">
          <a:off x="-1127767" y="1133953"/>
          <a:ext cx="4438650" cy="2170743"/>
        </a:xfrm>
        <a:prstGeom prst="flowChartManualOperati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2484" bIns="0" numCol="1" spcCol="1270" anchor="ctr" anchorCtr="0">
          <a:noAutofit/>
        </a:bodyPr>
        <a:lstStyle/>
        <a:p>
          <a:pPr marL="0" lvl="0" indent="0" algn="ctr" defTabSz="1333500" rtl="0">
            <a:lnSpc>
              <a:spcPct val="90000"/>
            </a:lnSpc>
            <a:spcBef>
              <a:spcPct val="0"/>
            </a:spcBef>
            <a:spcAft>
              <a:spcPct val="35000"/>
            </a:spcAft>
            <a:buNone/>
          </a:pPr>
          <a:r>
            <a:rPr lang="en-US" sz="3000" kern="1200" dirty="0"/>
            <a:t>Clear and meaningful purpose</a:t>
          </a:r>
        </a:p>
      </dsp:txBody>
      <dsp:txXfrm rot="5400000">
        <a:off x="6186" y="887730"/>
        <a:ext cx="2170743" cy="2663190"/>
      </dsp:txXfrm>
    </dsp:sp>
    <dsp:sp modelId="{3B47678A-E194-7E4F-B1C6-287C778ED25C}">
      <dsp:nvSpPr>
        <dsp:cNvPr id="0" name=""/>
        <dsp:cNvSpPr/>
      </dsp:nvSpPr>
      <dsp:spPr>
        <a:xfrm rot="16200000">
          <a:off x="1205781" y="1133953"/>
          <a:ext cx="4438650" cy="2170743"/>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2484" bIns="0" numCol="1" spcCol="1270" anchor="ctr" anchorCtr="0">
          <a:noAutofit/>
        </a:bodyPr>
        <a:lstStyle/>
        <a:p>
          <a:pPr marL="0" lvl="0" indent="0" algn="ctr" defTabSz="1333500">
            <a:lnSpc>
              <a:spcPct val="90000"/>
            </a:lnSpc>
            <a:spcBef>
              <a:spcPct val="0"/>
            </a:spcBef>
            <a:spcAft>
              <a:spcPct val="35000"/>
            </a:spcAft>
            <a:buNone/>
          </a:pPr>
          <a:r>
            <a:rPr lang="en-US" sz="3000" kern="1200" dirty="0"/>
            <a:t>Shared goals </a:t>
          </a:r>
        </a:p>
      </dsp:txBody>
      <dsp:txXfrm rot="5400000">
        <a:off x="2339734" y="887730"/>
        <a:ext cx="2170743" cy="2663190"/>
      </dsp:txXfrm>
    </dsp:sp>
    <dsp:sp modelId="{D5F7CC86-E47E-0642-941C-74A0E7D3ECF0}">
      <dsp:nvSpPr>
        <dsp:cNvPr id="0" name=""/>
        <dsp:cNvSpPr/>
      </dsp:nvSpPr>
      <dsp:spPr>
        <a:xfrm rot="16200000">
          <a:off x="3539331" y="1133953"/>
          <a:ext cx="4438650" cy="2170743"/>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2484" bIns="0" numCol="1" spcCol="1270" anchor="ctr" anchorCtr="0">
          <a:noAutofit/>
        </a:bodyPr>
        <a:lstStyle/>
        <a:p>
          <a:pPr marL="0" lvl="0" indent="0" algn="ctr" defTabSz="1333500">
            <a:lnSpc>
              <a:spcPct val="90000"/>
            </a:lnSpc>
            <a:spcBef>
              <a:spcPct val="0"/>
            </a:spcBef>
            <a:spcAft>
              <a:spcPct val="35000"/>
            </a:spcAft>
            <a:buNone/>
          </a:pPr>
          <a:r>
            <a:rPr lang="en-US" sz="3000" kern="1200" dirty="0"/>
            <a:t>Individual and shared value </a:t>
          </a:r>
        </a:p>
      </dsp:txBody>
      <dsp:txXfrm rot="5400000">
        <a:off x="4673284" y="887730"/>
        <a:ext cx="2170743" cy="2663190"/>
      </dsp:txXfrm>
    </dsp:sp>
    <dsp:sp modelId="{4062AE1C-892A-B246-B55B-7EF32F878D03}">
      <dsp:nvSpPr>
        <dsp:cNvPr id="0" name=""/>
        <dsp:cNvSpPr/>
      </dsp:nvSpPr>
      <dsp:spPr>
        <a:xfrm rot="16200000">
          <a:off x="5872880" y="1133953"/>
          <a:ext cx="4438650" cy="217074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2484" bIns="0" numCol="1" spcCol="1270" anchor="ctr" anchorCtr="0">
          <a:noAutofit/>
        </a:bodyPr>
        <a:lstStyle/>
        <a:p>
          <a:pPr marL="0" lvl="0" indent="0" algn="ctr" defTabSz="1333500" rtl="0">
            <a:lnSpc>
              <a:spcPct val="90000"/>
            </a:lnSpc>
            <a:spcBef>
              <a:spcPct val="0"/>
            </a:spcBef>
            <a:spcAft>
              <a:spcPct val="35000"/>
            </a:spcAft>
            <a:buNone/>
          </a:pPr>
          <a:r>
            <a:rPr lang="en-US" sz="3000" kern="1200" dirty="0"/>
            <a:t>Strategies for achieving those goals </a:t>
          </a:r>
        </a:p>
      </dsp:txBody>
      <dsp:txXfrm rot="5400000">
        <a:off x="7006833" y="887730"/>
        <a:ext cx="2170743" cy="2663190"/>
      </dsp:txXfrm>
    </dsp:sp>
    <dsp:sp modelId="{D511281F-7F50-1D4C-B886-63C6C93B655E}">
      <dsp:nvSpPr>
        <dsp:cNvPr id="0" name=""/>
        <dsp:cNvSpPr/>
      </dsp:nvSpPr>
      <dsp:spPr>
        <a:xfrm rot="16200000">
          <a:off x="8206429" y="1133953"/>
          <a:ext cx="4438650" cy="2170743"/>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2484" bIns="0" numCol="1" spcCol="1270" anchor="ctr" anchorCtr="0">
          <a:noAutofit/>
        </a:bodyPr>
        <a:lstStyle/>
        <a:p>
          <a:pPr marL="0" lvl="0" indent="0" algn="ctr" defTabSz="1333500" rtl="0">
            <a:lnSpc>
              <a:spcPct val="90000"/>
            </a:lnSpc>
            <a:spcBef>
              <a:spcPct val="0"/>
            </a:spcBef>
            <a:spcAft>
              <a:spcPct val="35000"/>
            </a:spcAft>
            <a:buNone/>
          </a:pPr>
          <a:r>
            <a:rPr lang="en-US" sz="3000" kern="1200" dirty="0"/>
            <a:t>Metrics that define success </a:t>
          </a:r>
        </a:p>
      </dsp:txBody>
      <dsp:txXfrm rot="5400000">
        <a:off x="9340382" y="887730"/>
        <a:ext cx="2170743" cy="2663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D1A78-F2B5-A14F-B2EB-8935CFFE0B51}">
      <dsp:nvSpPr>
        <dsp:cNvPr id="0" name=""/>
        <dsp:cNvSpPr/>
      </dsp:nvSpPr>
      <dsp:spPr>
        <a:xfrm rot="5400000">
          <a:off x="-233673" y="236647"/>
          <a:ext cx="1557824" cy="109047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Problem </a:t>
          </a:r>
        </a:p>
      </dsp:txBody>
      <dsp:txXfrm rot="-5400000">
        <a:off x="1" y="548211"/>
        <a:ext cx="1090476" cy="467348"/>
      </dsp:txXfrm>
    </dsp:sp>
    <dsp:sp modelId="{6AD9A31F-7828-1743-94A8-3A7539CE8F83}">
      <dsp:nvSpPr>
        <dsp:cNvPr id="0" name=""/>
        <dsp:cNvSpPr/>
      </dsp:nvSpPr>
      <dsp:spPr>
        <a:xfrm rot="5400000">
          <a:off x="6119864" y="-5026414"/>
          <a:ext cx="1012585" cy="11071361"/>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a:t>
          </a:r>
          <a:r>
            <a:rPr lang="en-US" sz="2400" kern="1200" dirty="0">
              <a:solidFill>
                <a:srgbClr val="193560"/>
              </a:solidFill>
            </a:rPr>
            <a:t>ime and convenience were stopping employees from visiting a doctor, compounding their health concerns, and preventing them from a relationship with their primary care physician. </a:t>
          </a:r>
        </a:p>
      </dsp:txBody>
      <dsp:txXfrm rot="-5400000">
        <a:off x="1090476" y="52404"/>
        <a:ext cx="11021931" cy="913725"/>
      </dsp:txXfrm>
    </dsp:sp>
    <dsp:sp modelId="{2965813C-DE60-7F4C-8854-1E132CB8B814}">
      <dsp:nvSpPr>
        <dsp:cNvPr id="0" name=""/>
        <dsp:cNvSpPr/>
      </dsp:nvSpPr>
      <dsp:spPr>
        <a:xfrm rot="5400000">
          <a:off x="-233673" y="1768379"/>
          <a:ext cx="1557824" cy="109047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Solution </a:t>
          </a:r>
        </a:p>
      </dsp:txBody>
      <dsp:txXfrm rot="-5400000">
        <a:off x="1" y="2079943"/>
        <a:ext cx="1090476" cy="467348"/>
      </dsp:txXfrm>
    </dsp:sp>
    <dsp:sp modelId="{C1ADC74C-22B5-6E44-8BD9-C0EA0E8E3214}">
      <dsp:nvSpPr>
        <dsp:cNvPr id="0" name=""/>
        <dsp:cNvSpPr/>
      </dsp:nvSpPr>
      <dsp:spPr>
        <a:xfrm rot="5400000">
          <a:off x="5959121" y="-3494681"/>
          <a:ext cx="1334071" cy="11071361"/>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193560"/>
              </a:solidFill>
            </a:rPr>
            <a:t>ScanSource built on-site health clinics at headquarters and at a distribution center in Mississippi. The clinics offer primary care services, acute care, biometric screenings, health education classes, smoking cessation programs, and occupational health services. </a:t>
          </a:r>
        </a:p>
      </dsp:txBody>
      <dsp:txXfrm rot="-5400000">
        <a:off x="1090476" y="1439088"/>
        <a:ext cx="11006237" cy="1203823"/>
      </dsp:txXfrm>
    </dsp:sp>
    <dsp:sp modelId="{39F1DA7D-D37D-A345-8B39-9B99007F413B}">
      <dsp:nvSpPr>
        <dsp:cNvPr id="0" name=""/>
        <dsp:cNvSpPr/>
      </dsp:nvSpPr>
      <dsp:spPr>
        <a:xfrm rot="5400000">
          <a:off x="-233673" y="3139369"/>
          <a:ext cx="1557824" cy="1090476"/>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Results </a:t>
          </a:r>
        </a:p>
      </dsp:txBody>
      <dsp:txXfrm rot="-5400000">
        <a:off x="1" y="3450933"/>
        <a:ext cx="1090476" cy="467348"/>
      </dsp:txXfrm>
    </dsp:sp>
    <dsp:sp modelId="{678D53C7-E26C-8748-B6AD-3B1CE4ECBEB9}">
      <dsp:nvSpPr>
        <dsp:cNvPr id="0" name=""/>
        <dsp:cNvSpPr/>
      </dsp:nvSpPr>
      <dsp:spPr>
        <a:xfrm rot="5400000">
          <a:off x="6119864" y="-2088525"/>
          <a:ext cx="1012585" cy="11071361"/>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193560"/>
              </a:solidFill>
            </a:rPr>
            <a:t>The on-site clinic is paying for itself in claims avoidance.</a:t>
          </a:r>
        </a:p>
        <a:p>
          <a:pPr marL="228600" lvl="1" indent="-228600" algn="l" defTabSz="1066800">
            <a:lnSpc>
              <a:spcPct val="90000"/>
            </a:lnSpc>
            <a:spcBef>
              <a:spcPct val="0"/>
            </a:spcBef>
            <a:spcAft>
              <a:spcPct val="15000"/>
            </a:spcAft>
            <a:buChar char="•"/>
          </a:pPr>
          <a:r>
            <a:rPr lang="en-US" sz="2400" kern="1200" dirty="0">
              <a:solidFill>
                <a:srgbClr val="193560"/>
              </a:solidFill>
            </a:rPr>
            <a:t>ScanSource uses their participation with LiveWell Greenville as a way of sharing their experience with other employers. </a:t>
          </a:r>
        </a:p>
      </dsp:txBody>
      <dsp:txXfrm rot="-5400000">
        <a:off x="1090476" y="2990293"/>
        <a:ext cx="11021931" cy="913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D1A78-F2B5-A14F-B2EB-8935CFFE0B51}">
      <dsp:nvSpPr>
        <dsp:cNvPr id="0" name=""/>
        <dsp:cNvSpPr/>
      </dsp:nvSpPr>
      <dsp:spPr>
        <a:xfrm rot="5400000">
          <a:off x="-233902" y="234695"/>
          <a:ext cx="1559346" cy="109154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Problem </a:t>
          </a:r>
        </a:p>
      </dsp:txBody>
      <dsp:txXfrm rot="-5400000">
        <a:off x="0" y="546564"/>
        <a:ext cx="1091542" cy="467804"/>
      </dsp:txXfrm>
    </dsp:sp>
    <dsp:sp modelId="{6AD9A31F-7828-1743-94A8-3A7539CE8F83}">
      <dsp:nvSpPr>
        <dsp:cNvPr id="0" name=""/>
        <dsp:cNvSpPr/>
      </dsp:nvSpPr>
      <dsp:spPr>
        <a:xfrm rot="5400000">
          <a:off x="6119902" y="-5013710"/>
          <a:ext cx="1013575" cy="11070295"/>
        </a:xfrm>
        <a:prstGeom prst="round2SameRect">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965813C-DE60-7F4C-8854-1E132CB8B814}">
      <dsp:nvSpPr>
        <dsp:cNvPr id="0" name=""/>
        <dsp:cNvSpPr/>
      </dsp:nvSpPr>
      <dsp:spPr>
        <a:xfrm rot="5400000">
          <a:off x="-233902" y="1767925"/>
          <a:ext cx="1559346" cy="109154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Solution </a:t>
          </a:r>
        </a:p>
      </dsp:txBody>
      <dsp:txXfrm rot="-5400000">
        <a:off x="0" y="2079794"/>
        <a:ext cx="1091542" cy="467804"/>
      </dsp:txXfrm>
    </dsp:sp>
    <dsp:sp modelId="{C1ADC74C-22B5-6E44-8BD9-C0EA0E8E3214}">
      <dsp:nvSpPr>
        <dsp:cNvPr id="0" name=""/>
        <dsp:cNvSpPr/>
      </dsp:nvSpPr>
      <dsp:spPr>
        <a:xfrm rot="5400000">
          <a:off x="5959002" y="-3494336"/>
          <a:ext cx="1335375" cy="11070295"/>
        </a:xfrm>
        <a:prstGeom prst="round2SameRect">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9F1DA7D-D37D-A345-8B39-9B99007F413B}">
      <dsp:nvSpPr>
        <dsp:cNvPr id="0" name=""/>
        <dsp:cNvSpPr/>
      </dsp:nvSpPr>
      <dsp:spPr>
        <a:xfrm rot="5400000">
          <a:off x="-233902" y="3140254"/>
          <a:ext cx="1559346" cy="1091542"/>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Results </a:t>
          </a:r>
        </a:p>
      </dsp:txBody>
      <dsp:txXfrm rot="-5400000">
        <a:off x="0" y="3452123"/>
        <a:ext cx="1091542" cy="467804"/>
      </dsp:txXfrm>
    </dsp:sp>
    <dsp:sp modelId="{678D53C7-E26C-8748-B6AD-3B1CE4ECBEB9}">
      <dsp:nvSpPr>
        <dsp:cNvPr id="0" name=""/>
        <dsp:cNvSpPr/>
      </dsp:nvSpPr>
      <dsp:spPr>
        <a:xfrm rot="5400000">
          <a:off x="6119902" y="-2086805"/>
          <a:ext cx="1013575" cy="11070295"/>
        </a:xfrm>
        <a:prstGeom prst="round2SameRect">
          <a:avLst/>
        </a:prstGeom>
        <a:no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7041C-427F-5142-B18C-04B236072A46}">
      <dsp:nvSpPr>
        <dsp:cNvPr id="0" name=""/>
        <dsp:cNvSpPr/>
      </dsp:nvSpPr>
      <dsp:spPr>
        <a:xfrm>
          <a:off x="0" y="0"/>
          <a:ext cx="116731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88B2B7-3B00-E64F-A420-2180152DA170}">
      <dsp:nvSpPr>
        <dsp:cNvPr id="0" name=""/>
        <dsp:cNvSpPr/>
      </dsp:nvSpPr>
      <dsp:spPr>
        <a:xfrm>
          <a:off x="0" y="0"/>
          <a:ext cx="11673134" cy="221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Work with health plan or benefits consultants to control high blood pressure </a:t>
          </a:r>
        </a:p>
        <a:p>
          <a:pPr marL="0" lvl="0" indent="0" algn="l" defTabSz="1244600" rtl="0">
            <a:lnSpc>
              <a:spcPct val="90000"/>
            </a:lnSpc>
            <a:spcBef>
              <a:spcPct val="0"/>
            </a:spcBef>
            <a:spcAft>
              <a:spcPct val="35000"/>
            </a:spcAft>
            <a:buNone/>
          </a:pPr>
          <a:r>
            <a:rPr lang="en-US" sz="2800" kern="1200" dirty="0">
              <a:solidFill>
                <a:schemeClr val="tx2"/>
              </a:solidFill>
            </a:rPr>
            <a:t>→ Include tiered options for high blood pressure medications </a:t>
          </a:r>
        </a:p>
        <a:p>
          <a:pPr marL="0" lvl="0" indent="0" algn="l" defTabSz="1244600" rtl="0">
            <a:lnSpc>
              <a:spcPct val="90000"/>
            </a:lnSpc>
            <a:spcBef>
              <a:spcPct val="0"/>
            </a:spcBef>
            <a:spcAft>
              <a:spcPct val="35000"/>
            </a:spcAft>
            <a:buNone/>
          </a:pPr>
          <a:r>
            <a:rPr lang="en-US" sz="2800" kern="1200" dirty="0">
              <a:solidFill>
                <a:schemeClr val="tx2"/>
              </a:solidFill>
            </a:rPr>
            <a:t>→ Include bundled payments with care and medication management practices</a:t>
          </a:r>
        </a:p>
      </dsp:txBody>
      <dsp:txXfrm>
        <a:off x="0" y="0"/>
        <a:ext cx="11673134" cy="2211185"/>
      </dsp:txXfrm>
    </dsp:sp>
    <dsp:sp modelId="{15EC845B-B9A8-A24F-8D9B-DDF1AAA65460}">
      <dsp:nvSpPr>
        <dsp:cNvPr id="0" name=""/>
        <dsp:cNvSpPr/>
      </dsp:nvSpPr>
      <dsp:spPr>
        <a:xfrm>
          <a:off x="0" y="2211185"/>
          <a:ext cx="1167313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39B226-F8E9-8D42-A31A-AAF37C6078F3}">
      <dsp:nvSpPr>
        <dsp:cNvPr id="0" name=""/>
        <dsp:cNvSpPr/>
      </dsp:nvSpPr>
      <dsp:spPr>
        <a:xfrm>
          <a:off x="0" y="2211185"/>
          <a:ext cx="11673134" cy="221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kern="1200" dirty="0">
              <a:solidFill>
                <a:schemeClr val="tx2"/>
              </a:solidFill>
            </a:rPr>
            <a:t>Improve care coordination for at-risk enrollees</a:t>
          </a:r>
        </a:p>
        <a:p>
          <a:pPr marL="0" lvl="0" indent="0" algn="l" defTabSz="1244600" rtl="0">
            <a:lnSpc>
              <a:spcPct val="90000"/>
            </a:lnSpc>
            <a:spcBef>
              <a:spcPct val="0"/>
            </a:spcBef>
            <a:spcAft>
              <a:spcPct val="35000"/>
            </a:spcAft>
            <a:buNone/>
          </a:pPr>
          <a:r>
            <a:rPr lang="en-US" sz="2400" kern="1200" dirty="0">
              <a:solidFill>
                <a:schemeClr val="tx2"/>
              </a:solidFill>
            </a:rPr>
            <a:t>→ </a:t>
          </a:r>
          <a:r>
            <a:rPr lang="en-US" sz="2800" kern="1200" dirty="0">
              <a:solidFill>
                <a:schemeClr val="tx2"/>
              </a:solidFill>
            </a:rPr>
            <a:t>Choose telehealth providers that use evidence-based protocols </a:t>
          </a:r>
        </a:p>
        <a:p>
          <a:pPr marL="0" lvl="0" indent="0" algn="l" defTabSz="1244600" rtl="0">
            <a:lnSpc>
              <a:spcPct val="90000"/>
            </a:lnSpc>
            <a:spcBef>
              <a:spcPct val="0"/>
            </a:spcBef>
            <a:spcAft>
              <a:spcPct val="35000"/>
            </a:spcAft>
            <a:buNone/>
          </a:pPr>
          <a:r>
            <a:rPr lang="en-US" sz="2800" kern="1200" dirty="0">
              <a:solidFill>
                <a:schemeClr val="tx2"/>
              </a:solidFill>
            </a:rPr>
            <a:t>→ Provide blood pressure monitors </a:t>
          </a:r>
        </a:p>
        <a:p>
          <a:pPr marL="0" lvl="0" indent="0" algn="l" defTabSz="1244600" rtl="0">
            <a:lnSpc>
              <a:spcPct val="90000"/>
            </a:lnSpc>
            <a:spcBef>
              <a:spcPct val="0"/>
            </a:spcBef>
            <a:spcAft>
              <a:spcPct val="35000"/>
            </a:spcAft>
            <a:buNone/>
          </a:pPr>
          <a:r>
            <a:rPr lang="en-US" sz="2800" kern="1200" dirty="0">
              <a:solidFill>
                <a:schemeClr val="tx2"/>
              </a:solidFill>
            </a:rPr>
            <a:t>→ Offer incentives for employees to participate in self-management programs </a:t>
          </a:r>
          <a:endParaRPr lang="en-US" sz="2800" kern="1200" dirty="0"/>
        </a:p>
      </dsp:txBody>
      <dsp:txXfrm>
        <a:off x="0" y="2211185"/>
        <a:ext cx="11673134" cy="221118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7E3588E-651B-4C77-8168-2A24C923ACA6}"/>
              </a:ext>
            </a:extLst>
          </p:cNvPr>
          <p:cNvSpPr>
            <a:spLocks noChangeArrowheads="1"/>
          </p:cNvSpPr>
          <p:nvPr/>
        </p:nvSpPr>
        <p:spPr bwMode="auto">
          <a:xfrm>
            <a:off x="160337" y="8123237"/>
            <a:ext cx="6950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8" name="Straight Arrow Connector 7">
            <a:extLst>
              <a:ext uri="{FF2B5EF4-FFF2-40B4-BE49-F238E27FC236}">
                <a16:creationId xmlns:a16="http://schemas.microsoft.com/office/drawing/2014/main" id="{BB6BE2C8-C587-4E2D-B7C4-01397AFBE4A3}"/>
              </a:ext>
            </a:extLst>
          </p:cNvPr>
          <p:cNvCxnSpPr>
            <a:cxnSpLocks noChangeShapeType="1"/>
          </p:cNvCxnSpPr>
          <p:nvPr/>
        </p:nvCxnSpPr>
        <p:spPr bwMode="auto">
          <a:xfrm>
            <a:off x="663257" y="17783492"/>
            <a:ext cx="6766560" cy="0"/>
          </a:xfrm>
          <a:prstGeom prst="straightConnector1">
            <a:avLst/>
          </a:prstGeom>
          <a:noFill/>
          <a:ln w="3175">
            <a:solidFill>
              <a:srgbClr val="193560"/>
            </a:solidFill>
            <a:round/>
            <a:headEnd/>
            <a:tailEnd/>
          </a:ln>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E45969FF-62D6-4ED2-8113-CAF4E693E79C}"/>
              </a:ext>
            </a:extLst>
          </p:cNvPr>
          <p:cNvCxnSpPr/>
          <p:nvPr/>
        </p:nvCxnSpPr>
        <p:spPr>
          <a:xfrm>
            <a:off x="404177" y="8654405"/>
            <a:ext cx="621792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72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3225" y="638361"/>
            <a:ext cx="6143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F31544A9-70B5-4686-8760-2A43A8CD7F99}"/>
              </a:ext>
            </a:extLst>
          </p:cNvPr>
          <p:cNvSpPr/>
          <p:nvPr/>
        </p:nvSpPr>
        <p:spPr>
          <a:xfrm>
            <a:off x="274637" y="8730605"/>
            <a:ext cx="6477000" cy="230832"/>
          </a:xfrm>
          <a:prstGeom prst="rect">
            <a:avLst/>
          </a:prstGeom>
        </p:spPr>
        <p:txBody>
          <a:bodyPr wrap="square">
            <a:spAutoFit/>
          </a:bodyPr>
          <a:lstStyle/>
          <a:p>
            <a:pPr algn="ctr"/>
            <a:r>
              <a:rPr lang="en-US" sz="900" dirty="0">
                <a:solidFill>
                  <a:srgbClr val="193560"/>
                </a:solidFill>
                <a:latin typeface="Calibri Light" panose="020F0302020204030204" pitchFamily="34" charset="0"/>
                <a:ea typeface="Cambria" panose="02040503050406030204" pitchFamily="18" charset="0"/>
                <a:cs typeface="Cambria" panose="02040503050406030204" pitchFamily="18" charset="0"/>
              </a:rPr>
              <a:t> </a:t>
            </a:r>
            <a:endParaRPr lang="en-US" sz="900" dirty="0"/>
          </a:p>
        </p:txBody>
      </p:sp>
      <p:cxnSp>
        <p:nvCxnSpPr>
          <p:cNvPr id="10" name="Straight Connector 9">
            <a:extLst>
              <a:ext uri="{FF2B5EF4-FFF2-40B4-BE49-F238E27FC236}">
                <a16:creationId xmlns:a16="http://schemas.microsoft.com/office/drawing/2014/main" id="{60EA9CCA-71E0-43F0-B0A9-3ED9BADF84DF}"/>
              </a:ext>
            </a:extLst>
          </p:cNvPr>
          <p:cNvCxnSpPr/>
          <p:nvPr/>
        </p:nvCxnSpPr>
        <p:spPr>
          <a:xfrm>
            <a:off x="404177" y="8654405"/>
            <a:ext cx="621792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59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2pPr>
    <a:lvl3pPr marL="9144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3pPr>
    <a:lvl4pPr marL="13716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4pPr>
    <a:lvl5pPr marL="1828800" algn="l" defTabSz="914400" rtl="0" eaLnBrk="1" latinLnBrk="0" hangingPunct="1">
      <a:defRPr sz="1200" kern="1200">
        <a:solidFill>
          <a:schemeClr val="tx1"/>
        </a:solidFill>
        <a:latin typeface="Calibri Light" panose="020F0302020204030204" pitchFamily="34" charset="0"/>
        <a:ea typeface="+mn-ea"/>
        <a:cs typeface="Calibri Light" panose="020F03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ipartisanpolicy.org/wp-content/uploads/2019/06/Good-Health-Is-Good-Busines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wjf.org/en/search-results.html?pn=Beyond+the+Four+Walls:+Why+Community+is+Critical+to+Workforce+Healt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tb.ku.edu/en/table-of-contents/leadership/leadership-ideas/collaborative-leadership/main" TargetMode="External"/><Relationship Id="rId7" Type="http://schemas.openxmlformats.org/officeDocument/2006/relationships/hyperlink" Target="https://www.countyhealthrankings.org/resources/stakeholder-mapping-too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tb.ku.edu/en/creating-and-maintaining-coalitions-and-partnerships" TargetMode="External"/><Relationship Id="rId5" Type="http://schemas.openxmlformats.org/officeDocument/2006/relationships/hyperlink" Target="https://ssir.org/articles/entry/the_essential_skills_of_cross_sector_leadership" TargetMode="External"/><Relationship Id="rId4" Type="http://schemas.openxmlformats.org/officeDocument/2006/relationships/hyperlink" Target="https://ssir.org/articles/entry/the_dawn_of_system_leadership"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wjf.org/en/library/research/2015/07/beyond-the-four-walls--why-community-is-critical-to-workforce-he.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wjf.org/en/library/research/2015/07/beyond-the-four-walls--why-community-is-critical-to-workforce-h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revention.nih.gov/research-priorities/dissemination-implementation/evidence-based-practices-program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workplacehealthpromotion/initiatives/workathealth/get-involved/train-the-trainer.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illionhearts.hh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workplacehealthpromotion/initiatives/healthscorecard/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ccd.cdc.gov/DDT_DPRP/Registry.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ccd.cdc.gov/Toolkit/DiabetesImpact/Employer"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diabetes/pdfs/programs/stateandlocal/emerging_practices-employer_coverage.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researchgate.net/publication/237018032_Estimating_the_cost_of_a_smoking_employee"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dc.gov/tobacco/data_statistics/sgr/2020-smoking-cessation/index.html?s_cid=osh-stu-home-spotlight-008"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cbi.nlm.nih.gov/pmc/articles/PMC4106623/"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c.gov/asthma/pdfs/EXHALE_technical_package-508.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chronicdisease/about/costs/index.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ypeople.gov/2020/topics-objectives/topic/social-determinants-of-health"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cbi.nlm.nih.gov/pubmed/3193159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INSERT</a:t>
            </a:r>
            <a:r>
              <a:rPr lang="en-US" baseline="0" dirty="0"/>
              <a:t> ORGANIZATIONS NAME, ADD YOUR LOGO AND DATE </a:t>
            </a:r>
            <a:endParaRPr lang="en-US" dirty="0"/>
          </a:p>
        </p:txBody>
      </p:sp>
    </p:spTree>
    <p:extLst>
      <p:ext uri="{BB962C8B-B14F-4D97-AF65-F5344CB8AC3E}">
        <p14:creationId xmlns:p14="http://schemas.microsoft.com/office/powerpoint/2010/main" val="327693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NOTE TO STATES</a:t>
            </a:r>
            <a:r>
              <a:rPr lang="en-US" dirty="0"/>
              <a:t>:</a:t>
            </a:r>
            <a:r>
              <a:rPr lang="en-US" baseline="0" dirty="0"/>
              <a:t> The goal is to stress the notion that every business is in the health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Talking points: </a:t>
            </a:r>
          </a:p>
          <a:p>
            <a:pPr marL="171450" indent="-171450" fontAlgn="base">
              <a:buFont typeface="Arial" charset="0"/>
              <a:buChar char="•"/>
            </a:pPr>
            <a:r>
              <a:rPr lang="en-US" baseline="0" dirty="0"/>
              <a:t>Employers have an opportunity to positively impact the health of employees, their families, and members of the community by focusing on health promoting strategies that impact public heath. </a:t>
            </a: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171450" indent="-171450" fontAlgn="base">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Poor community health impacts the health of employees, customers, and partners. </a:t>
            </a:r>
          </a:p>
          <a:p>
            <a:pPr marL="171450" indent="-171450" fontAlgn="base">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Improved</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community health can lead to a healthier workforce, a healthier community, and a healthier economy. </a:t>
            </a:r>
          </a:p>
          <a:p>
            <a:pPr marL="171450" indent="-171450" fontAlgn="base">
              <a:buFont typeface="Arial" charset="0"/>
              <a:buChar char="•"/>
            </a:pP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Light" panose="020F0302020204030204" pitchFamily="34" charset="0"/>
                <a:ea typeface="+mn-ea"/>
                <a:cs typeface="Calibri Light" panose="020F0302020204030204" pitchFamily="34" charset="0"/>
              </a:rPr>
              <a:t>Citation: </a:t>
            </a:r>
            <a:r>
              <a:rPr lang="en-US" sz="1200" dirty="0"/>
              <a:t>Bipartisan Policy Center, </a:t>
            </a:r>
            <a:r>
              <a:rPr lang="en-US" sz="1200" dirty="0" err="1"/>
              <a:t>DeBeaumont</a:t>
            </a:r>
            <a:r>
              <a:rPr lang="en-US" sz="1200" dirty="0"/>
              <a:t> Foundation, “</a:t>
            </a:r>
            <a:r>
              <a:rPr lang="en-US" sz="1200" dirty="0">
                <a:hlinkClick r:id="rId3"/>
              </a:rPr>
              <a:t>Good Health is Good Business</a:t>
            </a:r>
            <a:r>
              <a:rPr lang="en-US" sz="1200" dirty="0"/>
              <a:t>,” June 28, 2019</a:t>
            </a:r>
            <a:endParaRPr lang="en-US" sz="1200" kern="1200" dirty="0">
              <a:solidFill>
                <a:schemeClr val="tx1"/>
              </a:solidFill>
              <a:effectLst/>
              <a:latin typeface="Calibri Light" panose="020F0302020204030204" pitchFamily="34" charset="0"/>
              <a:ea typeface="+mn-ea"/>
              <a:cs typeface="Calibri Light" panose="020F0302020204030204" pitchFamily="34" charset="0"/>
            </a:endParaRPr>
          </a:p>
          <a:p>
            <a:endParaRPr lang="en-US" dirty="0"/>
          </a:p>
        </p:txBody>
      </p:sp>
    </p:spTree>
    <p:extLst>
      <p:ext uri="{BB962C8B-B14F-4D97-AF65-F5344CB8AC3E}">
        <p14:creationId xmlns:p14="http://schemas.microsoft.com/office/powerpoint/2010/main" val="204206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a:t>
            </a:r>
            <a:r>
              <a:rPr lang="en-US" baseline="0" dirty="0"/>
              <a:t> with this slide, the goal is to stress the importance of employers working in communities and partnering with community-based resources to holistically address employee health</a:t>
            </a:r>
            <a:endParaRPr lang="en-US" sz="1200" kern="1200" dirty="0">
              <a:solidFill>
                <a:schemeClr val="tx1"/>
              </a:solidFill>
              <a:effectLst/>
              <a:latin typeface="Calibri Light" panose="020F0302020204030204" pitchFamily="34" charset="0"/>
              <a:ea typeface="+mn-ea"/>
              <a:cs typeface="Calibri Light" panose="020F0302020204030204" pitchFamily="34" charset="0"/>
            </a:endParaRPr>
          </a:p>
          <a:p>
            <a:r>
              <a:rPr lang="en-US" sz="1200" kern="1200" dirty="0">
                <a:solidFill>
                  <a:schemeClr val="tx1"/>
                </a:solidFill>
                <a:effectLst/>
                <a:latin typeface="Calibri Light" panose="020F0302020204030204" pitchFamily="34" charset="0"/>
                <a:ea typeface="+mn-ea"/>
                <a:cs typeface="Calibri Light" panose="020F0302020204030204" pitchFamily="34" charset="0"/>
              </a:rPr>
              <a:t>Talking</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 Points: </a:t>
            </a:r>
          </a:p>
          <a:p>
            <a:pPr marL="171450"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Accordin</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g to the Robert Wood Johnson Foundation, </a:t>
            </a:r>
            <a:r>
              <a:rPr lang="en-US" sz="1200" kern="1200" dirty="0">
                <a:solidFill>
                  <a:schemeClr val="tx1"/>
                </a:solidFill>
                <a:effectLst/>
                <a:latin typeface="Calibri Light" panose="020F0302020204030204" pitchFamily="34" charset="0"/>
                <a:ea typeface="+mn-ea"/>
                <a:cs typeface="Calibri Light" panose="020F0302020204030204" pitchFamily="34" charset="0"/>
              </a:rPr>
              <a:t>there is</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 a l</a:t>
            </a:r>
            <a:r>
              <a:rPr lang="en-US" sz="1200" kern="1200" dirty="0">
                <a:solidFill>
                  <a:schemeClr val="tx1"/>
                </a:solidFill>
                <a:effectLst/>
                <a:latin typeface="Calibri Light" panose="020F0302020204030204" pitchFamily="34" charset="0"/>
                <a:ea typeface="+mn-ea"/>
                <a:cs typeface="Calibri Light" panose="020F0302020204030204" pitchFamily="34" charset="0"/>
              </a:rPr>
              <a:t>ink between an unhealthy workforce and unhealthy communities. Even when an employer implements health-promoting strategies at the worksite, if employees go home to unhealthy and unsafe neighborhoods, the health promoting</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 </a:t>
            </a:r>
            <a:r>
              <a:rPr lang="en-US" sz="1200" kern="1200" dirty="0">
                <a:solidFill>
                  <a:schemeClr val="tx1"/>
                </a:solidFill>
                <a:effectLst/>
                <a:latin typeface="Calibri Light" panose="020F0302020204030204" pitchFamily="34" charset="0"/>
                <a:ea typeface="+mn-ea"/>
                <a:cs typeface="Calibri Light" panose="020F0302020204030204" pitchFamily="34" charset="0"/>
              </a:rPr>
              <a:t>workplace culture is compromised.</a:t>
            </a:r>
          </a:p>
          <a:p>
            <a:pPr marL="171450"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Improved community conditions for health</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 </a:t>
            </a:r>
            <a:r>
              <a:rPr lang="en-US" sz="1200" kern="1200" dirty="0">
                <a:solidFill>
                  <a:schemeClr val="tx1"/>
                </a:solidFill>
                <a:effectLst/>
                <a:latin typeface="Calibri Light" panose="020F0302020204030204" pitchFamily="34" charset="0"/>
                <a:ea typeface="+mn-ea"/>
                <a:cs typeface="Calibri Light" panose="020F0302020204030204" pitchFamily="34" charset="0"/>
              </a:rPr>
              <a:t>can influence health behaviors and lead to a more productive workforce. </a:t>
            </a:r>
          </a:p>
          <a:p>
            <a:endParaRPr lang="en-US" sz="1200" kern="1200" dirty="0">
              <a:solidFill>
                <a:schemeClr val="tx1"/>
              </a:solidFill>
              <a:effectLst/>
              <a:latin typeface="Calibri Light" panose="020F0302020204030204" pitchFamily="34" charset="0"/>
              <a:ea typeface="+mn-ea"/>
              <a:cs typeface="Calibri Light" panose="020F0302020204030204" pitchFamily="34" charset="0"/>
            </a:endParaRPr>
          </a:p>
          <a:p>
            <a:pPr marL="171450"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There are many</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 incentives for building a healthy community including: </a:t>
            </a:r>
            <a:endParaRPr lang="en-US" sz="1200" kern="1200" dirty="0">
              <a:solidFill>
                <a:schemeClr val="tx1"/>
              </a:solidFill>
              <a:effectLst/>
              <a:latin typeface="Calibri Light" panose="020F0302020204030204" pitchFamily="34" charset="0"/>
              <a:ea typeface="+mn-ea"/>
              <a:cs typeface="Calibri Light" panose="020F0302020204030204" pitchFamily="34" charset="0"/>
            </a:endParaRPr>
          </a:p>
          <a:p>
            <a:pPr marL="628650" lvl="1"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Improving the health and productivity</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 </a:t>
            </a:r>
            <a:r>
              <a:rPr lang="en-US" sz="1200" kern="1200" dirty="0">
                <a:solidFill>
                  <a:schemeClr val="tx1"/>
                </a:solidFill>
                <a:effectLst/>
                <a:latin typeface="Calibri Light" panose="020F0302020204030204" pitchFamily="34" charset="0"/>
                <a:ea typeface="+mn-ea"/>
                <a:cs typeface="Calibri Light" panose="020F0302020204030204" pitchFamily="34" charset="0"/>
              </a:rPr>
              <a:t>of prospective employees. By creating a healthier and more prosperous community, employers</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 </a:t>
            </a:r>
            <a:r>
              <a:rPr lang="en-US" sz="1200" kern="1200" dirty="0">
                <a:solidFill>
                  <a:schemeClr val="tx1"/>
                </a:solidFill>
                <a:effectLst/>
                <a:latin typeface="Calibri Light" panose="020F0302020204030204" pitchFamily="34" charset="0"/>
                <a:ea typeface="+mn-ea"/>
                <a:cs typeface="Calibri Light" panose="020F0302020204030204" pitchFamily="34" charset="0"/>
              </a:rPr>
              <a:t>are investing in their</a:t>
            </a:r>
            <a:r>
              <a:rPr lang="en-US" sz="1200" kern="1200" baseline="0" dirty="0">
                <a:solidFill>
                  <a:schemeClr val="tx1"/>
                </a:solidFill>
                <a:effectLst/>
                <a:latin typeface="Calibri Light" panose="020F0302020204030204" pitchFamily="34" charset="0"/>
                <a:ea typeface="+mn-ea"/>
                <a:cs typeface="Calibri Light" panose="020F0302020204030204" pitchFamily="34" charset="0"/>
              </a:rPr>
              <a:t> current and</a:t>
            </a:r>
            <a:r>
              <a:rPr lang="en-US" sz="1200" kern="1200" dirty="0">
                <a:solidFill>
                  <a:schemeClr val="tx1"/>
                </a:solidFill>
                <a:effectLst/>
                <a:latin typeface="Calibri Light" panose="020F0302020204030204" pitchFamily="34" charset="0"/>
                <a:ea typeface="+mn-ea"/>
                <a:cs typeface="Calibri Light" panose="020F0302020204030204" pitchFamily="34" charset="0"/>
              </a:rPr>
              <a:t> future workforce.  </a:t>
            </a:r>
          </a:p>
          <a:p>
            <a:pPr marL="628650" lvl="1"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A healthier community leads to a more prosperous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Citation: </a:t>
            </a:r>
            <a:r>
              <a:rPr lang="en-US" sz="1200" dirty="0" err="1"/>
              <a:t>Oziransky</a:t>
            </a:r>
            <a:r>
              <a:rPr lang="en-US" sz="1200" dirty="0"/>
              <a:t> V, </a:t>
            </a:r>
            <a:r>
              <a:rPr lang="en-US" sz="1200" dirty="0" err="1"/>
              <a:t>Yach</a:t>
            </a:r>
            <a:r>
              <a:rPr lang="en-US" sz="1200" dirty="0"/>
              <a:t> D, et al. </a:t>
            </a:r>
            <a:r>
              <a:rPr lang="en-US" sz="1200" dirty="0">
                <a:hlinkClick r:id="rId3"/>
              </a:rPr>
              <a:t>Beyond the Four Walls: Why Community is Critical to Workforce Health</a:t>
            </a:r>
            <a:r>
              <a:rPr lang="en-US" sz="1200" dirty="0"/>
              <a:t>.  Robert Wood Johnson Foundation Vitality Institute. June 22, 2015</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9723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a:t>
            </a:r>
            <a:r>
              <a:rPr lang="en-US" baseline="0" dirty="0"/>
              <a:t> Here you can look to describe the rationale for SHD collaboration</a:t>
            </a:r>
            <a:endParaRPr lang="en-US" dirty="0"/>
          </a:p>
          <a:p>
            <a:r>
              <a:rPr lang="en-US" dirty="0"/>
              <a:t>Talking</a:t>
            </a:r>
            <a:r>
              <a:rPr lang="en-US" baseline="0" dirty="0"/>
              <a:t> points: </a:t>
            </a:r>
          </a:p>
          <a:p>
            <a:r>
              <a:rPr lang="en-US" baseline="0" dirty="0"/>
              <a:t>Why should State Health Departments and employers partner together? </a:t>
            </a:r>
          </a:p>
          <a:p>
            <a:pPr marL="171450" indent="-171450">
              <a:buFont typeface="Arial" charset="0"/>
              <a:buChar char="•"/>
            </a:pPr>
            <a:r>
              <a:rPr lang="en-US" baseline="0" dirty="0"/>
              <a:t>States and employers can partner together to work together to improve population health. </a:t>
            </a:r>
          </a:p>
          <a:p>
            <a:pPr marL="171450" indent="-171450">
              <a:buFont typeface="Arial" charset="0"/>
              <a:buChar char="•"/>
            </a:pPr>
            <a:r>
              <a:rPr lang="en-US" baseline="0" dirty="0"/>
              <a:t>The benefits of partnership can be grouped into four main buckets. </a:t>
            </a:r>
          </a:p>
          <a:p>
            <a:pPr marL="171450" indent="-171450">
              <a:buFont typeface="Arial" charset="0"/>
              <a:buChar char="•"/>
            </a:pPr>
            <a:endParaRPr lang="en-US" dirty="0"/>
          </a:p>
          <a:p>
            <a:r>
              <a:rPr lang="en-US" dirty="0"/>
              <a:t>1. Resources: </a:t>
            </a:r>
          </a:p>
          <a:p>
            <a:pPr marL="171450" indent="-171450">
              <a:buFontTx/>
              <a:buChar char="-"/>
            </a:pPr>
            <a:r>
              <a:rPr lang="en-US" dirty="0"/>
              <a:t>To share workload</a:t>
            </a:r>
            <a:r>
              <a:rPr lang="en-US" baseline="0" dirty="0"/>
              <a:t> </a:t>
            </a:r>
          </a:p>
          <a:p>
            <a:pPr marL="171450" indent="-171450">
              <a:buFontTx/>
              <a:buChar char="-"/>
            </a:pPr>
            <a:r>
              <a:rPr lang="en-US" baseline="0" dirty="0"/>
              <a:t>To bring new perspective </a:t>
            </a:r>
          </a:p>
          <a:p>
            <a:pPr marL="171450" indent="-171450">
              <a:buFontTx/>
              <a:buChar char="-"/>
            </a:pPr>
            <a:r>
              <a:rPr lang="en-US" baseline="0" dirty="0"/>
              <a:t>To inspire creative ideas </a:t>
            </a:r>
          </a:p>
          <a:p>
            <a:pPr marL="171450" indent="-171450">
              <a:buFontTx/>
              <a:buChar char="-"/>
            </a:pPr>
            <a:r>
              <a:rPr lang="en-US" baseline="0" dirty="0"/>
              <a:t>To share the exchange of information and best practices </a:t>
            </a:r>
            <a:endParaRPr lang="en-US" dirty="0"/>
          </a:p>
          <a:p>
            <a:pPr marL="171450" indent="-171450">
              <a:buFontTx/>
              <a:buChar char="-"/>
            </a:pPr>
            <a:endParaRPr lang="en-US" baseline="0" dirty="0"/>
          </a:p>
          <a:p>
            <a:pPr marL="0" indent="0">
              <a:buFontTx/>
              <a:buNone/>
            </a:pPr>
            <a:r>
              <a:rPr lang="en-US" baseline="0" dirty="0"/>
              <a:t>2. Alignment: </a:t>
            </a:r>
          </a:p>
          <a:p>
            <a:pPr marL="171450" indent="-171450">
              <a:buFontTx/>
              <a:buChar char="-"/>
            </a:pPr>
            <a:r>
              <a:rPr lang="en-US" baseline="0" dirty="0"/>
              <a:t>To foster collaboration, coordination, and synergy </a:t>
            </a:r>
          </a:p>
          <a:p>
            <a:pPr marL="171450" indent="-171450">
              <a:buFontTx/>
              <a:buChar char="-"/>
            </a:pPr>
            <a:r>
              <a:rPr lang="en-US" baseline="0" dirty="0"/>
              <a:t>To connect and align processes </a:t>
            </a:r>
          </a:p>
          <a:p>
            <a:pPr marL="0" indent="0">
              <a:buFontTx/>
              <a:buNone/>
            </a:pPr>
            <a:endParaRPr lang="en-US" dirty="0"/>
          </a:p>
          <a:p>
            <a:pPr marL="0" indent="0">
              <a:buFontTx/>
              <a:buNone/>
            </a:pPr>
            <a:r>
              <a:rPr lang="en-US" dirty="0"/>
              <a:t>3. Impact: </a:t>
            </a:r>
          </a:p>
          <a:p>
            <a:pPr marL="171450" indent="-171450">
              <a:buFontTx/>
              <a:buChar char="-"/>
            </a:pPr>
            <a:r>
              <a:rPr lang="en-US" baseline="0" dirty="0"/>
              <a:t>To add credibility and visibility </a:t>
            </a:r>
          </a:p>
          <a:p>
            <a:pPr marL="171450" indent="-171450">
              <a:buFontTx/>
              <a:buChar char="-"/>
            </a:pPr>
            <a:r>
              <a:rPr lang="en-US" dirty="0"/>
              <a:t>To extend</a:t>
            </a:r>
            <a:r>
              <a:rPr lang="en-US" baseline="0" dirty="0"/>
              <a:t> public health reach </a:t>
            </a:r>
          </a:p>
          <a:p>
            <a:pPr marL="171450" indent="-171450">
              <a:buFontTx/>
              <a:buChar char="-"/>
            </a:pPr>
            <a:r>
              <a:rPr lang="en-US" baseline="0" dirty="0"/>
              <a:t>To inspire creative ideas </a:t>
            </a:r>
          </a:p>
          <a:p>
            <a:pPr marL="171450" indent="-171450">
              <a:buFontTx/>
              <a:buChar char="-"/>
            </a:pPr>
            <a:r>
              <a:rPr lang="en-US" baseline="0" dirty="0"/>
              <a:t>To build capacity </a:t>
            </a:r>
          </a:p>
          <a:p>
            <a:pPr marL="171450" indent="-171450">
              <a:buFontTx/>
              <a:buChar char="-"/>
            </a:pPr>
            <a:r>
              <a:rPr lang="en-US" baseline="0" dirty="0"/>
              <a:t>To drive change </a:t>
            </a:r>
          </a:p>
          <a:p>
            <a:pPr marL="171450" indent="-171450">
              <a:buFontTx/>
              <a:buChar char="-"/>
            </a:pPr>
            <a:endParaRPr lang="en-US" baseline="0" dirty="0"/>
          </a:p>
          <a:p>
            <a:r>
              <a:rPr lang="en-US" dirty="0"/>
              <a:t>3. Health</a:t>
            </a:r>
            <a:r>
              <a:rPr lang="en-US" baseline="0" dirty="0"/>
              <a:t>: </a:t>
            </a:r>
            <a:endParaRPr lang="en-US" dirty="0"/>
          </a:p>
          <a:p>
            <a:pPr marL="171450" indent="-171450">
              <a:buFontTx/>
              <a:buChar char="-"/>
            </a:pPr>
            <a:r>
              <a:rPr lang="en-US" dirty="0"/>
              <a:t>To improve</a:t>
            </a:r>
            <a:r>
              <a:rPr lang="en-US" baseline="0" dirty="0"/>
              <a:t> employee and population health </a:t>
            </a:r>
          </a:p>
          <a:p>
            <a:pPr marL="171450" indent="-171450">
              <a:buFontTx/>
              <a:buChar char="-"/>
            </a:pPr>
            <a:r>
              <a:rPr lang="en-US" baseline="0" dirty="0"/>
              <a:t>To reduce illness burden </a:t>
            </a:r>
          </a:p>
          <a:p>
            <a:pPr marL="171450" indent="-171450">
              <a:buFontTx/>
              <a:buChar char="-"/>
            </a:pPr>
            <a:endParaRPr lang="en-US" baseline="0" dirty="0"/>
          </a:p>
          <a:p>
            <a:pPr marL="171450" indent="-171450">
              <a:buFontTx/>
              <a:buChar char="-"/>
            </a:pPr>
            <a:endParaRPr lang="en-US" dirty="0"/>
          </a:p>
          <a:p>
            <a:endParaRPr lang="en-US" dirty="0"/>
          </a:p>
        </p:txBody>
      </p:sp>
    </p:spTree>
    <p:extLst>
      <p:ext uri="{BB962C8B-B14F-4D97-AF65-F5344CB8AC3E}">
        <p14:creationId xmlns:p14="http://schemas.microsoft.com/office/powerpoint/2010/main" val="144024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NOTE TO STATES</a:t>
            </a:r>
            <a:r>
              <a:rPr lang="en-US" dirty="0"/>
              <a:t>:</a:t>
            </a:r>
            <a:r>
              <a:rPr lang="en-US" baseline="0" dirty="0"/>
              <a:t> this lays the framework for developing partnerships between employers, SHDs, and other resources</a:t>
            </a: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Talking</a:t>
            </a:r>
            <a:r>
              <a:rPr lang="en-US"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points: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Population</a:t>
            </a:r>
            <a:r>
              <a:rPr lang="en-US" baseline="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health can not happen in isolation. Public and private organizations can work together to advance efforts to improve the health and well-being of employees and the community at large. </a:t>
            </a:r>
            <a:endParaRPr lang="en-US" dirty="0"/>
          </a:p>
          <a:p>
            <a:r>
              <a:rPr lang="en-US" sz="1200" b="0" i="0" u="none" strike="noStrike" kern="1200" dirty="0">
                <a:solidFill>
                  <a:schemeClr val="tx1"/>
                </a:solidFill>
                <a:effectLst/>
                <a:latin typeface="+mn-lt"/>
                <a:ea typeface="+mn-ea"/>
                <a:cs typeface="+mn-cs"/>
              </a:rPr>
              <a:t>Population</a:t>
            </a:r>
            <a:r>
              <a:rPr lang="en-US" sz="1200" b="0" i="0" u="none" strike="noStrike" kern="1200" baseline="0" dirty="0">
                <a:solidFill>
                  <a:schemeClr val="tx1"/>
                </a:solidFill>
                <a:effectLst/>
                <a:latin typeface="+mn-lt"/>
                <a:ea typeface="+mn-ea"/>
                <a:cs typeface="+mn-cs"/>
              </a:rPr>
              <a:t> health goals </a:t>
            </a:r>
            <a:r>
              <a:rPr lang="en-US" sz="1200" b="0" i="0" u="none" strike="noStrike" kern="1200" dirty="0">
                <a:solidFill>
                  <a:schemeClr val="tx1"/>
                </a:solidFill>
                <a:effectLst/>
                <a:latin typeface="+mn-lt"/>
                <a:ea typeface="+mn-ea"/>
                <a:cs typeface="+mn-cs"/>
              </a:rPr>
              <a:t>are more likely to be achieved when there is:</a:t>
            </a:r>
            <a:r>
              <a:rPr lang="en-US" sz="1200" b="0" i="0" u="none" strike="noStrike" kern="1200" baseline="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pPr marL="171450" indent="-171450">
              <a:buFont typeface="Arial" charset="0"/>
              <a:buChar char="•"/>
            </a:pPr>
            <a:r>
              <a:rPr lang="en-US" sz="1200" b="0" i="0" u="none" strike="noStrike" kern="1200" dirty="0">
                <a:solidFill>
                  <a:schemeClr val="tx1"/>
                </a:solidFill>
                <a:effectLst/>
                <a:latin typeface="+mn-lt"/>
                <a:ea typeface="+mn-ea"/>
                <a:cs typeface="+mn-cs"/>
              </a:rPr>
              <a:t>a clear and meaningful purpose behind what you’re doing, </a:t>
            </a:r>
          </a:p>
          <a:p>
            <a:pPr marL="171450" indent="-171450">
              <a:buFont typeface="Arial" charset="0"/>
              <a:buChar char="•"/>
            </a:pPr>
            <a:r>
              <a:rPr lang="en-US" sz="1200" b="0" i="0" u="none" strike="noStrike" kern="1200" dirty="0">
                <a:solidFill>
                  <a:schemeClr val="tx1"/>
                </a:solidFill>
                <a:effectLst/>
                <a:latin typeface="+mn-lt"/>
                <a:ea typeface="+mn-ea"/>
                <a:cs typeface="+mn-cs"/>
              </a:rPr>
              <a:t>shared goals to attain, </a:t>
            </a:r>
          </a:p>
          <a:p>
            <a:pPr marL="171450" indent="-171450">
              <a:buFont typeface="Arial" charset="0"/>
              <a:buChar char="•"/>
            </a:pPr>
            <a:r>
              <a:rPr lang="en-US" sz="1200" b="0" i="0" u="none" strike="noStrike" kern="1200" dirty="0">
                <a:solidFill>
                  <a:schemeClr val="tx1"/>
                </a:solidFill>
                <a:effectLst/>
                <a:latin typeface="+mn-lt"/>
                <a:ea typeface="+mn-ea"/>
                <a:cs typeface="+mn-cs"/>
              </a:rPr>
              <a:t>an understanding of the value that each partner brings</a:t>
            </a:r>
            <a:r>
              <a:rPr lang="en-US" sz="1200" b="0" i="0" u="none" strike="noStrike" kern="1200" baseline="0" dirty="0">
                <a:solidFill>
                  <a:schemeClr val="tx1"/>
                </a:solidFill>
                <a:effectLst/>
                <a:latin typeface="+mn-lt"/>
                <a:ea typeface="+mn-ea"/>
                <a:cs typeface="+mn-cs"/>
              </a:rPr>
              <a:t> to the table, </a:t>
            </a:r>
          </a:p>
          <a:p>
            <a:pPr marL="171450" indent="-171450">
              <a:buFont typeface="Arial" charset="0"/>
              <a:buChar char="•"/>
            </a:pPr>
            <a:r>
              <a:rPr lang="en-US" sz="1200" b="0" i="0" u="none" strike="noStrike" kern="1200" dirty="0">
                <a:solidFill>
                  <a:schemeClr val="tx1"/>
                </a:solidFill>
                <a:effectLst/>
                <a:latin typeface="+mn-lt"/>
                <a:ea typeface="+mn-ea"/>
                <a:cs typeface="+mn-cs"/>
              </a:rPr>
              <a:t>a practical strategy for achieving the goals, </a:t>
            </a:r>
          </a:p>
          <a:p>
            <a:pPr marL="171450" indent="-171450">
              <a:buFont typeface="Arial" charset="0"/>
              <a:buChar char="•"/>
            </a:pPr>
            <a:r>
              <a:rPr lang="en-US" sz="1200" b="0" i="0" u="none" strike="noStrike" kern="1200" dirty="0">
                <a:solidFill>
                  <a:schemeClr val="tx1"/>
                </a:solidFill>
                <a:effectLst/>
                <a:latin typeface="+mn-lt"/>
                <a:ea typeface="+mn-ea"/>
                <a:cs typeface="+mn-cs"/>
              </a:rPr>
              <a:t>and metrics that measure progress and provide feedback along the way.</a:t>
            </a:r>
          </a:p>
          <a:p>
            <a:endParaRPr lang="en-US" sz="1200" b="0" i="0" u="none" strike="noStrike" kern="1200" baseline="0" dirty="0">
              <a:solidFill>
                <a:schemeClr val="tx1"/>
              </a:solidFill>
              <a:effectLst/>
              <a:latin typeface="+mn-lt"/>
              <a:ea typeface="+mn-ea"/>
              <a:cs typeface="+mn-cs"/>
            </a:endParaRPr>
          </a:p>
          <a:p>
            <a:r>
              <a:rPr lang="en-US" baseline="0" dirty="0"/>
              <a:t>Resources: </a:t>
            </a:r>
          </a:p>
          <a:p>
            <a:pPr marL="171450" indent="-171450">
              <a:buFont typeface="Arial" charset="0"/>
              <a:buChar char="•"/>
            </a:pPr>
            <a:r>
              <a:rPr lang="en-US" dirty="0">
                <a:hlinkClick r:id="rId3"/>
              </a:rPr>
              <a:t>https://ctb.ku.edu/en/table-of-contents/leadership/leadership-ideas/collaborative-leadership/main</a:t>
            </a:r>
            <a:endParaRPr lang="en-US" dirty="0"/>
          </a:p>
          <a:p>
            <a:pPr marL="171450" indent="-171450">
              <a:buFont typeface="Arial" charset="0"/>
              <a:buChar char="•"/>
            </a:pPr>
            <a:r>
              <a:rPr lang="en-US" dirty="0">
                <a:hlinkClick r:id="rId4"/>
              </a:rPr>
              <a:t>https://ssir.org/articles/entry/the_dawn_of_system_leadership#</a:t>
            </a:r>
            <a:endParaRPr lang="en-US" dirty="0"/>
          </a:p>
          <a:p>
            <a:pPr marL="171450" indent="-171450">
              <a:buFont typeface="Arial" charset="0"/>
              <a:buChar char="•"/>
            </a:pPr>
            <a:r>
              <a:rPr lang="en-US" dirty="0">
                <a:hlinkClick r:id="rId5"/>
              </a:rPr>
              <a:t>https://ssir.org/articles/entry/the_essential_skills_of_cross_sector_leadership</a:t>
            </a:r>
            <a:endParaRPr lang="en-US" dirty="0"/>
          </a:p>
          <a:p>
            <a:pPr marL="171450" indent="-171450">
              <a:buFont typeface="Arial" charset="0"/>
              <a:buChar char="•"/>
            </a:pPr>
            <a:r>
              <a:rPr lang="en-US" dirty="0">
                <a:hlinkClick r:id="rId6"/>
              </a:rPr>
              <a:t>https://ctb.ku.edu/en/creating-and-maintaining-coalitions-and-partnerships</a:t>
            </a:r>
            <a:endParaRPr lang="en-US" dirty="0"/>
          </a:p>
          <a:p>
            <a:pPr marL="171450" indent="-171450">
              <a:buFont typeface="Arial" charset="0"/>
              <a:buChar char="•"/>
            </a:pPr>
            <a:r>
              <a:rPr lang="en-US" dirty="0">
                <a:hlinkClick r:id="rId7"/>
              </a:rPr>
              <a:t>https://www.countyhealthrankings.org/resources/stakeholder-mapping-tool</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1F9BA6F3-C509-0D4A-83D2-330D9B26DB35}" type="slidenum">
              <a:rPr lang="en-US" smtClean="0"/>
              <a:t>13</a:t>
            </a:fld>
            <a:endParaRPr lang="en-US" dirty="0"/>
          </a:p>
        </p:txBody>
      </p:sp>
    </p:spTree>
    <p:extLst>
      <p:ext uri="{BB962C8B-B14F-4D97-AF65-F5344CB8AC3E}">
        <p14:creationId xmlns:p14="http://schemas.microsoft.com/office/powerpoint/2010/main" val="152265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baseline="0" dirty="0"/>
              <a:t>NOTE FOR STATES: </a:t>
            </a:r>
            <a:r>
              <a:rPr lang="en-US" baseline="0" dirty="0"/>
              <a:t>These are key questions SHDs should bring to employers so they can begin to determine the right approach to employee health to meet their individual needs.</a:t>
            </a:r>
            <a:endParaRPr lang="en-US" dirty="0"/>
          </a:p>
          <a:p>
            <a:r>
              <a:rPr lang="en-US" dirty="0"/>
              <a:t>Talking points: </a:t>
            </a:r>
          </a:p>
          <a:p>
            <a:pPr marL="171450" indent="-171450">
              <a:buFont typeface="Arial" charset="0"/>
              <a:buChar char="•"/>
            </a:pPr>
            <a:r>
              <a:rPr lang="en-US" dirty="0"/>
              <a:t>Reflection</a:t>
            </a:r>
            <a:r>
              <a:rPr lang="en-US" baseline="0" dirty="0"/>
              <a:t> exercise </a:t>
            </a:r>
            <a:r>
              <a:rPr lang="mr-IN" baseline="0" dirty="0"/>
              <a:t>…</a:t>
            </a:r>
            <a:endParaRPr lang="en-US" baseline="0" dirty="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What is driving you to improve employee health? What is your “why?” Examples include reduce healthcare spending, reduce illness burden, to make the healthy choice the easy choice, to prepare the future workforce, to enhance corporate reputation. </a:t>
            </a:r>
          </a:p>
          <a:p>
            <a:pPr marL="628650" lvl="1" indent="-171450">
              <a:buFont typeface="Arial" charset="0"/>
              <a:buChar char="•"/>
            </a:pPr>
            <a:r>
              <a:rPr lang="en-US" baseline="0" dirty="0"/>
              <a:t>What are the top health risks that are impacting your workforce? </a:t>
            </a:r>
          </a:p>
          <a:p>
            <a:pPr marL="628650" lvl="1" indent="-171450">
              <a:buFont typeface="Arial" charset="0"/>
              <a:buChar char="•"/>
            </a:pPr>
            <a:r>
              <a:rPr lang="en-US" baseline="0" dirty="0"/>
              <a:t>What risk factors do you employees want to address? </a:t>
            </a:r>
          </a:p>
          <a:p>
            <a:pPr marL="628650" lvl="1" indent="-171450">
              <a:buFont typeface="Arial" charset="0"/>
              <a:buChar char="•"/>
            </a:pPr>
            <a:r>
              <a:rPr lang="en-US" baseline="0" dirty="0"/>
              <a:t>Could improving employee health impact your health insurance costs and utilization? </a:t>
            </a:r>
          </a:p>
          <a:p>
            <a:pPr marL="628650" lvl="1" indent="-171450">
              <a:buFont typeface="Arial" charset="0"/>
              <a:buChar char="•"/>
            </a:pPr>
            <a:r>
              <a:rPr lang="en-US" baseline="0" dirty="0"/>
              <a:t>How are you currently using that data to drive programming efforts? </a:t>
            </a:r>
          </a:p>
          <a:p>
            <a:pPr marL="171450" indent="-171450">
              <a:buFont typeface="Arial" charset="0"/>
              <a:buChar char="•"/>
            </a:pPr>
            <a:endParaRPr lang="en-US" dirty="0"/>
          </a:p>
        </p:txBody>
      </p:sp>
    </p:spTree>
    <p:extLst>
      <p:ext uri="{BB962C8B-B14F-4D97-AF65-F5344CB8AC3E}">
        <p14:creationId xmlns:p14="http://schemas.microsoft.com/office/powerpoint/2010/main" val="350092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a:t>
            </a:r>
            <a:r>
              <a:rPr lang="en-US" baseline="0" dirty="0"/>
              <a:t> Here you can highlight initial steps employers could take.</a:t>
            </a:r>
          </a:p>
          <a:p>
            <a:r>
              <a:rPr lang="en-US" dirty="0"/>
              <a:t>Talking</a:t>
            </a:r>
            <a:r>
              <a:rPr lang="en-US" baseline="0" dirty="0"/>
              <a:t> points: </a:t>
            </a:r>
          </a:p>
          <a:p>
            <a:pPr marL="171450" indent="-171450">
              <a:buFont typeface="Arial" charset="0"/>
              <a:buChar char="•"/>
            </a:pPr>
            <a:r>
              <a:rPr lang="en-US" baseline="0" dirty="0"/>
              <a:t>Use data to identify where to focus population health efforts. What is influencing the health of employees? </a:t>
            </a:r>
          </a:p>
          <a:p>
            <a:pPr marL="171450" indent="-171450">
              <a:buFont typeface="Arial" charset="0"/>
              <a:buChar char="•"/>
            </a:pPr>
            <a:r>
              <a:rPr lang="en-US" baseline="0" dirty="0"/>
              <a:t>Identify the most prevalent health issues affecting employees. </a:t>
            </a:r>
          </a:p>
          <a:p>
            <a:pPr marL="1714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Gather </a:t>
            </a:r>
            <a:r>
              <a:rPr lang="en-US" dirty="0"/>
              <a:t>information about the factors that support and/or hinder the health of employees and identify potential opportunities to improve or address them.</a:t>
            </a:r>
            <a:r>
              <a:rPr lang="en-US" baseline="0" dirty="0"/>
              <a:t> </a:t>
            </a:r>
            <a:endParaRPr lang="en-US" dirty="0"/>
          </a:p>
          <a:p>
            <a:pPr marL="1714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Partner</a:t>
            </a:r>
            <a:r>
              <a:rPr lang="en-US" baseline="0" dirty="0"/>
              <a:t> with local community resources to advance population health efforts.</a:t>
            </a:r>
          </a:p>
          <a:p>
            <a:endParaRPr lang="en-US" dirty="0"/>
          </a:p>
          <a:p>
            <a:r>
              <a:rPr lang="en-US" dirty="0"/>
              <a:t>Why</a:t>
            </a:r>
            <a:r>
              <a:rPr lang="en-US" baseline="0" dirty="0"/>
              <a:t> evidence-based interventions? </a:t>
            </a:r>
          </a:p>
          <a:p>
            <a:pPr marL="171450" indent="-171450">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Evidence-based interventions are known to prevent or control chronic</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conditions in a short time horizon (less than 5 years)</a:t>
            </a:r>
          </a:p>
          <a:p>
            <a:pPr marL="171450" indent="-171450">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Evidence</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-based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interventions can be implemented by the health care delivery system working together– health care purchasers, payers, and providers.</a:t>
            </a:r>
          </a:p>
          <a:p>
            <a:pPr marL="171450" indent="-171450">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Evidence-based</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interventions ensure that programs, policies, and supports are meaningful </a:t>
            </a:r>
          </a:p>
          <a:p>
            <a:endParaRPr lang="en-US" dirty="0"/>
          </a:p>
        </p:txBody>
      </p:sp>
    </p:spTree>
    <p:extLst>
      <p:ext uri="{BB962C8B-B14F-4D97-AF65-F5344CB8AC3E}">
        <p14:creationId xmlns:p14="http://schemas.microsoft.com/office/powerpoint/2010/main" val="66042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Note</a:t>
            </a:r>
            <a:r>
              <a:rPr lang="en-US" sz="1400" baseline="0" dirty="0"/>
              <a:t> to States: Present employers with case studies and success stories to provide examples, ideas, and data to help make the business case. Encourage employers to visit the CDC Workplace Health Resource Center, the CDC 6/18 Initiative, and the National Institute for Occupational Health and Safety Total Worker Health to access case studies.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Talking points/background: </a:t>
            </a:r>
          </a:p>
          <a:p>
            <a:pPr marL="285750" indent="-285750">
              <a:buFont typeface="Arial" panose="020B0604020202020204" pitchFamily="34" charset="0"/>
              <a:buChar char="•"/>
            </a:pPr>
            <a:r>
              <a:rPr lang="en-US" sz="1400" b="1" dirty="0">
                <a:solidFill>
                  <a:srgbClr val="193560"/>
                </a:solidFill>
              </a:rPr>
              <a:t>Locations</a:t>
            </a:r>
            <a:r>
              <a:rPr lang="en-US" sz="1400" dirty="0">
                <a:solidFill>
                  <a:srgbClr val="193560"/>
                </a:solidFill>
              </a:rPr>
              <a:t>: Headquartered in Greenville, SC, with 48 locations in North America, Latin America, and Europe</a:t>
            </a:r>
          </a:p>
          <a:p>
            <a:pPr marL="285750" indent="-285750">
              <a:buFont typeface="Arial" panose="020B0604020202020204" pitchFamily="34" charset="0"/>
              <a:buChar char="•"/>
            </a:pPr>
            <a:r>
              <a:rPr lang="en-US" sz="1400" b="1" dirty="0">
                <a:solidFill>
                  <a:srgbClr val="193560"/>
                </a:solidFill>
              </a:rPr>
              <a:t>Size</a:t>
            </a:r>
            <a:r>
              <a:rPr lang="en-US" sz="1400" dirty="0">
                <a:solidFill>
                  <a:srgbClr val="193560"/>
                </a:solidFill>
              </a:rPr>
              <a:t>: Approximately 1600 US employees</a:t>
            </a:r>
          </a:p>
          <a:p>
            <a:pPr marL="285750" indent="-285750">
              <a:buFont typeface="Arial" panose="020B0604020202020204" pitchFamily="34" charset="0"/>
              <a:buChar char="•"/>
            </a:pPr>
            <a:r>
              <a:rPr lang="en-US" sz="1400" b="1" dirty="0">
                <a:solidFill>
                  <a:srgbClr val="193560"/>
                </a:solidFill>
              </a:rPr>
              <a:t>Industry</a:t>
            </a:r>
            <a:r>
              <a:rPr lang="en-US" sz="1400" dirty="0">
                <a:solidFill>
                  <a:srgbClr val="193560"/>
                </a:solidFill>
              </a:rPr>
              <a:t>: Wholesale trade. Technology products and solutions organization </a:t>
            </a:r>
          </a:p>
          <a:p>
            <a:pPr marL="285750" indent="-285750">
              <a:buFont typeface="Arial" panose="020B0604020202020204" pitchFamily="34" charset="0"/>
              <a:buChar char="•"/>
            </a:pPr>
            <a:r>
              <a:rPr lang="en-US" sz="1400" b="1" dirty="0">
                <a:solidFill>
                  <a:srgbClr val="193560"/>
                </a:solidFill>
              </a:rPr>
              <a:t>Demographics</a:t>
            </a:r>
            <a:r>
              <a:rPr lang="en-US" sz="1400" dirty="0">
                <a:solidFill>
                  <a:srgbClr val="193560"/>
                </a:solidFill>
              </a:rPr>
              <a:t>: Average age of 42 years </a:t>
            </a: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Additional Resources: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aseline="0" dirty="0"/>
              <a:t>CDC Workplace Health Resource Center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aseline="0" dirty="0"/>
              <a:t>NIOSH Total Worker Health Initiative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0" baseline="0" dirty="0">
                <a:solidFill>
                  <a:schemeClr val="tx1"/>
                </a:solidFill>
              </a:rPr>
              <a:t>Vitality Institute Report: </a:t>
            </a:r>
            <a:r>
              <a:rPr lang="en-US" sz="1400" dirty="0">
                <a:hlinkClick r:id="rId3"/>
              </a:rPr>
              <a:t>https://www.rwjf.org/en/library/research/2015/07/beyond-the-four-walls--why-community-is-critical-to-workforce-he.html</a:t>
            </a: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0" dirty="0">
                <a:solidFill>
                  <a:srgbClr val="193560"/>
                </a:solidFill>
              </a:rPr>
              <a:t>6/18</a:t>
            </a:r>
            <a:r>
              <a:rPr lang="en-US" sz="1400" b="0" baseline="0" dirty="0">
                <a:solidFill>
                  <a:srgbClr val="193560"/>
                </a:solidFill>
              </a:rPr>
              <a:t> Case Studies - </a:t>
            </a:r>
            <a:r>
              <a:rPr lang="en-US" sz="1400" b="1" dirty="0">
                <a:solidFill>
                  <a:srgbClr val="193560"/>
                </a:solidFill>
              </a:rPr>
              <a:t>ADD LINK</a:t>
            </a:r>
            <a:r>
              <a:rPr lang="en-US" sz="1400" b="1" baseline="0" dirty="0">
                <a:solidFill>
                  <a:srgbClr val="193560"/>
                </a:solidFill>
              </a:rPr>
              <a:t> TO CASE STUDIES ON CDC 6/18 WEBSITE </a:t>
            </a:r>
            <a:endParaRPr lang="en-US" sz="1400" dirty="0"/>
          </a:p>
          <a:p>
            <a:endParaRPr lang="en-US" sz="1400" b="1" dirty="0">
              <a:solidFill>
                <a:srgbClr val="193560"/>
              </a:solidFill>
            </a:endParaRPr>
          </a:p>
        </p:txBody>
      </p:sp>
    </p:spTree>
    <p:extLst>
      <p:ext uri="{BB962C8B-B14F-4D97-AF65-F5344CB8AC3E}">
        <p14:creationId xmlns:p14="http://schemas.microsoft.com/office/powerpoint/2010/main" val="201668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Note</a:t>
            </a:r>
            <a:r>
              <a:rPr lang="en-US" sz="1400" baseline="0" dirty="0"/>
              <a:t> to States: Add information about a local employer’s success story. Highlight existing employer efforts to impact consumer health, employee health, community health, and environmental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aseline="0" dirty="0"/>
              <a:t>Present employers with case studies and success stories to provide examples, ideas, and data to help make the business case. Encourage employers to visit the CDC Workplace Health Resource Center and the National Institute for Occupational Health and Safety Total Worker Health to access case studies.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Resources: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aseline="0" dirty="0"/>
              <a:t>CDC Workplace Health Resource Center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aseline="0" dirty="0"/>
              <a:t>NIOSH Total Worker Health Initiative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0" baseline="0" dirty="0">
                <a:solidFill>
                  <a:schemeClr val="tx1"/>
                </a:solidFill>
              </a:rPr>
              <a:t>Vitality Institute Report: </a:t>
            </a:r>
            <a:r>
              <a:rPr lang="en-US" sz="1400" dirty="0">
                <a:hlinkClick r:id="rId3"/>
              </a:rPr>
              <a:t>https://www.rwjf.org/en/library/research/2015/07/beyond-the-four-walls--why-community-is-critical-to-workforce-he.html</a:t>
            </a:r>
            <a:endParaRPr lang="en-US" sz="1400" dirty="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0" dirty="0">
                <a:solidFill>
                  <a:srgbClr val="193560"/>
                </a:solidFill>
              </a:rPr>
              <a:t>6/18</a:t>
            </a:r>
            <a:r>
              <a:rPr lang="en-US" sz="1400" b="0" baseline="0" dirty="0">
                <a:solidFill>
                  <a:srgbClr val="193560"/>
                </a:solidFill>
              </a:rPr>
              <a:t> Case Studies - </a:t>
            </a:r>
            <a:endParaRPr lang="en-US" sz="1400" b="0" dirty="0">
              <a:solidFill>
                <a:srgbClr val="193560"/>
              </a:solidFill>
            </a:endParaRPr>
          </a:p>
          <a:p>
            <a:endParaRPr lang="en-US" sz="1400" b="1" dirty="0">
              <a:solidFill>
                <a:srgbClr val="193560"/>
              </a:solidFill>
            </a:endParaRPr>
          </a:p>
          <a:p>
            <a:r>
              <a:rPr lang="en-US" sz="1400" b="1" dirty="0">
                <a:solidFill>
                  <a:srgbClr val="193560"/>
                </a:solidFill>
              </a:rPr>
              <a:t>ADD LINK</a:t>
            </a:r>
            <a:r>
              <a:rPr lang="en-US" sz="1400" b="1" baseline="0" dirty="0">
                <a:solidFill>
                  <a:srgbClr val="193560"/>
                </a:solidFill>
              </a:rPr>
              <a:t> TO CASE STUDIES ON CDC 6/18 WEBSITE </a:t>
            </a:r>
            <a:endParaRPr lang="en-US" sz="1200" dirty="0">
              <a:solidFill>
                <a:srgbClr val="193560"/>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endParaRPr lang="en-US" sz="1400" b="1" dirty="0">
              <a:solidFill>
                <a:srgbClr val="193560"/>
              </a:solidFill>
            </a:endParaRPr>
          </a:p>
          <a:p>
            <a:endParaRPr lang="en-US" sz="1400" b="1" dirty="0">
              <a:solidFill>
                <a:srgbClr val="193560"/>
              </a:solidFill>
            </a:endParaRPr>
          </a:p>
          <a:p>
            <a:r>
              <a:rPr lang="en-US" sz="1400" b="1" dirty="0">
                <a:solidFill>
                  <a:srgbClr val="193560"/>
                </a:solidFill>
              </a:rPr>
              <a:t>Organizational  Overview </a:t>
            </a:r>
          </a:p>
          <a:p>
            <a:pPr marL="285750" indent="-285750">
              <a:buFont typeface="Arial" panose="020B0604020202020204" pitchFamily="34" charset="0"/>
              <a:buChar char="•"/>
            </a:pPr>
            <a:r>
              <a:rPr lang="en-US" sz="1200" b="1" dirty="0">
                <a:solidFill>
                  <a:srgbClr val="193560"/>
                </a:solidFill>
              </a:rPr>
              <a:t>Locations</a:t>
            </a:r>
            <a:r>
              <a:rPr lang="en-US" sz="1200" dirty="0">
                <a:solidFill>
                  <a:srgbClr val="193560"/>
                </a:solidFill>
              </a:rPr>
              <a:t>:  </a:t>
            </a:r>
          </a:p>
          <a:p>
            <a:pPr marL="285750" indent="-285750">
              <a:buFont typeface="Arial" panose="020B0604020202020204" pitchFamily="34" charset="0"/>
              <a:buChar char="•"/>
            </a:pPr>
            <a:r>
              <a:rPr lang="en-US" sz="1200" b="1" dirty="0">
                <a:solidFill>
                  <a:srgbClr val="193560"/>
                </a:solidFill>
              </a:rPr>
              <a:t>Size</a:t>
            </a:r>
            <a:r>
              <a:rPr lang="en-US" sz="1200" dirty="0">
                <a:solidFill>
                  <a:srgbClr val="193560"/>
                </a:solidFill>
              </a:rPr>
              <a:t>:  </a:t>
            </a:r>
          </a:p>
          <a:p>
            <a:pPr marL="285750" indent="-285750">
              <a:buFont typeface="Arial" panose="020B0604020202020204" pitchFamily="34" charset="0"/>
              <a:buChar char="•"/>
            </a:pPr>
            <a:r>
              <a:rPr lang="en-US" sz="1200" b="1" dirty="0">
                <a:solidFill>
                  <a:srgbClr val="193560"/>
                </a:solidFill>
              </a:rPr>
              <a:t>Industry</a:t>
            </a:r>
            <a:r>
              <a:rPr lang="en-US" sz="1200" dirty="0">
                <a:solidFill>
                  <a:srgbClr val="193560"/>
                </a:solidFill>
              </a:rPr>
              <a:t>:  </a:t>
            </a:r>
          </a:p>
          <a:p>
            <a:pPr marL="285750" indent="-285750">
              <a:buFont typeface="Arial" panose="020B0604020202020204" pitchFamily="34" charset="0"/>
              <a:buChar char="•"/>
            </a:pPr>
            <a:r>
              <a:rPr lang="en-US" sz="1200" b="1" dirty="0">
                <a:solidFill>
                  <a:srgbClr val="193560"/>
                </a:solidFill>
              </a:rPr>
              <a:t>Demographic</a:t>
            </a:r>
            <a:r>
              <a:rPr lang="en-US" sz="1200" b="1" baseline="0" dirty="0">
                <a:solidFill>
                  <a:srgbClr val="193560"/>
                </a:solidFill>
              </a:rPr>
              <a:t> Information </a:t>
            </a:r>
            <a:endParaRPr lang="en-US" sz="1200" b="1" dirty="0">
              <a:solidFill>
                <a:srgbClr val="193560"/>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89428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 </a:t>
            </a:r>
            <a:r>
              <a:rPr lang="en-US" u="sng" dirty="0"/>
              <a:t>NOTE TO STATES</a:t>
            </a:r>
            <a:r>
              <a:rPr lang="en-US" dirty="0"/>
              <a:t>:</a:t>
            </a:r>
            <a:r>
              <a:rPr lang="en-US" baseline="0" dirty="0"/>
              <a:t> These and subsequent slides can be used to introduce 6/18 and condition-specific initiatives should employers express interest / a need in any of the categories.</a:t>
            </a:r>
            <a:endParaRPr lang="en-US" dirty="0"/>
          </a:p>
        </p:txBody>
      </p:sp>
    </p:spTree>
    <p:extLst>
      <p:ext uri="{BB962C8B-B14F-4D97-AF65-F5344CB8AC3E}">
        <p14:creationId xmlns:p14="http://schemas.microsoft.com/office/powerpoint/2010/main" val="1863409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b="1" dirty="0"/>
              <a:t>Talking</a:t>
            </a:r>
            <a:r>
              <a:rPr lang="en-US" b="1" baseline="0" dirty="0"/>
              <a:t> points: </a:t>
            </a:r>
          </a:p>
          <a:p>
            <a:pPr marL="171450" indent="-171450">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The conditions highlighted within the 6|18 Initiative are: Tobacco Use, High Blood Pressure, Antibiotic</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use</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 Asthma, Unintended Pregnancies, and Type 2 Diabetes. </a:t>
            </a:r>
          </a:p>
          <a:p>
            <a:pPr marL="171450" indent="-171450">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These</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conditions and interventions were selected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because</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1. t</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hey affect large numbers of people</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2. they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are associated with high health care costs</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3.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evidence-</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based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interventions are known to prevent or control these conditions in a short time horizon (less than 5 years)</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and 4.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the evidence-based interventions can be implemented by the health care delivery system – health care purchasers, payers, and providers. </a:t>
            </a:r>
          </a:p>
          <a:p>
            <a:pPr marL="171450" indent="-171450">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For</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additional information about evidence-based interventions visit </a:t>
            </a:r>
            <a:r>
              <a:rPr lang="en-US" dirty="0">
                <a:hlinkClick r:id="rId3"/>
              </a:rPr>
              <a:t>https://prevention.nih.gov/research-priorities/dissemination-implementation/evidence-based-practices-programs</a:t>
            </a:r>
            <a:endParaRPr lang="en-US" dirty="0"/>
          </a:p>
          <a:p>
            <a:pPr marL="171450" indent="-171450">
              <a:buFont typeface="Arial" charset="0"/>
              <a:buChar char="•"/>
            </a:pPr>
            <a:r>
              <a:rPr lang="en-US" dirty="0"/>
              <a:t>CDC</a:t>
            </a:r>
            <a:r>
              <a:rPr lang="en-US" baseline="0" dirty="0"/>
              <a:t> also offers Work@Health, an evidence-based training curriculum to train employers on workplace wellness best practices.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In this CDC-sponsored learning opportunity, employers learn how to establish a customized, science-based worksite health program that can reduce health care costs and increase worker productivity. For more information on the training opportunity</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and to find a local trainer, visit </a:t>
            </a:r>
            <a:r>
              <a:rPr lang="en-US" dirty="0">
                <a:hlinkClick r:id="rId4"/>
              </a:rPr>
              <a:t>https://www.cdc.gov/workplacehealthpromotion/initiatives/workathealth/get-involved/train-the-trainer.html</a:t>
            </a: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171450" indent="-171450">
              <a:buFont typeface="Arial" charset="0"/>
              <a:buChar char="•"/>
            </a:pPr>
            <a:endParaRPr lang="en-US" baseline="0" dirty="0"/>
          </a:p>
        </p:txBody>
      </p:sp>
    </p:spTree>
    <p:extLst>
      <p:ext uri="{BB962C8B-B14F-4D97-AF65-F5344CB8AC3E}">
        <p14:creationId xmlns:p14="http://schemas.microsoft.com/office/powerpoint/2010/main" val="257848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NOTE TO STATES:</a:t>
            </a:r>
            <a:r>
              <a:rPr lang="en-US" baseline="0" dirty="0"/>
              <a:t> </a:t>
            </a:r>
          </a:p>
          <a:p>
            <a:pPr marL="171450" indent="-171450">
              <a:buFont typeface="Arial" charset="0"/>
              <a:buChar char="•"/>
            </a:pPr>
            <a:r>
              <a:rPr lang="en-US" baseline="0" dirty="0"/>
              <a:t>This slide deck is intended to be used as a starting point for state and local health departments in their outreach to employers.  DELETE THIS SLIDE after you are done. </a:t>
            </a:r>
            <a:endParaRPr lang="en-US" dirty="0"/>
          </a:p>
        </p:txBody>
      </p:sp>
    </p:spTree>
    <p:extLst>
      <p:ext uri="{BB962C8B-B14F-4D97-AF65-F5344CB8AC3E}">
        <p14:creationId xmlns:p14="http://schemas.microsoft.com/office/powerpoint/2010/main" val="1871383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b="1" dirty="0"/>
              <a:t>Talking</a:t>
            </a:r>
            <a:r>
              <a:rPr lang="en-US" b="1" baseline="0" dirty="0"/>
              <a:t> points: </a:t>
            </a:r>
          </a:p>
          <a:p>
            <a:pPr marL="171450" indent="-171450">
              <a:buFont typeface="Arial" charset="0"/>
              <a:buChar char="•"/>
            </a:pPr>
            <a:r>
              <a:rPr lang="en-US" baseline="0" dirty="0"/>
              <a:t>Is high blood pressure an issue with your workforce? The following slides represent proven strategies that can be implemented to improve high blood pressure. </a:t>
            </a:r>
            <a:endParaRPr lang="en-US" dirty="0"/>
          </a:p>
          <a:p>
            <a:endParaRPr lang="en-US" dirty="0"/>
          </a:p>
        </p:txBody>
      </p:sp>
    </p:spTree>
    <p:extLst>
      <p:ext uri="{BB962C8B-B14F-4D97-AF65-F5344CB8AC3E}">
        <p14:creationId xmlns:p14="http://schemas.microsoft.com/office/powerpoint/2010/main" val="49356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Nearly 1 out of 2 adults in the United States has high blood pressure (108 million).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Most adults with high blood pressure in the United States do not have their high blood pressure under control (82 million).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Approximately 1.5 million heart attacks and strokes occur every year in the United States.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More than 850,000 people in the United States die from cardiovascular disease each year—that’s 1 in every 3 deaths, and about 160,000 of them occur in people under age 65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About 1 in every 6 healthcare dollars is spent on cardiovascular disease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Adherence matters. High adherence to blood pressure lowering medications is associated with higher odds of blood pressure control, but non-adherence to cardioprotective medications increases a patient’s risk of death from 50% to 80%.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Employers have a role in improving the cardiovascular health of employees by helping them avoid unhealthy behaviors that put them at risk of heart attack and stroke and improving the care of those with key risk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Resource: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Million Hearts: </a:t>
            </a:r>
            <a:r>
              <a:rPr lang="en-US" dirty="0">
                <a:hlinkClick r:id="rId3"/>
              </a:rPr>
              <a:t>https://millionhearts.hhs.gov</a:t>
            </a: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593999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b="1" dirty="0"/>
              <a:t>Talking</a:t>
            </a:r>
            <a:r>
              <a:rPr lang="en-US" b="1" baseline="0" dirty="0"/>
              <a:t> Points: </a:t>
            </a:r>
          </a:p>
          <a:p>
            <a:r>
              <a:rPr lang="en-US" sz="1200" b="0" i="0" kern="1200" dirty="0">
                <a:solidFill>
                  <a:schemeClr val="tx1"/>
                </a:solidFill>
                <a:effectLst/>
                <a:latin typeface="Calibri Light" panose="020F0302020204030204" pitchFamily="34" charset="0"/>
                <a:ea typeface="+mn-ea"/>
                <a:cs typeface="Calibri Light" panose="020F0302020204030204" pitchFamily="34" charset="0"/>
              </a:rPr>
              <a:t>The CDC </a:t>
            </a:r>
            <a:r>
              <a:rPr lang="en-US" sz="1200" b="0" i="1" kern="1200" dirty="0">
                <a:solidFill>
                  <a:schemeClr val="tx1"/>
                </a:solidFill>
                <a:effectLst/>
                <a:latin typeface="Calibri Light" panose="020F0302020204030204" pitchFamily="34" charset="0"/>
                <a:ea typeface="+mn-ea"/>
                <a:cs typeface="Calibri Light" panose="020F0302020204030204" pitchFamily="34" charset="0"/>
              </a:rPr>
              <a:t>Best Practices Guide for CVD Prevention</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 summarizes scientific evidence behind effective strategies for lowering high blood pressure. The guide is a resource for employers interested in using proven strategies to improve cardiovascular health. </a:t>
            </a:r>
          </a:p>
          <a:p>
            <a:r>
              <a:rPr lang="en-US" b="0" baseline="0" dirty="0"/>
              <a:t>Specific strategies for employers to consider include: </a:t>
            </a:r>
          </a:p>
          <a:p>
            <a:r>
              <a:rPr lang="en-US" b="1" dirty="0"/>
              <a:t>1. Work with health</a:t>
            </a:r>
            <a:r>
              <a:rPr lang="en-US" b="1" baseline="0" dirty="0"/>
              <a:t> plan or benefits consultants to control hypertension: </a:t>
            </a:r>
          </a:p>
          <a:p>
            <a:pPr lvl="0" rtl="0"/>
            <a:r>
              <a:rPr lang="en-US" sz="1200" dirty="0"/>
              <a:t>Example – Include tiered options for hypertension meds</a:t>
            </a:r>
          </a:p>
          <a:p>
            <a:pPr lvl="0" rtl="0"/>
            <a:r>
              <a:rPr lang="en-US" sz="1200" dirty="0"/>
              <a:t>Example – Include bundled payments with care and medication management practice arrangements</a:t>
            </a:r>
          </a:p>
          <a:p>
            <a:endParaRPr lang="en-US" dirty="0"/>
          </a:p>
          <a:p>
            <a:r>
              <a:rPr lang="en-US" b="1" dirty="0"/>
              <a:t>2. Improve</a:t>
            </a:r>
            <a:r>
              <a:rPr lang="en-US" b="1" baseline="0" dirty="0"/>
              <a:t> Care Coordination for at-risk hypertension enrollees: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Example – Choose telehealth providers that certify that their providers use evidence-based standardized protocols to manage blood pressure</a:t>
            </a:r>
          </a:p>
          <a:p>
            <a:pPr lvl="0" rtl="0"/>
            <a:r>
              <a:rPr lang="en-US" sz="1200" dirty="0"/>
              <a:t>Example – Provide BP monitors for SMBP programs</a:t>
            </a:r>
          </a:p>
          <a:p>
            <a:pPr lvl="0" rtl="0"/>
            <a:r>
              <a:rPr lang="en-US" sz="1200" dirty="0"/>
              <a:t>Example – Offer incentives to employees with hypertension who participate in a SMBP with clinical support program</a:t>
            </a:r>
          </a:p>
          <a:p>
            <a:pPr lvl="0" rtl="0"/>
            <a:endParaRPr lang="en-US" sz="1200" dirty="0"/>
          </a:p>
          <a:p>
            <a:pPr lvl="0" rtl="0"/>
            <a:r>
              <a:rPr lang="en-US" sz="1200" b="1" dirty="0"/>
              <a:t>Resources</a:t>
            </a:r>
            <a:r>
              <a:rPr lang="en-US" sz="1200" dirty="0"/>
              <a:t> – Million Hearts champions’ website (https://millionhearts.hhs.gov/partners-progress/champions/index.html) or the CDC’s The Best Practices Guide for CVD Prevention (Best Practices for Cardiovascular Disease Prevention Programs: A Guide to Effective Health Care System Interventions and Community Programs Linked to Clinical Services. Atlanta, GA: Centers for Disease Control and Prevention, US Dept of Health and Human Services; 2017).</a:t>
            </a:r>
          </a:p>
          <a:p>
            <a:endParaRPr lang="en-US" baseline="0" dirty="0"/>
          </a:p>
        </p:txBody>
      </p:sp>
    </p:spTree>
    <p:extLst>
      <p:ext uri="{BB962C8B-B14F-4D97-AF65-F5344CB8AC3E}">
        <p14:creationId xmlns:p14="http://schemas.microsoft.com/office/powerpoint/2010/main" val="98860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Talking</a:t>
            </a:r>
            <a:r>
              <a:rPr lang="en-US" baseline="0" dirty="0"/>
              <a:t> points: </a:t>
            </a:r>
          </a:p>
          <a:p>
            <a:pPr marL="171450" indent="-171450">
              <a:buFont typeface="Arial" charset="0"/>
              <a:buChar char="•"/>
            </a:pPr>
            <a:r>
              <a:rPr lang="en-US" baseline="0" dirty="0"/>
              <a:t>The CDC Workplace Health </a:t>
            </a:r>
            <a:r>
              <a:rPr lang="en-US" baseline="0" dirty="0" err="1"/>
              <a:t>ScoreCard</a:t>
            </a:r>
            <a:r>
              <a:rPr lang="en-US" baseline="0" dirty="0"/>
              <a:t>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is a tool designed to help employers assess whether they have implemented evidence-based health promotion interventions or strategies in their worksites to improve the health and well-being of their employees.</a:t>
            </a:r>
          </a:p>
          <a:p>
            <a:pPr marL="171450" indent="-171450">
              <a:buFont typeface="Arial"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Workplace health and safety programs, that make the healthy choice the easy choice, can be a powerful strategy to encourage employees to engage in heathy behaviors while at work. By using effective health and well-being strategies, such as providing access to onsite blood pressure monitors, employers can create work environments where health and safety is valued, promoted, and supported. </a:t>
            </a:r>
          </a:p>
          <a:p>
            <a:pPr marL="171450" indent="-171450">
              <a:buFont typeface="Arial" charset="0"/>
              <a:buChar char="•"/>
            </a:pP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0" indent="0">
              <a:buFontTx/>
              <a:buNone/>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Resource: </a:t>
            </a:r>
          </a:p>
          <a:p>
            <a:pPr marL="171450" indent="-171450">
              <a:buFont typeface="Arial" panose="020B0604020202020204" pitchFamily="34"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CDC </a:t>
            </a:r>
            <a:r>
              <a:rPr lang="en-US" sz="1200" b="0" i="0" kern="1200" dirty="0" err="1">
                <a:solidFill>
                  <a:schemeClr val="tx1"/>
                </a:solidFill>
                <a:effectLst/>
                <a:latin typeface="Calibri Light" panose="020F0302020204030204" pitchFamily="34" charset="0"/>
                <a:ea typeface="+mn-ea"/>
                <a:cs typeface="Calibri Light" panose="020F0302020204030204" pitchFamily="34" charset="0"/>
              </a:rPr>
              <a:t>ScoreCard</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 </a:t>
            </a:r>
            <a:r>
              <a:rPr lang="en-US" dirty="0">
                <a:hlinkClick r:id="rId3"/>
              </a:rPr>
              <a:t>https://www.cdc.gov/workplacehealthpromotion/initiatives/healthscorecard/index.html</a:t>
            </a:r>
            <a:endParaRPr lang="en-US" dirty="0"/>
          </a:p>
        </p:txBody>
      </p:sp>
    </p:spTree>
    <p:extLst>
      <p:ext uri="{BB962C8B-B14F-4D97-AF65-F5344CB8AC3E}">
        <p14:creationId xmlns:p14="http://schemas.microsoft.com/office/powerpoint/2010/main" val="491241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NOTE TO STATES</a:t>
            </a:r>
            <a:r>
              <a:rPr lang="en-US" dirty="0"/>
              <a:t>:</a:t>
            </a:r>
            <a:r>
              <a:rPr lang="en-US" baseline="0" dirty="0"/>
              <a:t> Customize slide(s) to highlight local examples of employers who are controlling high blood pressure by implementing targeted interventions. In addition, add information about local resources to control high blood pressure. (e.g., SHD programs to set up on-site blood pressure monitoring stations) </a:t>
            </a:r>
          </a:p>
          <a:p>
            <a:endParaRPr lang="en-US" dirty="0"/>
          </a:p>
        </p:txBody>
      </p:sp>
    </p:spTree>
    <p:extLst>
      <p:ext uri="{BB962C8B-B14F-4D97-AF65-F5344CB8AC3E}">
        <p14:creationId xmlns:p14="http://schemas.microsoft.com/office/powerpoint/2010/main" val="1630310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Talking</a:t>
            </a:r>
            <a:r>
              <a:rPr lang="en-US" baseline="0" dirty="0"/>
              <a:t> points: </a:t>
            </a:r>
          </a:p>
          <a:p>
            <a:pPr marL="171450" indent="-171450">
              <a:buFont typeface="Arial" charset="0"/>
              <a:buChar char="•"/>
            </a:pPr>
            <a:r>
              <a:rPr lang="en-US" baseline="0" dirty="0"/>
              <a:t>Is type 2 diabetes an issue with your workforce? The following slides represent proven strategies that can be implemented to improve type 2 diabetes at work. </a:t>
            </a:r>
            <a:endParaRPr lang="en-US" dirty="0"/>
          </a:p>
          <a:p>
            <a:endParaRPr lang="en-US" dirty="0"/>
          </a:p>
        </p:txBody>
      </p:sp>
    </p:spTree>
    <p:extLst>
      <p:ext uri="{BB962C8B-B14F-4D97-AF65-F5344CB8AC3E}">
        <p14:creationId xmlns:p14="http://schemas.microsoft.com/office/powerpoint/2010/main" val="1933804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52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0848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NOTE TO STATES</a:t>
            </a:r>
            <a:r>
              <a:rPr lang="en-US" dirty="0"/>
              <a:t>:</a:t>
            </a:r>
            <a:r>
              <a:rPr lang="en-US" baseline="0" dirty="0"/>
              <a:t> Customize slide to highlight local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recognized diabetes prevention programs in communities</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across your state</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 Consider</a:t>
            </a: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 including contact information for each organization/provider.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Calibri Light" panose="020F0302020204030204" pitchFamily="34" charset="0"/>
              <a:ea typeface="+mn-ea"/>
              <a:cs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Calibri Light" panose="020F0302020204030204" pitchFamily="34" charset="0"/>
                <a:ea typeface="+mn-ea"/>
                <a:cs typeface="Calibri Light" panose="020F0302020204030204" pitchFamily="34" charset="0"/>
              </a:rPr>
              <a:t>Possible resource: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hlinkClick r:id="rId3"/>
              </a:rPr>
              <a:t>https://nccd.cdc.gov/DDT_DPRP/Registry.aspx</a:t>
            </a:r>
            <a:endParaRPr lang="en-US" dirty="0"/>
          </a:p>
        </p:txBody>
      </p:sp>
    </p:spTree>
    <p:extLst>
      <p:ext uri="{BB962C8B-B14F-4D97-AF65-F5344CB8AC3E}">
        <p14:creationId xmlns:p14="http://schemas.microsoft.com/office/powerpoint/2010/main" val="2059469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solidFill>
                  <a:schemeClr val="tx1"/>
                </a:solidFill>
                <a:hlinkClick r:id="rId3"/>
              </a:rPr>
              <a:t>Resources</a:t>
            </a:r>
            <a:r>
              <a:rPr lang="en-US" baseline="0" dirty="0">
                <a:solidFill>
                  <a:schemeClr val="tx1"/>
                </a:solidFill>
              </a:rPr>
              <a:t>:</a:t>
            </a:r>
          </a:p>
          <a:p>
            <a:pPr marL="171450" indent="-171450">
              <a:buFont typeface="Arial" charset="0"/>
              <a:buChar char="•"/>
            </a:pPr>
            <a:r>
              <a:rPr lang="en-US" dirty="0">
                <a:solidFill>
                  <a:schemeClr val="tx1"/>
                </a:solidFill>
                <a:hlinkClick r:id="rId4"/>
              </a:rPr>
              <a:t>https://www.cdc.gov/diabetes/pdfs/programs/stateandlocal/emerging_practices-employer_coverage.pdf</a:t>
            </a:r>
            <a:endParaRPr lang="en-US"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solidFill>
                  <a:schemeClr val="tx1"/>
                </a:solidFill>
              </a:rPr>
              <a:t>The NDPP</a:t>
            </a:r>
            <a:r>
              <a:rPr lang="en-US" baseline="0" dirty="0">
                <a:solidFill>
                  <a:schemeClr val="tx1"/>
                </a:solidFill>
              </a:rPr>
              <a:t> employer Learning Collaborative (https://</a:t>
            </a:r>
            <a:r>
              <a:rPr lang="en-US" sz="1200" dirty="0">
                <a:solidFill>
                  <a:schemeClr val="tx1"/>
                </a:solidFill>
                <a:hlinkClick r:id="rId3"/>
              </a:rPr>
              <a:t>nccd.cdc.gov/Toolkit/DiabetesImpact/Employer</a:t>
            </a:r>
            <a:r>
              <a:rPr lang="en-US" sz="1200" baseline="0" dirty="0">
                <a:solidFill>
                  <a:schemeClr val="tx1"/>
                </a:solidFill>
              </a:rPr>
              <a:t>)</a:t>
            </a:r>
            <a:r>
              <a:rPr lang="en-US" baseline="0" dirty="0">
                <a:solidFill>
                  <a:schemeClr val="tx1"/>
                </a:solidFill>
              </a:rPr>
              <a:t>   provides 12 participating states with tools and resources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solidFill>
                  <a:schemeClr val="tx1"/>
                </a:solidFill>
              </a:rPr>
              <a:t>Many of the business health coalitions offer toolkits for employers (e.g., Midwest Business Group on Health’s Diabetes Management in the Workplace) </a:t>
            </a:r>
            <a:endParaRPr lang="en-US" dirty="0">
              <a:solidFill>
                <a:schemeClr val="tx1"/>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Light" panose="020F0302020204030204" pitchFamily="34" charset="0"/>
                <a:ea typeface="+mn-ea"/>
                <a:cs typeface="Calibri Light" panose="020F0302020204030204" pitchFamily="34" charset="0"/>
              </a:rPr>
              <a:t> </a:t>
            </a:r>
            <a:r>
              <a:rPr lang="en-US" sz="1200" dirty="0">
                <a:solidFill>
                  <a:srgbClr val="193560"/>
                </a:solidFill>
              </a:rPr>
              <a:t>Adapted from the NDPP Employer Learning Collaborative 		</a:t>
            </a:r>
            <a:r>
              <a:rPr lang="en-US" sz="1200" dirty="0">
                <a:solidFill>
                  <a:schemeClr val="tx1"/>
                </a:solidFill>
                <a:hlinkClick r:id="rId3"/>
              </a:rPr>
              <a:t>nccd.cdc.gov/Toolkit/</a:t>
            </a:r>
            <a:r>
              <a:rPr lang="en-US" sz="1200" dirty="0" err="1">
                <a:solidFill>
                  <a:schemeClr val="tx1"/>
                </a:solidFill>
                <a:hlinkClick r:id="rId3"/>
              </a:rPr>
              <a:t>DiabetesImpact</a:t>
            </a:r>
            <a:r>
              <a:rPr lang="en-US" sz="1200" dirty="0">
                <a:solidFill>
                  <a:schemeClr val="tx1"/>
                </a:solidFill>
                <a:hlinkClick r:id="rId3"/>
              </a:rPr>
              <a:t>/Employer</a:t>
            </a:r>
            <a:endParaRPr lang="en-US"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408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9815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Talking</a:t>
            </a:r>
            <a:r>
              <a:rPr lang="en-US" baseline="0" dirty="0"/>
              <a:t> Point: </a:t>
            </a:r>
          </a:p>
          <a:p>
            <a:pPr marL="171450" indent="-171450">
              <a:buFont typeface="Arial" charset="0"/>
              <a:buChar char="•"/>
            </a:pP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The National DPP Customer Service Center provides</a:t>
            </a:r>
            <a:r>
              <a:rPr lang="en-US" sz="12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rPr>
              <a:t> employers with </a:t>
            </a: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easy access to information and resources about prediabetes and the National DPP. Organizations can access training materials, toolkits, and videos; ask questions; and receive technical assistance related to all aspects of the program.</a:t>
            </a:r>
            <a:endParaRPr lang="en-US" dirty="0"/>
          </a:p>
        </p:txBody>
      </p:sp>
    </p:spTree>
    <p:extLst>
      <p:ext uri="{BB962C8B-B14F-4D97-AF65-F5344CB8AC3E}">
        <p14:creationId xmlns:p14="http://schemas.microsoft.com/office/powerpoint/2010/main" val="1254218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Talking</a:t>
            </a:r>
            <a:r>
              <a:rPr lang="en-US" baseline="0" dirty="0"/>
              <a:t> Point: </a:t>
            </a:r>
          </a:p>
          <a:p>
            <a:pPr marL="171450" indent="-171450">
              <a:buFont typeface="Arial" charset="0"/>
              <a:buChar char="•"/>
            </a:pP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The National DPP Coverage Toolkit </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 provide information about the mechanics of covering the National Diabetes Prevention Program (National DPP) lifestyle change program.  The toolkit includes sections for Medicaid, Medicare, and commercial payers, providing resources and plans for covering National DPP. </a:t>
            </a:r>
            <a:endPar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641577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Talking</a:t>
            </a:r>
            <a:r>
              <a:rPr lang="en-US" baseline="0" dirty="0"/>
              <a:t> points: </a:t>
            </a:r>
          </a:p>
          <a:p>
            <a:pPr marL="171450" indent="-171450">
              <a:buFont typeface="Arial" charset="0"/>
              <a:buChar char="•"/>
            </a:pPr>
            <a:r>
              <a:rPr lang="en-US" baseline="0" dirty="0"/>
              <a:t>Is tobacco an issue with your workforce? The following slides represent proven strategies that can be implemented to reduce tobacco use within your workforce. </a:t>
            </a:r>
            <a:endParaRPr lang="en-US" dirty="0"/>
          </a:p>
        </p:txBody>
      </p:sp>
    </p:spTree>
    <p:extLst>
      <p:ext uri="{BB962C8B-B14F-4D97-AF65-F5344CB8AC3E}">
        <p14:creationId xmlns:p14="http://schemas.microsoft.com/office/powerpoint/2010/main" val="1548986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 add any state, local, or employer-based data you may have to drive home this is not just a national issue</a:t>
            </a:r>
            <a:r>
              <a:rPr lang="en-US" baseline="0" dirty="0"/>
              <a:t> as tobacco use is much higher in some communities and populations. </a:t>
            </a:r>
          </a:p>
          <a:p>
            <a:pPr marL="171450" indent="-171450">
              <a:buFont typeface="Arial" panose="020B0604020202020204" pitchFamily="34"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Employees who smoke impose significant excess costs on employers due to absenteeism, reduced productivity, smoke breaks, and increased healthcare utilization and costs. </a:t>
            </a:r>
          </a:p>
          <a:p>
            <a:pPr marL="171450" indent="-171450">
              <a:buFont typeface="Arial" panose="020B0604020202020204" pitchFamily="34"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According to a report of the surgeon general, “large self-insured employers have an especially strong incentive to reduce employee smoking rates because they often bear the risk for smoking-related disease costs.”</a:t>
            </a:r>
          </a:p>
          <a:p>
            <a:pPr marL="171450" indent="-171450">
              <a:buFont typeface="Arial" panose="020B0604020202020204" pitchFamily="34"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According to a study by Berman et al., the best estimate of the annual excess cost to employ a smoker is $5,816. </a:t>
            </a:r>
          </a:p>
          <a:p>
            <a:pPr marL="171450" indent="-171450">
              <a:buFont typeface="Arial" panose="020B0604020202020204" pitchFamily="34"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Employers have a role to play in encouraging staff who use tobacco to quit and to creating tobacco free workplaces. </a:t>
            </a:r>
            <a:endParaRPr lang="en-US" baseline="0" dirty="0"/>
          </a:p>
          <a:p>
            <a:endParaRPr lang="en-US" baseline="0" dirty="0"/>
          </a:p>
          <a:p>
            <a:r>
              <a:rPr lang="en-US" baseline="0" dirty="0"/>
              <a:t>Resources: </a:t>
            </a:r>
          </a:p>
          <a:p>
            <a:pPr marL="171450" indent="-171450">
              <a:buFont typeface="Arial" panose="020B0604020202020204" pitchFamily="34" charset="0"/>
              <a:buChar char="•"/>
            </a:pPr>
            <a:r>
              <a:rPr lang="en-US" baseline="0" dirty="0"/>
              <a:t>Estimating the Cost of a Smoking Employee. </a:t>
            </a:r>
            <a:r>
              <a:rPr lang="en-US" dirty="0">
                <a:hlinkClick r:id="rId3"/>
              </a:rPr>
              <a:t>https://www.researchgate.net/publication/237018032_Estimating_the_cost_of_a_smoking_employee</a:t>
            </a:r>
            <a:endParaRPr lang="en-US" dirty="0"/>
          </a:p>
          <a:p>
            <a:pPr marL="171450" indent="-171450">
              <a:buFont typeface="Arial" panose="020B0604020202020204" pitchFamily="34" charset="0"/>
              <a:buChar cha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U.S. Department of Health and Human Services. </a:t>
            </a:r>
            <a:r>
              <a:rPr lang="en-US" sz="1200" b="0" i="1" kern="1200" dirty="0">
                <a:solidFill>
                  <a:schemeClr val="tx1"/>
                </a:solidFill>
                <a:effectLst/>
                <a:latin typeface="Calibri Light" panose="020F0302020204030204" pitchFamily="34" charset="0"/>
                <a:ea typeface="+mn-ea"/>
                <a:cs typeface="Calibri Light" panose="020F0302020204030204" pitchFamily="34" charset="0"/>
              </a:rPr>
              <a:t>Smoking Cessation. A Report of the Surgeon General</a:t>
            </a:r>
            <a:r>
              <a:rPr lang="en-US" sz="1200" b="0" i="0" kern="1200" dirty="0">
                <a:solidFill>
                  <a:schemeClr val="tx1"/>
                </a:solidFill>
                <a:effectLst/>
                <a:latin typeface="Calibri Light" panose="020F0302020204030204" pitchFamily="34" charset="0"/>
                <a:ea typeface="+mn-ea"/>
                <a:cs typeface="Calibri Light" panose="020F0302020204030204" pitchFamily="34" charset="0"/>
              </a:rPr>
              <a:t>. Atlanta, GA: U.S. Department of Health and Human Services, Centers for Disease Control and Prevention, National Center for Chronic Disease Prevention and Health Promotion, Office on Smoking and Health, 2020. </a:t>
            </a:r>
            <a:r>
              <a:rPr lang="en-US" sz="1200" b="0" i="0" kern="1200" dirty="0">
                <a:solidFill>
                  <a:schemeClr val="tx1"/>
                </a:solidFill>
                <a:effectLst/>
                <a:latin typeface="Calibri Light" panose="020F0302020204030204" pitchFamily="34" charset="0"/>
                <a:ea typeface="+mn-ea"/>
                <a:cs typeface="Calibri Light" panose="020F0302020204030204" pitchFamily="34" charset="0"/>
                <a:hlinkClick r:id="rId4"/>
              </a:rPr>
              <a:t>https://www.cdc.gov/tobacco/data_statistics/sgr/2020-smoking-cessation/index.html?s_cid=osh-stu-home-spotlight-008</a:t>
            </a:r>
            <a:endParaRPr lang="en-US" dirty="0"/>
          </a:p>
        </p:txBody>
      </p:sp>
    </p:spTree>
    <p:extLst>
      <p:ext uri="{BB962C8B-B14F-4D97-AF65-F5344CB8AC3E}">
        <p14:creationId xmlns:p14="http://schemas.microsoft.com/office/powerpoint/2010/main" val="1579066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Notes to States:</a:t>
            </a:r>
            <a:r>
              <a:rPr lang="en-US" baseline="0" dirty="0"/>
              <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Large employers are positioned to insist that insurers include cessation coverage as standard, rather than limiting this coverage to riders.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Combining cessation counseling with cessation medication gives people the best chance to quit smoking.</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Combination nicotine replacement therapy (the nicotine patch plus any of the remaining forms of NRT) is more effective than using a single form of NRT.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Employers can remove barriers to cessation treatments such as cost sharing, prior authorization, stepped care therapy, duration limits, and annual and lifetime limits on quit attempts, among other barriers.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Reducing tobacco users’ out-of-pocket costs can involve policy or program changes that make evidence-based cessation treatments, including counseling and medication, more affordable and accessible. The CDC Community Preventive Services Task Force found that reducing tobacco users’ out-of-pocket costs for evidence-based cessation treatments has strong evidence of effectiveness in increasing the number of tobacco users who quit.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820546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Notes to States:</a:t>
            </a:r>
            <a:r>
              <a:rPr lang="en-US" baseline="0" dirty="0"/>
              <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Tobacco-free workplace policies should apply to everyone, including workers, contractors, patrons/customers, and visitors.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kern="1200" dirty="0">
                <a:solidFill>
                  <a:schemeClr val="tx1"/>
                </a:solidFill>
                <a:effectLst/>
                <a:latin typeface="Calibri Light" panose="020F0302020204030204" pitchFamily="34" charset="0"/>
                <a:ea typeface="+mn-ea"/>
                <a:cs typeface="Calibri Light" panose="020F0302020204030204" pitchFamily="34" charset="0"/>
              </a:rPr>
              <a:t>Tobacco-free policies should be combined with tobacco cessation educational campaigns and referral programs. Emphasize that a tobacco-free environment protects everyone—tobacco users and nonusers alike.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libri Light" panose="020F0302020204030204" pitchFamily="34" charset="0"/>
              <a:ea typeface="+mn-ea"/>
              <a:cs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644165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NOTE TO STATES</a:t>
            </a:r>
            <a:r>
              <a:rPr lang="en-US" dirty="0"/>
              <a:t>:</a:t>
            </a:r>
            <a:r>
              <a:rPr lang="en-US" baseline="0" dirty="0"/>
              <a:t> Customize slide(s) to highlight local examples of employers who are reducing tobacco use by implementing targeted interventions. In addition, add information about local resources to reduce tobacco use. (e.g., local </a:t>
            </a:r>
            <a:r>
              <a:rPr lang="en-US" baseline="0" dirty="0" err="1"/>
              <a:t>quitlines</a:t>
            </a:r>
            <a:r>
              <a:rPr lang="en-US" baseline="0" dirty="0"/>
              <a:t>, community-based cessation programs, sample tobacco-free policies) </a:t>
            </a:r>
          </a:p>
          <a:p>
            <a:endParaRPr lang="en-US" dirty="0"/>
          </a:p>
        </p:txBody>
      </p:sp>
    </p:spTree>
    <p:extLst>
      <p:ext uri="{BB962C8B-B14F-4D97-AF65-F5344CB8AC3E}">
        <p14:creationId xmlns:p14="http://schemas.microsoft.com/office/powerpoint/2010/main" val="1448479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Talking</a:t>
            </a:r>
            <a:r>
              <a:rPr lang="en-US" baseline="0" dirty="0"/>
              <a:t> points: </a:t>
            </a:r>
          </a:p>
        </p:txBody>
      </p:sp>
    </p:spTree>
    <p:extLst>
      <p:ext uri="{BB962C8B-B14F-4D97-AF65-F5344CB8AC3E}">
        <p14:creationId xmlns:p14="http://schemas.microsoft.com/office/powerpoint/2010/main" val="940113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53594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919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a:t>
            </a:r>
            <a:r>
              <a:rPr lang="en-US" baseline="0" dirty="0"/>
              <a:t>  Add slide to highlight chronic disease in your state. Think about including prevalence, cost, and impact data to make the business case. </a:t>
            </a:r>
          </a:p>
          <a:p>
            <a:endParaRPr lang="en-US" baseline="0" dirty="0"/>
          </a:p>
          <a:p>
            <a:pPr marL="171450" indent="-171450">
              <a:buFont typeface="Arial" charset="0"/>
              <a:buChar char="•"/>
            </a:pPr>
            <a:endPar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84576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Talking point:</a:t>
            </a:r>
            <a:r>
              <a:rPr lang="en-US" baseline="0" dirty="0"/>
              <a:t> </a:t>
            </a:r>
            <a:r>
              <a:rPr lang="en-US" dirty="0"/>
              <a:t> </a:t>
            </a:r>
          </a:p>
          <a:p>
            <a:r>
              <a:rPr lang="en-US" dirty="0"/>
              <a:t>Cost can be a barrier to patients routinely taking their medications as prescribed.  There is a strong link between rising out of pocket costs and medication misuse or avoidance, leading to higher downstream costs, such as ER and urgent care visits which could have been prevented. </a:t>
            </a:r>
            <a:r>
              <a:rPr lang="en-US" sz="1200" dirty="0"/>
              <a:t>D’Souza A, et al. The H-E-B Value-based Health Management Program: Impact on Asthma Medication Adherence and Healthcare Cost. </a:t>
            </a:r>
            <a:r>
              <a:rPr lang="en-US" sz="1200" dirty="0">
                <a:hlinkClick r:id="rId3"/>
              </a:rPr>
              <a:t>Am Health Drug Benefits</a:t>
            </a:r>
            <a:r>
              <a:rPr lang="en-US" sz="1200" dirty="0"/>
              <a:t>. 2010 Nov-Dec; 3(6): 394–402</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2166E-5546-499B-BBC8-BCE8C4520B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64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dirty="0"/>
              <a:t>Talking</a:t>
            </a:r>
            <a:r>
              <a:rPr lang="en-US" baseline="0" dirty="0"/>
              <a:t> point: There are opportunities for employers to reduce this trend.</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Copayment reductions increase medication adherence above the effects of existing disease management programs, demonstrating an additive effect of combining a value-based insurance design with a disease management program.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Adoption of a value-based health management program that combines patient education with lowered copayments can have a positive impact on medication adherence, resulting in a reduction in associated medical costs.</a:t>
            </a:r>
            <a:r>
              <a:rPr lang="en-US" sz="12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rPr>
              <a:t> </a:t>
            </a:r>
            <a:endParaRPr lang="en-US" dirty="0"/>
          </a:p>
          <a:p>
            <a:pPr marL="0" indent="0">
              <a:buFont typeface="Arial" charset="0"/>
              <a:buNone/>
            </a:pPr>
            <a:endParaRPr lang="en-US" dirty="0"/>
          </a:p>
          <a:p>
            <a:pPr marL="0" indent="0">
              <a:buFont typeface="Arial" charset="0"/>
              <a:buNone/>
            </a:pPr>
            <a:r>
              <a:rPr lang="en-US" sz="1200" b="0" dirty="0"/>
              <a:t>Citation: </a:t>
            </a:r>
            <a:r>
              <a:rPr lang="en-US" sz="1200" dirty="0">
                <a:solidFill>
                  <a:srgbClr val="193560"/>
                </a:solidFill>
              </a:rPr>
              <a:t>Am Health Drug Benefits. 2010;3(6):394-402.www.AHDBonline.com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2166E-5546-499B-BBC8-BCE8C4520B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973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NOTE TO STATES</a:t>
            </a:r>
            <a:r>
              <a:rPr lang="en-US" dirty="0"/>
              <a:t>:</a:t>
            </a:r>
            <a:r>
              <a:rPr lang="en-US" baseline="0" dirty="0"/>
              <a:t> Customize slide(s) to highlight local examples of employers who are controlling asthma by implementing targeted interventions. In addition, add information about local resources to control asthma. (e.g., self-management programs) . Please refer to the EXHALE technical package </a:t>
            </a:r>
            <a:r>
              <a:rPr lang="en-US" dirty="0">
                <a:hlinkClick r:id="rId3"/>
              </a:rPr>
              <a:t>https://www.cdc.gov/asthma/pdfs/EXHALE_technical_package-508.pdf</a:t>
            </a:r>
            <a:r>
              <a:rPr lang="en-US" dirty="0"/>
              <a:t> for evidence based strategies</a:t>
            </a:r>
            <a:endParaRPr lang="en-US" baseline="0" dirty="0"/>
          </a:p>
          <a:p>
            <a:endParaRPr lang="en-US" dirty="0"/>
          </a:p>
        </p:txBody>
      </p:sp>
    </p:spTree>
    <p:extLst>
      <p:ext uri="{BB962C8B-B14F-4D97-AF65-F5344CB8AC3E}">
        <p14:creationId xmlns:p14="http://schemas.microsoft.com/office/powerpoint/2010/main" val="2032565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INSERT YOUR ORGANIZATIONS WEBSITE</a:t>
            </a:r>
            <a:r>
              <a:rPr lang="en-US" sz="1200" baseline="0" dirty="0">
                <a:solidFill>
                  <a:srgbClr val="FF0000"/>
                </a:solidFill>
              </a:rPr>
              <a:t> </a:t>
            </a:r>
            <a:r>
              <a:rPr lang="en-US" sz="1200" dirty="0">
                <a:solidFill>
                  <a:srgbClr val="FF0000"/>
                </a:solidFill>
              </a:rPr>
              <a:t>AND LOGO</a:t>
            </a:r>
          </a:p>
          <a:p>
            <a:endParaRPr lang="en-US" dirty="0"/>
          </a:p>
        </p:txBody>
      </p:sp>
    </p:spTree>
    <p:extLst>
      <p:ext uri="{BB962C8B-B14F-4D97-AF65-F5344CB8AC3E}">
        <p14:creationId xmlns:p14="http://schemas.microsoft.com/office/powerpoint/2010/main" val="210440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a:t>
            </a:r>
            <a:r>
              <a:rPr lang="en-US" baseline="0" dirty="0"/>
              <a:t> Update slide(s) to highlight local statistics and information on chronic disease in your state. If possible, data should be presented by city/county/zip code for greater impact. Think about including prevalence, cost, and impact data to make the business case. </a:t>
            </a:r>
          </a:p>
          <a:p>
            <a:pPr marL="171450" indent="-171450">
              <a:buFont typeface="Arial" charset="0"/>
              <a:buChar char="•"/>
            </a:pPr>
            <a:r>
              <a:rPr lang="en-US" b="0" baseline="0" dirty="0"/>
              <a:t>Talk with internal State Health Department staff/programs to determine if local data exists </a:t>
            </a:r>
          </a:p>
          <a:p>
            <a:pPr marL="171450" indent="-171450">
              <a:buFont typeface="Arial" charset="0"/>
              <a:buChar char="•"/>
            </a:pPr>
            <a:r>
              <a:rPr lang="en-US" b="0" baseline="0" dirty="0"/>
              <a:t>Work with existing partners to share the need to gather local data on chronic conditions and health behaviors </a:t>
            </a:r>
          </a:p>
          <a:p>
            <a:pPr marL="171450" indent="-171450">
              <a:buFont typeface="Arial" charset="0"/>
              <a:buChar char="•"/>
            </a:pPr>
            <a:r>
              <a:rPr lang="en-US" b="0" baseline="0" dirty="0"/>
              <a:t>Use tools such as the Diabetes Prevention Impact Toolkit to project the health and economic effects of the National Diabetes Prevention Program on a given population. </a:t>
            </a:r>
          </a:p>
          <a:p>
            <a:endParaRPr lang="en-US" baseline="0" dirty="0"/>
          </a:p>
          <a:p>
            <a:r>
              <a:rPr lang="en-US" baseline="0" dirty="0"/>
              <a:t>Examples of who to partner with to get local data: </a:t>
            </a:r>
          </a:p>
          <a:p>
            <a:pPr marL="171450" indent="-171450">
              <a:buFont typeface="Arial" charset="0"/>
              <a:buChar char="•"/>
            </a:pPr>
            <a:r>
              <a:rPr lang="en-US" baseline="0" dirty="0"/>
              <a:t>Business coalitions </a:t>
            </a:r>
          </a:p>
          <a:p>
            <a:pPr marL="171450" indent="-171450">
              <a:buFont typeface="Arial" charset="0"/>
              <a:buChar char="•"/>
            </a:pPr>
            <a:r>
              <a:rPr lang="en-US" baseline="0" dirty="0"/>
              <a:t>Chamber of Commerce </a:t>
            </a:r>
          </a:p>
          <a:p>
            <a:pPr marL="171450" indent="-171450">
              <a:buFont typeface="Arial" charset="0"/>
              <a:buChar char="•"/>
            </a:pPr>
            <a:r>
              <a:rPr lang="en-US" baseline="0" dirty="0"/>
              <a:t>Local health departments </a:t>
            </a:r>
          </a:p>
          <a:p>
            <a:pPr marL="171450" indent="-171450">
              <a:buFont typeface="Arial" charset="0"/>
              <a:buChar char="•"/>
            </a:pPr>
            <a:r>
              <a:rPr lang="en-US" baseline="0" dirty="0"/>
              <a:t>Local health coalitions </a:t>
            </a:r>
          </a:p>
          <a:p>
            <a:pPr marL="171450" indent="-171450">
              <a:buFont typeface="Arial" charset="0"/>
              <a:buChar char="•"/>
            </a:pPr>
            <a:r>
              <a:rPr lang="en-US" baseline="0" dirty="0"/>
              <a:t>CDC </a:t>
            </a:r>
          </a:p>
          <a:p>
            <a:pPr marL="171450" indent="-171450">
              <a:buFont typeface="Arial" charset="0"/>
              <a:buChar char="•"/>
            </a:pPr>
            <a:r>
              <a:rPr lang="en-US" baseline="0" dirty="0"/>
              <a:t>Institute for Health Metrics and Evaluation (IHME) </a:t>
            </a:r>
          </a:p>
          <a:p>
            <a:pPr marL="171450" indent="-171450">
              <a:buFont typeface="Arial" charset="0"/>
              <a:buChar char="•"/>
            </a:pPr>
            <a:r>
              <a:rPr lang="en-US" baseline="0" dirty="0"/>
              <a:t>The County Health Rankings and Roadmaps Program </a:t>
            </a:r>
          </a:p>
          <a:p>
            <a:pPr marL="171450" indent="-171450">
              <a:buFont typeface="Arial" charset="0"/>
              <a:buChar char="•"/>
            </a:pPr>
            <a:r>
              <a:rPr lang="en-US" baseline="0" dirty="0"/>
              <a:t>United States Census Bureau </a:t>
            </a:r>
          </a:p>
          <a:p>
            <a:pPr marL="171450" indent="-171450">
              <a:buFont typeface="Arial" charset="0"/>
              <a:buChar char="•"/>
            </a:pPr>
            <a:endParaRPr lang="en-US" baseline="0" dirty="0"/>
          </a:p>
          <a:p>
            <a:pPr marL="0" indent="0">
              <a:buFontTx/>
              <a:buNone/>
            </a:pPr>
            <a:r>
              <a:rPr lang="en-US" baseline="0" dirty="0"/>
              <a:t> </a:t>
            </a:r>
          </a:p>
          <a:p>
            <a:pPr marL="171450" indent="-171450">
              <a:buFont typeface="Arial" charset="0"/>
              <a:buChar char="•"/>
            </a:pPr>
            <a:endParaRPr lang="en-US" baseline="0" dirty="0"/>
          </a:p>
          <a:p>
            <a:pPr marL="171450" indent="-171450">
              <a:buFont typeface="Arial" charset="0"/>
              <a:buChar char="•"/>
            </a:pPr>
            <a:endParaRPr lang="en-US" baseline="0" dirty="0"/>
          </a:p>
          <a:p>
            <a:pPr marL="171450" indent="-171450">
              <a:buFont typeface="Arial" charset="0"/>
              <a:buChar char="•"/>
            </a:pPr>
            <a:endParaRPr lang="en-US" baseline="0" dirty="0"/>
          </a:p>
          <a:p>
            <a:pPr marL="171450" indent="-171450">
              <a:buFont typeface="Arial" charset="0"/>
              <a:buChar char="•"/>
            </a:pPr>
            <a:endParaRPr lang="en-US" baseline="0" dirty="0"/>
          </a:p>
          <a:p>
            <a:endParaRPr lang="en-US" baseline="0" dirty="0"/>
          </a:p>
          <a:p>
            <a:pPr marL="171450" indent="-171450">
              <a:buFont typeface="Arial" charset="0"/>
              <a:buChar char="•"/>
            </a:pPr>
            <a:endPar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02106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a:t>
            </a:r>
            <a:r>
              <a:rPr lang="en-US" baseline="0" dirty="0"/>
              <a:t> emphasizing the cost of employees’ chronic disease is critical to framing the issue for the private sector. In addition, creating a culture of health and well-being can raise/improve business profile in the local community. </a:t>
            </a:r>
          </a:p>
          <a:p>
            <a:endParaRPr lang="en-US" dirty="0"/>
          </a:p>
          <a:p>
            <a:r>
              <a:rPr lang="en-US" dirty="0"/>
              <a:t>Talking</a:t>
            </a:r>
            <a:r>
              <a:rPr lang="en-US" baseline="0" dirty="0"/>
              <a:t> points (citation: </a:t>
            </a:r>
            <a:r>
              <a:rPr lang="en-US" sz="1200" dirty="0" err="1"/>
              <a:t>DeVol</a:t>
            </a:r>
            <a:r>
              <a:rPr lang="en-US" sz="1200" dirty="0"/>
              <a:t> R, </a:t>
            </a:r>
            <a:r>
              <a:rPr lang="en-US" sz="1200" dirty="0" err="1"/>
              <a:t>Bedroussian</a:t>
            </a:r>
            <a:r>
              <a:rPr lang="en-US" sz="1200" dirty="0"/>
              <a:t> A, </a:t>
            </a:r>
            <a:r>
              <a:rPr lang="en-US" sz="1200" dirty="0" err="1"/>
              <a:t>Charuworn</a:t>
            </a:r>
            <a:r>
              <a:rPr lang="en-US" sz="1200" dirty="0"/>
              <a:t> A, et al. An Unhealthy America: The Economic Burden of chronic Disease—Charting a New Course to Save Lives and Increase Productivity and Economic Growth. Santa Monica, CA: Milken Institute; 2007. https://assets1c.milkeninstitute.org/assets/Uploads/LegacyEvent/econ_burden_rdv.pdf </a:t>
            </a:r>
            <a:endParaRPr lang="en-US" baseline="0" dirty="0"/>
          </a:p>
          <a:p>
            <a:pPr marL="171450" indent="-171450">
              <a:buFont typeface="Arial" charset="0"/>
              <a:buChar char="•"/>
            </a:pPr>
            <a:r>
              <a:rPr lang="en-US" baseline="0" dirty="0"/>
              <a:t>Chronic disease is expensive for employers </a:t>
            </a:r>
          </a:p>
          <a:p>
            <a:pPr marL="171450" indent="-171450">
              <a:buFont typeface="Arial" charset="0"/>
              <a:buChar char="•"/>
            </a:pPr>
            <a:r>
              <a:rPr lang="en-US" baseline="0" dirty="0"/>
              <a:t>Improving health, safety, and well-being is good for business, good for employees, and good for the community. </a:t>
            </a:r>
          </a:p>
          <a:p>
            <a:pPr marL="171450" indent="-171450">
              <a:buFont typeface="Arial" charset="0"/>
              <a:buChar char="•"/>
            </a:pPr>
            <a:r>
              <a:rPr lang="en-US" dirty="0"/>
              <a:t>Five themes for why organizations should care about employee health:</a:t>
            </a:r>
          </a:p>
          <a:p>
            <a:pPr marL="628650" lvl="1" indent="-171450">
              <a:buFont typeface="Arial" charset="0"/>
              <a:buChar char="•"/>
            </a:pPr>
            <a:r>
              <a:rPr lang="en-US" dirty="0"/>
              <a:t>Workplace productivity and engagement (e.g.,</a:t>
            </a:r>
            <a:r>
              <a:rPr lang="en-US" baseline="0" dirty="0"/>
              <a:t> reduced sick leave/absenteeism, fewer injuries) </a:t>
            </a:r>
          </a:p>
          <a:p>
            <a:pPr marL="1085850" lvl="2" indent="-171450">
              <a:buFont typeface="Arial" charset="0"/>
              <a:buChar char="•"/>
            </a:pPr>
            <a:r>
              <a:rPr lang="en-US" baseline="0" dirty="0"/>
              <a:t>Heart disease and stroke cost our healthcare system $199 billion per year and cause $131 billion in lost productivity on the job</a:t>
            </a:r>
            <a:endParaRPr lang="en-US" dirty="0"/>
          </a:p>
          <a:p>
            <a:pPr marL="628650" lvl="1" indent="-171450">
              <a:buFont typeface="Arial" charset="0"/>
              <a:buChar char="•"/>
            </a:pPr>
            <a:r>
              <a:rPr lang="en-US" dirty="0"/>
              <a:t>Recruitment and retention (e.g., increased</a:t>
            </a:r>
            <a:r>
              <a:rPr lang="en-US" baseline="0" dirty="0"/>
              <a:t> </a:t>
            </a:r>
            <a:r>
              <a:rPr lang="en-US" dirty="0"/>
              <a:t>worker</a:t>
            </a:r>
            <a:r>
              <a:rPr lang="en-US" baseline="0" dirty="0"/>
              <a:t> morale, increased job satisfaction) </a:t>
            </a:r>
            <a:endParaRPr lang="en-US" dirty="0"/>
          </a:p>
          <a:p>
            <a:pPr marL="628650" lvl="1" indent="-171450">
              <a:buFont typeface="Arial" charset="0"/>
              <a:buChar char="•"/>
            </a:pPr>
            <a:r>
              <a:rPr lang="en-US" dirty="0"/>
              <a:t>Demonstrate corporate leadership/citizenship (e.g.,</a:t>
            </a:r>
            <a:r>
              <a:rPr lang="en-US" baseline="0" dirty="0"/>
              <a:t> to serve as a role model for other companies and to raise the corporate image of the organization as a leader in the health and well-being sphere) </a:t>
            </a:r>
            <a:endParaRPr lang="en-US" dirty="0"/>
          </a:p>
          <a:p>
            <a:pPr marL="628650" lvl="1" indent="-171450">
              <a:buFont typeface="Arial" charset="0"/>
              <a:buChar char="•"/>
            </a:pPr>
            <a:r>
              <a:rPr lang="en-US" dirty="0"/>
              <a:t>Business performance and risk management (e.g., increase market competitiveness,</a:t>
            </a:r>
            <a:r>
              <a:rPr lang="en-US" baseline="0" dirty="0"/>
              <a:t> reduction in chronic disease burden) </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Healthcare costs for Americans with diabetes are 2.3 times greater than those without diabetes  </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Arthritis is the leading cause of work disability in the United States </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High blood pressure costs $47.5 million in direct medical expenses</a:t>
            </a:r>
            <a:endParaRPr lang="en-US" dirty="0"/>
          </a:p>
          <a:p>
            <a:pPr marL="628650" lvl="1" indent="-171450">
              <a:buFont typeface="Arial" charset="0"/>
              <a:buChar char="•"/>
            </a:pPr>
            <a:r>
              <a:rPr lang="en-US" dirty="0"/>
              <a:t>Culture of well-being (e.g., increase</a:t>
            </a:r>
            <a:r>
              <a:rPr lang="en-US" baseline="0" dirty="0"/>
              <a:t> in worker autonomy, improved teamwork and collaboration)</a:t>
            </a:r>
          </a:p>
          <a:p>
            <a:pPr marL="171450"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Safe and healthy employees:</a:t>
            </a:r>
          </a:p>
          <a:p>
            <a:pPr marL="628650" lvl="1"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Are good for business and improve the bottom the line</a:t>
            </a:r>
          </a:p>
          <a:p>
            <a:pPr marL="628650" lvl="1"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Create a happier, less stressful, and more prosperous worksite environment</a:t>
            </a:r>
          </a:p>
          <a:p>
            <a:pPr marL="628650" lvl="1"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Do better at their jobs and contribute more</a:t>
            </a:r>
          </a:p>
          <a:p>
            <a:pPr marL="628650" lvl="1"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Miss less work and are more productive, and</a:t>
            </a:r>
          </a:p>
          <a:p>
            <a:pPr marL="628650" lvl="1" indent="-171450">
              <a:buFont typeface="Arial" charset="0"/>
              <a:buChar char="•"/>
            </a:pPr>
            <a:r>
              <a:rPr lang="en-US" sz="1200" kern="1200" dirty="0">
                <a:solidFill>
                  <a:schemeClr val="tx1"/>
                </a:solidFill>
                <a:effectLst/>
                <a:latin typeface="Calibri Light" panose="020F0302020204030204" pitchFamily="34" charset="0"/>
                <a:ea typeface="+mn-ea"/>
                <a:cs typeface="Calibri Light" panose="020F0302020204030204" pitchFamily="34" charset="0"/>
              </a:rPr>
              <a:t>Enjoy their jobs more, reducing turnover costs</a:t>
            </a:r>
            <a:endParaRPr lang="en-US" dirty="0"/>
          </a:p>
          <a:p>
            <a:pPr marL="171450" lvl="0" indent="-171450">
              <a:buFont typeface="Arial" charset="0"/>
              <a:buChar char="•"/>
            </a:pPr>
            <a:r>
              <a:rPr lang="en-US" dirty="0"/>
              <a:t>Source: </a:t>
            </a:r>
            <a:r>
              <a:rPr lang="en-US" dirty="0">
                <a:hlinkClick r:id="rId3"/>
              </a:rPr>
              <a:t>https://www.cdc.gov/chronicdisease/about/costs/index.htm</a:t>
            </a:r>
            <a:endParaRPr lang="en-US" dirty="0"/>
          </a:p>
        </p:txBody>
      </p:sp>
    </p:spTree>
    <p:extLst>
      <p:ext uri="{BB962C8B-B14F-4D97-AF65-F5344CB8AC3E}">
        <p14:creationId xmlns:p14="http://schemas.microsoft.com/office/powerpoint/2010/main" val="88755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a:t>
            </a:r>
            <a:r>
              <a:rPr lang="en-US" baseline="0" dirty="0"/>
              <a:t> employers may not be overly familiar with social determinants of health so take a few moments to explain their importance </a:t>
            </a:r>
            <a:endPar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endParaRPr>
          </a:p>
          <a:p>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Talking</a:t>
            </a:r>
            <a:r>
              <a:rPr lang="en-US" sz="12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rPr>
              <a:t> points:</a:t>
            </a:r>
          </a:p>
          <a:p>
            <a:pPr marL="171450" indent="-171450">
              <a:buFont typeface="Arial" charset="0"/>
              <a:buChar char="•"/>
            </a:pP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Chronic diseases are among the most costly, prevalent, and avoidable ailments impacting employee and population health.</a:t>
            </a:r>
          </a:p>
          <a:p>
            <a:pPr marL="171450" indent="-171450">
              <a:buFont typeface="Arial" charset="0"/>
              <a:buChar char="•"/>
            </a:pP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Conditions such as diabetes, hypertension, and obesity</a:t>
            </a:r>
            <a:r>
              <a:rPr lang="en-US" sz="12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rPr>
              <a:t> </a:t>
            </a: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claim thousands of lives and billions of dollars each year.</a:t>
            </a:r>
          </a:p>
          <a:p>
            <a:pPr marL="171450" indent="-171450">
              <a:buFont typeface="Arial" charset="0"/>
              <a:buChar char="•"/>
            </a:pP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Both public and private</a:t>
            </a:r>
            <a:r>
              <a:rPr lang="en-US" sz="1200" b="0" i="0" u="none" strike="noStrike" kern="1200" baseline="0" dirty="0">
                <a:solidFill>
                  <a:schemeClr val="tx1"/>
                </a:solidFill>
                <a:effectLst/>
                <a:latin typeface="Calibri Light" panose="020F0302020204030204" pitchFamily="34" charset="0"/>
                <a:ea typeface="+mn-ea"/>
                <a:cs typeface="Calibri Light" panose="020F0302020204030204" pitchFamily="34" charset="0"/>
              </a:rPr>
              <a:t> employers devote fewer resources to prevention than they do to treatment despite the fact that prevention has an impact on productivity, improved health, and lower total cost.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rPr>
              <a:t>Citations: </a:t>
            </a:r>
            <a:r>
              <a:rPr lang="en-US" sz="1200" dirty="0"/>
              <a:t>“Healthy People 2020: Social Determinants of Health,” Office of Disease Prevention and Health Promotion, accessed February 10, 2020,   </a:t>
            </a:r>
            <a:r>
              <a:rPr lang="en-US" sz="1200" dirty="0">
                <a:hlinkClick r:id="rId3"/>
              </a:rPr>
              <a:t>https://www.healthypeople.gov/2020/topics-objectives/topic/social-determinants-of-health</a:t>
            </a:r>
            <a:r>
              <a:rPr lang="en-US" sz="1200" dirty="0"/>
              <a:t>. Accessed February 10, 2020. Blacker A, et al, Social Determinants of Health-an Employer Priority. </a:t>
            </a:r>
            <a:r>
              <a:rPr lang="en-US" sz="1200" u="sng" dirty="0">
                <a:hlinkClick r:id="rId4" tooltip="American journal of health promotion : AJHP."/>
              </a:rPr>
              <a:t>Am J Health </a:t>
            </a:r>
            <a:r>
              <a:rPr lang="en-US" sz="1200" u="sng" dirty="0" err="1">
                <a:hlinkClick r:id="rId4" tooltip="American journal of health promotion : AJHP."/>
              </a:rPr>
              <a:t>Promot</a:t>
            </a:r>
            <a:r>
              <a:rPr lang="en-US" sz="1200" u="sng" dirty="0">
                <a:hlinkClick r:id="rId4" tooltip="American journal of health promotion : AJHP."/>
              </a:rPr>
              <a:t>.</a:t>
            </a:r>
            <a:r>
              <a:rPr lang="en-US" sz="1200" dirty="0"/>
              <a:t> 2020 Feb;34(2):207-215.</a:t>
            </a:r>
          </a:p>
          <a:p>
            <a:pPr marL="171450" indent="-171450">
              <a:buFont typeface="Arial" charset="0"/>
              <a:buChar char="•"/>
            </a:pPr>
            <a:endPar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endParaRPr>
          </a:p>
          <a:p>
            <a:endParaRPr lang="en-US" sz="1200" b="0" i="0" u="none" strike="noStrike" kern="1200" dirty="0">
              <a:solidFill>
                <a:schemeClr val="tx1"/>
              </a:solidFill>
              <a:effectLst/>
              <a:latin typeface="Calibri Light" panose="020F0302020204030204" pitchFamily="34" charset="0"/>
              <a:ea typeface="+mn-ea"/>
              <a:cs typeface="Calibri Light" panose="020F0302020204030204" pitchFamily="34" charset="0"/>
            </a:endParaRPr>
          </a:p>
          <a:p>
            <a:br>
              <a:rPr lang="en-US" dirty="0"/>
            </a:br>
            <a:endParaRPr lang="en-US" dirty="0"/>
          </a:p>
        </p:txBody>
      </p:sp>
    </p:spTree>
    <p:extLst>
      <p:ext uri="{BB962C8B-B14F-4D97-AF65-F5344CB8AC3E}">
        <p14:creationId xmlns:p14="http://schemas.microsoft.com/office/powerpoint/2010/main" val="175731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NOTE TO STATES</a:t>
            </a:r>
            <a:r>
              <a:rPr lang="en-US" dirty="0"/>
              <a:t>:</a:t>
            </a:r>
            <a:r>
              <a:rPr lang="en-US" baseline="0" dirty="0"/>
              <a:t> Customize slide(s) to highlight local statistics and information on direct and indirect costs chronic disease in your state. If possible, data should be presented by city/county/zip code for greater impact.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Suggestions: </a:t>
            </a:r>
          </a:p>
          <a:p>
            <a:pPr marL="171450" indent="-171450">
              <a:buFont typeface="Arial" charset="0"/>
              <a:buChar char="•"/>
            </a:pPr>
            <a:r>
              <a:rPr lang="en-US" sz="1200" dirty="0"/>
              <a:t>Insert local data on costs of adverse health conditions and health behaviors</a:t>
            </a:r>
          </a:p>
          <a:p>
            <a:pPr marL="171450" indent="-171450">
              <a:buFont typeface="Arial" charset="0"/>
              <a:buChar char="•"/>
            </a:pPr>
            <a:r>
              <a:rPr lang="en-US" sz="1200" dirty="0"/>
              <a:t>Insert direct medical cost information </a:t>
            </a:r>
          </a:p>
          <a:p>
            <a:pPr marL="171450" indent="-171450">
              <a:buFont typeface="Arial" charset="0"/>
              <a:buChar char="•"/>
            </a:pPr>
            <a:r>
              <a:rPr lang="en-US" sz="1200" dirty="0"/>
              <a:t>Insert indirect medical cost information (e.g., productivity) </a:t>
            </a:r>
          </a:p>
          <a:p>
            <a:pPr marL="171450" indent="-171450">
              <a:buFont typeface="Arial" charset="0"/>
              <a:buChar char="•"/>
            </a:pPr>
            <a:r>
              <a:rPr lang="en-US" sz="1200" dirty="0"/>
              <a:t>Highlight utilization data </a:t>
            </a:r>
          </a:p>
          <a:p>
            <a:pPr marL="171450" indent="-171450">
              <a:buFont typeface="Arial" charset="0"/>
              <a:buChar char="•"/>
            </a:pPr>
            <a:r>
              <a:rPr lang="en-US" sz="1200" dirty="0"/>
              <a:t>Insert chronic disease statistics based on employee characteristics and workforce information (e.g., age of workforce, gender, race/ethnicity) </a:t>
            </a:r>
          </a:p>
          <a:p>
            <a:pPr marL="171450" indent="-171450">
              <a:buFont typeface="Arial" charset="0"/>
              <a:buChar char="•"/>
            </a:pPr>
            <a:r>
              <a:rPr lang="en-US" sz="1200" dirty="0"/>
              <a:t>Stratify data based on social influencers (e.g.,</a:t>
            </a:r>
            <a:r>
              <a:rPr lang="en-US" sz="1200" baseline="0" dirty="0"/>
              <a:t> neighborhood, education) </a:t>
            </a:r>
            <a:endParaRPr lang="en-US" sz="1200" dirty="0"/>
          </a:p>
          <a:p>
            <a:endParaRPr lang="en-US" baseline="0" dirty="0"/>
          </a:p>
          <a:p>
            <a:r>
              <a:rPr lang="en-US" baseline="0" dirty="0"/>
              <a:t>Examples of who to partner with to get local data: </a:t>
            </a:r>
          </a:p>
          <a:p>
            <a:pPr marL="171450" indent="-171450">
              <a:buFont typeface="Arial" charset="0"/>
              <a:buChar char="•"/>
            </a:pPr>
            <a:r>
              <a:rPr lang="en-US" baseline="0" dirty="0"/>
              <a:t>Business coalitions </a:t>
            </a:r>
          </a:p>
          <a:p>
            <a:pPr marL="171450" indent="-171450">
              <a:buFont typeface="Arial" charset="0"/>
              <a:buChar char="•"/>
            </a:pPr>
            <a:r>
              <a:rPr lang="en-US" baseline="0" dirty="0"/>
              <a:t>Chamber of Commerce </a:t>
            </a:r>
          </a:p>
          <a:p>
            <a:pPr marL="171450" indent="-171450">
              <a:buFont typeface="Arial" charset="0"/>
              <a:buChar char="•"/>
            </a:pPr>
            <a:r>
              <a:rPr lang="en-US" baseline="0" dirty="0"/>
              <a:t>Local health departments </a:t>
            </a:r>
          </a:p>
          <a:p>
            <a:pPr marL="171450" indent="-171450">
              <a:buFont typeface="Arial" charset="0"/>
              <a:buChar char="•"/>
            </a:pPr>
            <a:r>
              <a:rPr lang="en-US" baseline="0" dirty="0"/>
              <a:t>Local health coalitions </a:t>
            </a:r>
          </a:p>
          <a:p>
            <a:pPr marL="171450" indent="-171450">
              <a:buFont typeface="Arial" charset="0"/>
              <a:buChar char="•"/>
            </a:pPr>
            <a:r>
              <a:rPr lang="en-US" baseline="0" dirty="0"/>
              <a:t>CDC </a:t>
            </a:r>
          </a:p>
          <a:p>
            <a:pPr marL="171450" indent="-171450">
              <a:buFont typeface="Arial" charset="0"/>
              <a:buChar char="•"/>
            </a:pPr>
            <a:r>
              <a:rPr lang="en-US" baseline="0" dirty="0"/>
              <a:t>Institute for Health Metrics and Evaluation (IHME) </a:t>
            </a:r>
          </a:p>
          <a:p>
            <a:pPr marL="171450" indent="-171450">
              <a:buFont typeface="Arial" charset="0"/>
              <a:buChar char="•"/>
            </a:pPr>
            <a:r>
              <a:rPr lang="en-US" baseline="0" dirty="0"/>
              <a:t>The County Health Rankings and Roadmaps Program </a:t>
            </a:r>
          </a:p>
          <a:p>
            <a:pPr marL="171450" indent="-171450">
              <a:buFont typeface="Arial" charset="0"/>
              <a:buChar char="•"/>
            </a:pPr>
            <a:r>
              <a:rPr lang="en-US" baseline="0" dirty="0"/>
              <a:t>United States Census Bureau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Tree>
    <p:extLst>
      <p:ext uri="{BB962C8B-B14F-4D97-AF65-F5344CB8AC3E}">
        <p14:creationId xmlns:p14="http://schemas.microsoft.com/office/powerpoint/2010/main" val="174700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8175"/>
            <a:ext cx="6143625" cy="3463925"/>
          </a:xfrm>
        </p:spPr>
      </p:sp>
      <p:sp>
        <p:nvSpPr>
          <p:cNvPr id="3" name="Notes Placeholder 2"/>
          <p:cNvSpPr>
            <a:spLocks noGrp="1"/>
          </p:cNvSpPr>
          <p:nvPr>
            <p:ph type="body" idx="1"/>
          </p:nvPr>
        </p:nvSpPr>
        <p:spPr/>
        <p:txBody>
          <a:bodyPr/>
          <a:lstStyle/>
          <a:p>
            <a:r>
              <a:rPr lang="en-US" u="sng" dirty="0"/>
              <a:t>NOTE TO STATES</a:t>
            </a:r>
            <a:r>
              <a:rPr lang="en-US" dirty="0"/>
              <a:t>:</a:t>
            </a:r>
            <a:r>
              <a:rPr lang="en-US" baseline="0" dirty="0"/>
              <a:t> This slide is an example of the way that data could be presented to showcase that health conditions are expensive. Customize this slide to highlight local statistics and information on direct and indirect costs of chronic disease in your state. Ideally data should be presented by city/county/zip code for greater impact. </a:t>
            </a:r>
          </a:p>
          <a:p>
            <a:pPr marL="171450" indent="-171450">
              <a:buFont typeface="Arial" charset="0"/>
              <a:buChar char="•"/>
            </a:pPr>
            <a:r>
              <a:rPr lang="en-US" baseline="0" dirty="0"/>
              <a:t>Consider using graphs and tables to display information on the given population </a:t>
            </a:r>
          </a:p>
          <a:p>
            <a:endParaRPr lang="en-US" baseline="0" dirty="0"/>
          </a:p>
        </p:txBody>
      </p:sp>
    </p:spTree>
    <p:extLst>
      <p:ext uri="{BB962C8B-B14F-4D97-AF65-F5344CB8AC3E}">
        <p14:creationId xmlns:p14="http://schemas.microsoft.com/office/powerpoint/2010/main" val="209903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cdc.gov/sixeighteen/"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cdc.gov/sixeightee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rol High BP">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3C91E6-5E89-4F2D-A9BE-554C470B7440}"/>
              </a:ext>
            </a:extLst>
          </p:cNvPr>
          <p:cNvSpPr/>
          <p:nvPr userDrawn="1"/>
        </p:nvSpPr>
        <p:spPr>
          <a:xfrm>
            <a:off x="450827" y="362049"/>
            <a:ext cx="11093271" cy="176561"/>
          </a:xfrm>
          <a:prstGeom prst="rect">
            <a:avLst/>
          </a:prstGeom>
          <a:pattFill prst="wdUpDiag">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2C19A58-A0F5-47C2-9612-FDD340ACF951}"/>
              </a:ext>
            </a:extLst>
          </p:cNvPr>
          <p:cNvSpPr>
            <a:spLocks noGrp="1"/>
          </p:cNvSpPr>
          <p:nvPr>
            <p:ph type="title"/>
          </p:nvPr>
        </p:nvSpPr>
        <p:spPr>
          <a:xfrm>
            <a:off x="450827" y="538610"/>
            <a:ext cx="10485677" cy="612648"/>
          </a:xfrm>
          <a:prstGeom prst="rect">
            <a:avLst/>
          </a:prstGeom>
        </p:spPr>
        <p:txBody>
          <a:bodyPr lIns="91438" tIns="45719" rIns="91438" bIns="45719">
            <a:noAutofit/>
          </a:bodyPr>
          <a:lstStyle>
            <a:lvl1pPr algn="l">
              <a:lnSpc>
                <a:spcPct val="100000"/>
              </a:lnSpc>
              <a:defRPr sz="3200" b="1">
                <a:solidFill>
                  <a:schemeClr val="accent4"/>
                </a:solidFill>
                <a:latin typeface="+mj-lt"/>
              </a:defRPr>
            </a:lvl1pPr>
          </a:lstStyle>
          <a:p>
            <a:r>
              <a:rPr lang="en-US"/>
              <a:t>Click to edit Master title style</a:t>
            </a:r>
          </a:p>
        </p:txBody>
      </p:sp>
      <p:sp>
        <p:nvSpPr>
          <p:cNvPr id="9" name="TextBox 8">
            <a:extLst>
              <a:ext uri="{FF2B5EF4-FFF2-40B4-BE49-F238E27FC236}">
                <a16:creationId xmlns:a16="http://schemas.microsoft.com/office/drawing/2014/main" id="{961B40CD-0932-4D43-819F-0D0DF9B000C5}"/>
              </a:ext>
            </a:extLst>
          </p:cNvPr>
          <p:cNvSpPr txBox="1"/>
          <p:nvPr userDrawn="1"/>
        </p:nvSpPr>
        <p:spPr>
          <a:xfrm>
            <a:off x="11650547" y="6532379"/>
            <a:ext cx="377682" cy="253914"/>
          </a:xfrm>
          <a:prstGeom prst="rect">
            <a:avLst/>
          </a:prstGeom>
          <a:noFill/>
        </p:spPr>
        <p:txBody>
          <a:bodyPr wrap="square" lIns="68577" tIns="34289" rIns="68577" bIns="34289" rtlCol="0">
            <a:spAutoFit/>
          </a:bodyPr>
          <a:lstStyle/>
          <a:p>
            <a:pPr algn="r" defTabSz="685800"/>
            <a:fld id="{879E2ECD-52C4-4036-9BD3-F4AEC1C18931}" type="slidenum">
              <a:rPr lang="en-US" sz="1200">
                <a:solidFill>
                  <a:schemeClr val="bg1"/>
                </a:solidFill>
              </a:rPr>
              <a:pPr algn="r" defTabSz="685800"/>
              <a:t>‹#›</a:t>
            </a:fld>
            <a:endParaRPr lang="en-US" sz="1200" dirty="0">
              <a:solidFill>
                <a:schemeClr val="bg1"/>
              </a:solidFill>
            </a:endParaRPr>
          </a:p>
        </p:txBody>
      </p:sp>
      <p:sp>
        <p:nvSpPr>
          <p:cNvPr id="10" name="Content Placeholder 2">
            <a:extLst>
              <a:ext uri="{FF2B5EF4-FFF2-40B4-BE49-F238E27FC236}">
                <a16:creationId xmlns:a16="http://schemas.microsoft.com/office/drawing/2014/main" id="{F57C8BBA-F36D-472A-A2F8-2D1CC97A3767}"/>
              </a:ext>
            </a:extLst>
          </p:cNvPr>
          <p:cNvSpPr>
            <a:spLocks noGrp="1"/>
          </p:cNvSpPr>
          <p:nvPr>
            <p:ph idx="1"/>
          </p:nvPr>
        </p:nvSpPr>
        <p:spPr>
          <a:xfrm>
            <a:off x="322128" y="1524001"/>
            <a:ext cx="11517261" cy="4438932"/>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8" y="6107166"/>
            <a:ext cx="11517261" cy="230832"/>
          </a:xfrm>
          <a:prstGeom prst="rect">
            <a:avLst/>
          </a:prstGeom>
        </p:spPr>
        <p:txBody>
          <a:bodyPr anchor="b" anchorCtr="0">
            <a:spAutoFit/>
          </a:bodyPr>
          <a:lstStyle>
            <a:lvl1pPr marL="0" indent="0" algn="l">
              <a:lnSpc>
                <a:spcPct val="100000"/>
              </a:lnSpc>
              <a:spcBef>
                <a:spcPts val="0"/>
              </a:spcBef>
              <a:buNone/>
              <a:defRPr sz="900">
                <a:solidFill>
                  <a:schemeClr val="accent5"/>
                </a:solidFill>
                <a:latin typeface="+mj-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Tree>
    <p:extLst>
      <p:ext uri="{BB962C8B-B14F-4D97-AF65-F5344CB8AC3E}">
        <p14:creationId xmlns:p14="http://schemas.microsoft.com/office/powerpoint/2010/main" val="293876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381B332-C602-4D8B-A5D4-96EA3C18917B}"/>
              </a:ext>
            </a:extLst>
          </p:cNvPr>
          <p:cNvSpPr/>
          <p:nvPr userDrawn="1"/>
        </p:nvSpPr>
        <p:spPr>
          <a:xfrm>
            <a:off x="0" y="5181600"/>
            <a:ext cx="12161838"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3C6DD62-0E87-4FBF-B3F2-CA0C3693883F}"/>
              </a:ext>
            </a:extLst>
          </p:cNvPr>
          <p:cNvSpPr/>
          <p:nvPr userDrawn="1"/>
        </p:nvSpPr>
        <p:spPr>
          <a:xfrm>
            <a:off x="0" y="0"/>
            <a:ext cx="12161838" cy="51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hlinkClick r:id="rId2"/>
            <a:extLst>
              <a:ext uri="{FF2B5EF4-FFF2-40B4-BE49-F238E27FC236}">
                <a16:creationId xmlns:a16="http://schemas.microsoft.com/office/drawing/2014/main" id="{3B068209-0BDC-488E-9C3B-83E730D2976F}"/>
              </a:ext>
            </a:extLst>
          </p:cNvPr>
          <p:cNvSpPr/>
          <p:nvPr userDrawn="1"/>
        </p:nvSpPr>
        <p:spPr>
          <a:xfrm>
            <a:off x="701676" y="5938265"/>
            <a:ext cx="8763000" cy="671590"/>
          </a:xfrm>
          <a:prstGeom prst="homePlat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a:solidFill>
                  <a:schemeClr val="tx2"/>
                </a:solidFill>
                <a:latin typeface="Century Gothic" panose="020B0502020202020204" pitchFamily="34" charset="0"/>
              </a:rPr>
              <a:t>Learn more at </a:t>
            </a:r>
            <a:r>
              <a:rPr lang="en-US" sz="1800" b="1" u="none" dirty="0">
                <a:solidFill>
                  <a:schemeClr val="tx2"/>
                </a:solidFill>
                <a:latin typeface="Century Gothic" panose="020B0502020202020204" pitchFamily="34" charset="0"/>
              </a:rPr>
              <a:t>www.cdc.gov/sixeighteen/</a:t>
            </a:r>
          </a:p>
        </p:txBody>
      </p:sp>
    </p:spTree>
    <p:extLst>
      <p:ext uri="{BB962C8B-B14F-4D97-AF65-F5344CB8AC3E}">
        <p14:creationId xmlns:p14="http://schemas.microsoft.com/office/powerpoint/2010/main" val="37142374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Option 1">
    <p:bg>
      <p:bgRef idx="1001">
        <a:schemeClr val="bg1"/>
      </p:bgRef>
    </p:bg>
    <p:spTree>
      <p:nvGrpSpPr>
        <p:cNvPr id="1" name=""/>
        <p:cNvGrpSpPr/>
        <p:nvPr/>
      </p:nvGrpSpPr>
      <p:grpSpPr>
        <a:xfrm>
          <a:off x="0" y="0"/>
          <a:ext cx="0" cy="0"/>
          <a:chOff x="0" y="0"/>
          <a:chExt cx="0" cy="0"/>
        </a:xfrm>
      </p:grpSpPr>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213519" y="6204664"/>
            <a:ext cx="1887619" cy="520700"/>
          </a:xfrm>
          <a:prstGeom prst="rect">
            <a:avLst/>
          </a:prstGeom>
        </p:spPr>
        <p:txBody>
          <a:bodyPr lIns="68580" tIns="34290" rIns="68580" bIns="34290" anchor="ctr" anchorCtr="0"/>
          <a:lstStyle>
            <a:lvl1pPr marL="0" indent="0">
              <a:buNone/>
              <a:defRPr sz="1400" baseline="0">
                <a:solidFill>
                  <a:schemeClr val="tx2"/>
                </a:solidFill>
                <a:latin typeface="+mj-lt"/>
              </a:defRPr>
            </a:lvl1pPr>
          </a:lstStyle>
          <a:p>
            <a:pPr lvl="0"/>
            <a:r>
              <a:rPr lang="en-US"/>
              <a:t>Month DD, YYYY</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524000" y="2893418"/>
            <a:ext cx="9144000" cy="590931"/>
          </a:xfrm>
          <a:prstGeom prst="rect">
            <a:avLst/>
          </a:prstGeom>
        </p:spPr>
        <p:txBody>
          <a:bodyPr>
            <a:spAutoFit/>
          </a:bodyPr>
          <a:lstStyle>
            <a:lvl1pPr marL="0" indent="0">
              <a:buNone/>
              <a:defRPr sz="3600" cap="all" baseline="0">
                <a:solidFill>
                  <a:schemeClr val="bg1"/>
                </a:solidFill>
                <a:latin typeface="+mj-lt"/>
              </a:defRPr>
            </a:lvl1pPr>
          </a:lstStyle>
          <a:p>
            <a:r>
              <a:rPr lang="en-US"/>
              <a:t>Click to edit Master subtitle style</a:t>
            </a:r>
          </a:p>
        </p:txBody>
      </p:sp>
      <p:sp>
        <p:nvSpPr>
          <p:cNvPr id="2" name="Rectangle 1">
            <a:extLst>
              <a:ext uri="{FF2B5EF4-FFF2-40B4-BE49-F238E27FC236}">
                <a16:creationId xmlns:a16="http://schemas.microsoft.com/office/drawing/2014/main" id="{B236D52D-00B4-4185-912F-9DA88336BBD1}"/>
              </a:ext>
            </a:extLst>
          </p:cNvPr>
          <p:cNvSpPr/>
          <p:nvPr userDrawn="1"/>
        </p:nvSpPr>
        <p:spPr>
          <a:xfrm>
            <a:off x="0" y="0"/>
            <a:ext cx="12161838"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C6C4DFD-FF60-4994-9CE2-74624DD2DD82}"/>
              </a:ext>
            </a:extLst>
          </p:cNvPr>
          <p:cNvSpPr/>
          <p:nvPr userDrawn="1"/>
        </p:nvSpPr>
        <p:spPr>
          <a:xfrm>
            <a:off x="-62345" y="1752600"/>
            <a:ext cx="12161838" cy="5132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762FE5D-CD5C-484D-BAAC-5FF9137AF626}"/>
              </a:ext>
            </a:extLst>
          </p:cNvPr>
          <p:cNvSpPr txBox="1"/>
          <p:nvPr userDrawn="1"/>
        </p:nvSpPr>
        <p:spPr>
          <a:xfrm>
            <a:off x="746919" y="2228671"/>
            <a:ext cx="7924800" cy="1200329"/>
          </a:xfrm>
          <a:prstGeom prst="rect">
            <a:avLst/>
          </a:prstGeom>
          <a:noFill/>
        </p:spPr>
        <p:txBody>
          <a:bodyPr wrap="square" rtlCol="0">
            <a:spAutoFit/>
          </a:bodyPr>
          <a:lstStyle/>
          <a:p>
            <a:r>
              <a:rPr lang="en-US" sz="3600" cap="all" baseline="0" dirty="0">
                <a:solidFill>
                  <a:schemeClr val="bg1"/>
                </a:solidFill>
              </a:rPr>
              <a:t>The Value of Partnering Together to Improve Employee Health </a:t>
            </a:r>
          </a:p>
        </p:txBody>
      </p:sp>
      <p:sp>
        <p:nvSpPr>
          <p:cNvPr id="5" name="Title 4">
            <a:extLst>
              <a:ext uri="{FF2B5EF4-FFF2-40B4-BE49-F238E27FC236}">
                <a16:creationId xmlns:a16="http://schemas.microsoft.com/office/drawing/2014/main" id="{07626C58-AE3B-453F-9361-71408C992C93}"/>
              </a:ext>
            </a:extLst>
          </p:cNvPr>
          <p:cNvSpPr>
            <a:spLocks noGrp="1"/>
          </p:cNvSpPr>
          <p:nvPr>
            <p:ph type="title" hasCustomPrompt="1"/>
          </p:nvPr>
        </p:nvSpPr>
        <p:spPr>
          <a:xfrm>
            <a:off x="746919" y="3765159"/>
            <a:ext cx="9144000" cy="657176"/>
          </a:xfrm>
          <a:prstGeom prst="rect">
            <a:avLst/>
          </a:prstGeom>
        </p:spPr>
        <p:txBody>
          <a:bodyPr/>
          <a:lstStyle>
            <a:lvl1pPr marL="0" algn="l" defTabSz="914400" rtl="0" eaLnBrk="1" latinLnBrk="0" hangingPunct="1">
              <a:defRPr lang="en-US" sz="4800" kern="1200" dirty="0">
                <a:solidFill>
                  <a:schemeClr val="accent3"/>
                </a:solidFill>
                <a:latin typeface="Maiandra GD" panose="020E0502030308020204" pitchFamily="34" charset="0"/>
                <a:ea typeface="+mn-ea"/>
                <a:cs typeface="+mn-cs"/>
              </a:defRPr>
            </a:lvl1pPr>
          </a:lstStyle>
          <a:p>
            <a:r>
              <a:rPr lang="en-US" dirty="0"/>
              <a:t>Name of Disease State</a:t>
            </a:r>
          </a:p>
        </p:txBody>
      </p:sp>
      <p:sp>
        <p:nvSpPr>
          <p:cNvPr id="10" name="Text Placeholder 3">
            <a:extLst>
              <a:ext uri="{FF2B5EF4-FFF2-40B4-BE49-F238E27FC236}">
                <a16:creationId xmlns:a16="http://schemas.microsoft.com/office/drawing/2014/main" id="{9FC2A56B-F1AE-4C9D-9BE0-C6A38C5916E1}"/>
              </a:ext>
            </a:extLst>
          </p:cNvPr>
          <p:cNvSpPr>
            <a:spLocks noGrp="1"/>
          </p:cNvSpPr>
          <p:nvPr>
            <p:ph type="body" sz="quarter" idx="12" hasCustomPrompt="1"/>
          </p:nvPr>
        </p:nvSpPr>
        <p:spPr>
          <a:xfrm>
            <a:off x="10045619" y="6148525"/>
            <a:ext cx="1887619" cy="520700"/>
          </a:xfrm>
          <a:prstGeom prst="rect">
            <a:avLst/>
          </a:prstGeom>
        </p:spPr>
        <p:txBody>
          <a:bodyPr anchor="ctr" anchorCtr="0"/>
          <a:lstStyle>
            <a:lvl1pPr marL="0" indent="0" algn="r" defTabSz="685800" rtl="0" eaLnBrk="1" latinLnBrk="0" hangingPunct="1">
              <a:lnSpc>
                <a:spcPct val="90000"/>
              </a:lnSpc>
              <a:spcBef>
                <a:spcPts val="750"/>
              </a:spcBef>
              <a:buFont typeface="Arial" panose="020B0604020202020204" pitchFamily="34" charset="0"/>
              <a:buNone/>
              <a:defRPr lang="en-US" sz="1400" kern="1200" baseline="0" dirty="0">
                <a:solidFill>
                  <a:schemeClr val="tx2"/>
                </a:solidFill>
                <a:latin typeface="+mj-lt"/>
                <a:ea typeface="+mn-ea"/>
                <a:cs typeface="+mn-cs"/>
              </a:defRPr>
            </a:lvl1pPr>
          </a:lstStyle>
          <a:p>
            <a:r>
              <a:rPr lang="en-US"/>
              <a:t>MM/DD/YY</a:t>
            </a:r>
          </a:p>
        </p:txBody>
      </p:sp>
    </p:spTree>
    <p:extLst>
      <p:ext uri="{BB962C8B-B14F-4D97-AF65-F5344CB8AC3E}">
        <p14:creationId xmlns:p14="http://schemas.microsoft.com/office/powerpoint/2010/main" val="19415864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1_NEW">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3C91E6-5E89-4F2D-A9BE-554C470B7440}"/>
              </a:ext>
            </a:extLst>
          </p:cNvPr>
          <p:cNvSpPr/>
          <p:nvPr userDrawn="1"/>
        </p:nvSpPr>
        <p:spPr>
          <a:xfrm>
            <a:off x="398577" y="386119"/>
            <a:ext cx="11093271" cy="176561"/>
          </a:xfrm>
          <a:prstGeom prst="rect">
            <a:avLst/>
          </a:prstGeom>
          <a:pattFill prst="wdUpDiag">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2C19A58-A0F5-47C2-9612-FDD340ACF951}"/>
              </a:ext>
            </a:extLst>
          </p:cNvPr>
          <p:cNvSpPr>
            <a:spLocks noGrp="1"/>
          </p:cNvSpPr>
          <p:nvPr>
            <p:ph type="title"/>
          </p:nvPr>
        </p:nvSpPr>
        <p:spPr>
          <a:xfrm>
            <a:off x="398577" y="609653"/>
            <a:ext cx="10485677" cy="612648"/>
          </a:xfrm>
          <a:prstGeom prst="rect">
            <a:avLst/>
          </a:prstGeom>
        </p:spPr>
        <p:txBody>
          <a:bodyPr lIns="91438" tIns="45719" rIns="91438" bIns="45719">
            <a:noAutofit/>
          </a:bodyPr>
          <a:lstStyle>
            <a:lvl1pPr algn="l">
              <a:lnSpc>
                <a:spcPct val="100000"/>
              </a:lnSpc>
              <a:defRPr sz="3200" b="1">
                <a:solidFill>
                  <a:schemeClr val="accent4"/>
                </a:solidFill>
                <a:latin typeface="+mj-lt"/>
              </a:defRPr>
            </a:lvl1pPr>
          </a:lstStyle>
          <a:p>
            <a:r>
              <a:rPr lang="en-US" dirty="0"/>
              <a:t>Click to edit Master title style</a:t>
            </a:r>
          </a:p>
        </p:txBody>
      </p:sp>
      <p:sp>
        <p:nvSpPr>
          <p:cNvPr id="9" name="TextBox 8">
            <a:extLst>
              <a:ext uri="{FF2B5EF4-FFF2-40B4-BE49-F238E27FC236}">
                <a16:creationId xmlns:a16="http://schemas.microsoft.com/office/drawing/2014/main" id="{961B40CD-0932-4D43-819F-0D0DF9B000C5}"/>
              </a:ext>
            </a:extLst>
          </p:cNvPr>
          <p:cNvSpPr txBox="1"/>
          <p:nvPr userDrawn="1"/>
        </p:nvSpPr>
        <p:spPr>
          <a:xfrm>
            <a:off x="11650547" y="6532379"/>
            <a:ext cx="377682" cy="253914"/>
          </a:xfrm>
          <a:prstGeom prst="rect">
            <a:avLst/>
          </a:prstGeom>
          <a:noFill/>
        </p:spPr>
        <p:txBody>
          <a:bodyPr wrap="square" lIns="68577" tIns="34289" rIns="68577" bIns="34289" rtlCol="0">
            <a:spAutoFit/>
          </a:bodyPr>
          <a:lstStyle/>
          <a:p>
            <a:pPr algn="r" defTabSz="685800"/>
            <a:fld id="{879E2ECD-52C4-4036-9BD3-F4AEC1C18931}" type="slidenum">
              <a:rPr lang="en-US" sz="1200">
                <a:solidFill>
                  <a:schemeClr val="bg1"/>
                </a:solidFill>
              </a:rPr>
              <a:pPr algn="r" defTabSz="685800"/>
              <a:t>‹#›</a:t>
            </a:fld>
            <a:endParaRPr lang="en-US" sz="1200" dirty="0">
              <a:solidFill>
                <a:schemeClr val="bg1"/>
              </a:solidFill>
            </a:endParaRPr>
          </a:p>
        </p:txBody>
      </p:sp>
      <p:sp>
        <p:nvSpPr>
          <p:cNvPr id="10" name="Content Placeholder 2">
            <a:extLst>
              <a:ext uri="{FF2B5EF4-FFF2-40B4-BE49-F238E27FC236}">
                <a16:creationId xmlns:a16="http://schemas.microsoft.com/office/drawing/2014/main" id="{F57C8BBA-F36D-472A-A2F8-2D1CC97A3767}"/>
              </a:ext>
            </a:extLst>
          </p:cNvPr>
          <p:cNvSpPr>
            <a:spLocks noGrp="1"/>
          </p:cNvSpPr>
          <p:nvPr>
            <p:ph idx="1"/>
          </p:nvPr>
        </p:nvSpPr>
        <p:spPr>
          <a:xfrm>
            <a:off x="322128" y="1524001"/>
            <a:ext cx="11517261" cy="4438932"/>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8" y="6107166"/>
            <a:ext cx="11517261" cy="230832"/>
          </a:xfrm>
          <a:prstGeom prst="rect">
            <a:avLst/>
          </a:prstGeom>
        </p:spPr>
        <p:txBody>
          <a:bodyPr anchor="b" anchorCtr="0">
            <a:spAutoFit/>
          </a:bodyPr>
          <a:lstStyle>
            <a:lvl1pPr marL="0" indent="0" algn="l">
              <a:lnSpc>
                <a:spcPct val="100000"/>
              </a:lnSpc>
              <a:spcBef>
                <a:spcPts val="0"/>
              </a:spcBef>
              <a:buNone/>
              <a:defRPr sz="900">
                <a:solidFill>
                  <a:schemeClr val="accent5"/>
                </a:solidFill>
                <a:latin typeface="+mj-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Tree>
    <p:extLst>
      <p:ext uri="{BB962C8B-B14F-4D97-AF65-F5344CB8AC3E}">
        <p14:creationId xmlns:p14="http://schemas.microsoft.com/office/powerpoint/2010/main" val="293876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9"/>
            <a:ext cx="10945654" cy="1143000"/>
          </a:xfrm>
          <a:prstGeom prst="rect">
            <a:avLst/>
          </a:prstGeom>
        </p:spPr>
        <p:txBody>
          <a:bodyPr anchor="b" anchorCtr="0"/>
          <a:lstStyle>
            <a:lvl1pPr algn="l">
              <a:lnSpc>
                <a:spcPts val="3990"/>
              </a:lnSpc>
              <a:defRPr sz="3724" b="1" baseline="0">
                <a:solidFill>
                  <a:srgbClr val="0039A6"/>
                </a:solidFill>
                <a:effectLst/>
                <a:latin typeface="Calibri" pitchFamily="34" charset="0"/>
              </a:defRPr>
            </a:lvl1pPr>
          </a:lstStyle>
          <a:p>
            <a:endParaRPr lang="en-US" dirty="0"/>
          </a:p>
        </p:txBody>
      </p:sp>
      <p:sp>
        <p:nvSpPr>
          <p:cNvPr id="3" name="Content Placeholder 2"/>
          <p:cNvSpPr>
            <a:spLocks noGrp="1"/>
          </p:cNvSpPr>
          <p:nvPr>
            <p:ph idx="1"/>
          </p:nvPr>
        </p:nvSpPr>
        <p:spPr>
          <a:xfrm>
            <a:off x="608093" y="1600201"/>
            <a:ext cx="5160095" cy="4191000"/>
          </a:xfrm>
          <a:prstGeom prst="rect">
            <a:avLst/>
          </a:prstGeom>
        </p:spPr>
        <p:txBody>
          <a:bodyPr/>
          <a:lstStyle>
            <a:lvl1pPr marL="456046" indent="-456046">
              <a:buClr>
                <a:srgbClr val="541900"/>
              </a:buClr>
              <a:buSzPct val="70000"/>
              <a:buFont typeface="Wingdings" panose="05000000000000000000" pitchFamily="2" charset="2"/>
              <a:buChar char="§"/>
              <a:defRPr sz="3192" b="1" baseline="0">
                <a:solidFill>
                  <a:srgbClr val="000000"/>
                </a:solidFill>
                <a:latin typeface="Calibri" pitchFamily="34" charset="0"/>
              </a:defRPr>
            </a:lvl1pPr>
            <a:lvl2pPr marL="988099" indent="-380038">
              <a:buClr>
                <a:srgbClr val="005984"/>
              </a:buClr>
              <a:buSzPct val="100000"/>
              <a:buFont typeface="Arial" panose="020B0604020202020204" pitchFamily="34" charset="0"/>
              <a:buChar char="•"/>
              <a:defRPr sz="2660">
                <a:solidFill>
                  <a:schemeClr val="accent4">
                    <a:lumMod val="75000"/>
                  </a:schemeClr>
                </a:solidFill>
              </a:defRPr>
            </a:lvl2pPr>
            <a:lvl3pPr>
              <a:buClrTx/>
              <a:buSzPct val="100000"/>
              <a:buFont typeface="Arial" pitchFamily="34" charset="0"/>
              <a:buChar char="•"/>
              <a:defRPr sz="2394">
                <a:solidFill>
                  <a:schemeClr val="accent4">
                    <a:lumMod val="75000"/>
                  </a:schemeClr>
                </a:solidFill>
              </a:defRPr>
            </a:lvl3pPr>
            <a:lvl4pPr>
              <a:buClr>
                <a:schemeClr val="bg1"/>
              </a:buClr>
              <a:buSzPct val="70000"/>
              <a:buFont typeface="Courier New" pitchFamily="49" charset="0"/>
              <a:buChar char="o"/>
              <a:defRPr sz="2394" baseline="0">
                <a:solidFill>
                  <a:schemeClr val="bg2"/>
                </a:solidFill>
              </a:defRPr>
            </a:lvl4pPr>
            <a:lvl5pPr>
              <a:buClr>
                <a:schemeClr val="bg1"/>
              </a:buClr>
              <a:buSzPct val="70000"/>
              <a:buFont typeface="Arial" pitchFamily="34" charset="0"/>
              <a:buChar char="•"/>
              <a:defRPr sz="2394">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393652" y="1600201"/>
            <a:ext cx="5160095" cy="4191000"/>
          </a:xfrm>
          <a:prstGeom prst="rect">
            <a:avLst/>
          </a:prstGeom>
        </p:spPr>
        <p:txBody>
          <a:bodyPr/>
          <a:lstStyle>
            <a:lvl1pPr marL="456046" indent="-456046">
              <a:buClr>
                <a:srgbClr val="541900"/>
              </a:buClr>
              <a:buSzPct val="70000"/>
              <a:buFont typeface="Wingdings" panose="05000000000000000000" pitchFamily="2" charset="2"/>
              <a:buChar char="§"/>
              <a:defRPr sz="3192" b="1" baseline="0">
                <a:solidFill>
                  <a:srgbClr val="000000"/>
                </a:solidFill>
                <a:latin typeface="Calibri" pitchFamily="34" charset="0"/>
              </a:defRPr>
            </a:lvl1pPr>
            <a:lvl2pPr marL="988099" indent="-380038">
              <a:buClr>
                <a:srgbClr val="005984"/>
              </a:buClr>
              <a:buSzPct val="100000"/>
              <a:buFont typeface="Arial" panose="020B0604020202020204" pitchFamily="34" charset="0"/>
              <a:buChar char="•"/>
              <a:defRPr sz="2660">
                <a:solidFill>
                  <a:schemeClr val="accent4">
                    <a:lumMod val="75000"/>
                  </a:schemeClr>
                </a:solidFill>
              </a:defRPr>
            </a:lvl2pPr>
            <a:lvl3pPr>
              <a:buClrTx/>
              <a:buSzPct val="100000"/>
              <a:buFont typeface="Arial" pitchFamily="34" charset="0"/>
              <a:buChar char="•"/>
              <a:defRPr sz="2394">
                <a:solidFill>
                  <a:schemeClr val="accent4">
                    <a:lumMod val="75000"/>
                  </a:schemeClr>
                </a:solidFill>
              </a:defRPr>
            </a:lvl3pPr>
            <a:lvl4pPr>
              <a:buClr>
                <a:schemeClr val="bg1"/>
              </a:buClr>
              <a:buSzPct val="70000"/>
              <a:buFont typeface="Courier New" pitchFamily="49" charset="0"/>
              <a:buChar char="o"/>
              <a:defRPr sz="2394" baseline="0">
                <a:solidFill>
                  <a:schemeClr val="bg2"/>
                </a:solidFill>
              </a:defRPr>
            </a:lvl4pPr>
            <a:lvl5pPr>
              <a:buClr>
                <a:schemeClr val="bg1"/>
              </a:buClr>
              <a:buSzPct val="70000"/>
              <a:buFont typeface="Arial" pitchFamily="34" charset="0"/>
              <a:buChar char="•"/>
              <a:defRPr sz="2394">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5"/>
            <a:ext cx="12161838" cy="150413"/>
          </a:xfrm>
          <a:prstGeom prst="rect">
            <a:avLst/>
          </a:prstGeom>
        </p:spPr>
      </p:pic>
    </p:spTree>
    <p:extLst>
      <p:ext uri="{BB962C8B-B14F-4D97-AF65-F5344CB8AC3E}">
        <p14:creationId xmlns:p14="http://schemas.microsoft.com/office/powerpoint/2010/main" val="2198501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ver Slide_Option 1">
    <p:spTree>
      <p:nvGrpSpPr>
        <p:cNvPr id="1" name=""/>
        <p:cNvGrpSpPr/>
        <p:nvPr/>
      </p:nvGrpSpPr>
      <p:grpSpPr>
        <a:xfrm>
          <a:off x="0" y="0"/>
          <a:ext cx="0" cy="0"/>
          <a:chOff x="0" y="0"/>
          <a:chExt cx="0" cy="0"/>
        </a:xfrm>
      </p:grpSpPr>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213519" y="6204664"/>
            <a:ext cx="1887619" cy="520700"/>
          </a:xfrm>
          <a:prstGeom prst="rect">
            <a:avLst/>
          </a:prstGeom>
        </p:spPr>
        <p:txBody>
          <a:bodyPr lIns="68580" tIns="34290" rIns="68580" bIns="34290" anchor="ctr" anchorCtr="0"/>
          <a:lstStyle>
            <a:lvl1pPr marL="0" indent="0">
              <a:buNone/>
              <a:defRPr sz="1400" baseline="0">
                <a:solidFill>
                  <a:schemeClr val="tx2"/>
                </a:solidFill>
                <a:latin typeface="+mj-lt"/>
              </a:defRPr>
            </a:lvl1pPr>
          </a:lstStyle>
          <a:p>
            <a:pPr lvl="0"/>
            <a:r>
              <a:rPr lang="en-US"/>
              <a:t>Month DD, YYYY</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524000" y="2893418"/>
            <a:ext cx="9144000" cy="590931"/>
          </a:xfrm>
          <a:prstGeom prst="rect">
            <a:avLst/>
          </a:prstGeom>
        </p:spPr>
        <p:txBody>
          <a:bodyPr>
            <a:spAutoFit/>
          </a:bodyPr>
          <a:lstStyle>
            <a:lvl1pPr marL="0" indent="0">
              <a:buNone/>
              <a:defRPr sz="3600" cap="all" baseline="0">
                <a:solidFill>
                  <a:schemeClr val="bg1"/>
                </a:solidFill>
                <a:latin typeface="+mj-lt"/>
              </a:defRPr>
            </a:lvl1pPr>
          </a:lstStyle>
          <a:p>
            <a:r>
              <a:rPr lang="en-US"/>
              <a:t>Click to edit Master subtitle style</a:t>
            </a:r>
          </a:p>
        </p:txBody>
      </p:sp>
      <p:sp>
        <p:nvSpPr>
          <p:cNvPr id="2" name="Rectangle 1">
            <a:extLst>
              <a:ext uri="{FF2B5EF4-FFF2-40B4-BE49-F238E27FC236}">
                <a16:creationId xmlns:a16="http://schemas.microsoft.com/office/drawing/2014/main" id="{B236D52D-00B4-4185-912F-9DA88336BBD1}"/>
              </a:ext>
            </a:extLst>
          </p:cNvPr>
          <p:cNvSpPr/>
          <p:nvPr userDrawn="1"/>
        </p:nvSpPr>
        <p:spPr>
          <a:xfrm>
            <a:off x="0" y="0"/>
            <a:ext cx="12161838"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C6C4DFD-FF60-4994-9CE2-74624DD2DD82}"/>
              </a:ext>
            </a:extLst>
          </p:cNvPr>
          <p:cNvSpPr/>
          <p:nvPr userDrawn="1"/>
        </p:nvSpPr>
        <p:spPr>
          <a:xfrm>
            <a:off x="0" y="1725286"/>
            <a:ext cx="12161838" cy="5132714"/>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762FE5D-CD5C-484D-BAAC-5FF9137AF626}"/>
              </a:ext>
            </a:extLst>
          </p:cNvPr>
          <p:cNvSpPr txBox="1"/>
          <p:nvPr userDrawn="1"/>
        </p:nvSpPr>
        <p:spPr>
          <a:xfrm>
            <a:off x="746919" y="2228671"/>
            <a:ext cx="7924800" cy="1200329"/>
          </a:xfrm>
          <a:prstGeom prst="rect">
            <a:avLst/>
          </a:prstGeom>
          <a:noFill/>
        </p:spPr>
        <p:txBody>
          <a:bodyPr wrap="square" rtlCol="0">
            <a:spAutoFit/>
          </a:bodyPr>
          <a:lstStyle/>
          <a:p>
            <a:r>
              <a:rPr lang="en-US" sz="3600" cap="all" baseline="0" dirty="0">
                <a:solidFill>
                  <a:schemeClr val="bg1"/>
                </a:solidFill>
              </a:rPr>
              <a:t>The Value of Partnering Together to Improve Employee Health </a:t>
            </a:r>
          </a:p>
        </p:txBody>
      </p:sp>
      <p:sp>
        <p:nvSpPr>
          <p:cNvPr id="5" name="Title 4">
            <a:extLst>
              <a:ext uri="{FF2B5EF4-FFF2-40B4-BE49-F238E27FC236}">
                <a16:creationId xmlns:a16="http://schemas.microsoft.com/office/drawing/2014/main" id="{07626C58-AE3B-453F-9361-71408C992C93}"/>
              </a:ext>
            </a:extLst>
          </p:cNvPr>
          <p:cNvSpPr>
            <a:spLocks noGrp="1"/>
          </p:cNvSpPr>
          <p:nvPr>
            <p:ph type="title" hasCustomPrompt="1"/>
          </p:nvPr>
        </p:nvSpPr>
        <p:spPr>
          <a:xfrm>
            <a:off x="746919" y="3650044"/>
            <a:ext cx="9144000" cy="657176"/>
          </a:xfrm>
          <a:prstGeom prst="rect">
            <a:avLst/>
          </a:prstGeom>
        </p:spPr>
        <p:txBody>
          <a:bodyPr/>
          <a:lstStyle>
            <a:lvl1pPr marL="0" algn="l" defTabSz="914400" rtl="0" eaLnBrk="1" latinLnBrk="0" hangingPunct="1">
              <a:defRPr lang="en-US" sz="4800" kern="1200" dirty="0">
                <a:solidFill>
                  <a:schemeClr val="accent3"/>
                </a:solidFill>
                <a:latin typeface="Maiandra GD" panose="020E0502030308020204" pitchFamily="34" charset="0"/>
                <a:ea typeface="+mn-ea"/>
                <a:cs typeface="+mn-cs"/>
              </a:defRPr>
            </a:lvl1pPr>
          </a:lstStyle>
          <a:p>
            <a:r>
              <a:rPr lang="en-US"/>
              <a:t>Name of Disease State</a:t>
            </a:r>
          </a:p>
        </p:txBody>
      </p:sp>
      <p:sp>
        <p:nvSpPr>
          <p:cNvPr id="10" name="Text Placeholder 3">
            <a:extLst>
              <a:ext uri="{FF2B5EF4-FFF2-40B4-BE49-F238E27FC236}">
                <a16:creationId xmlns:a16="http://schemas.microsoft.com/office/drawing/2014/main" id="{9FC2A56B-F1AE-4C9D-9BE0-C6A38C5916E1}"/>
              </a:ext>
            </a:extLst>
          </p:cNvPr>
          <p:cNvSpPr>
            <a:spLocks noGrp="1"/>
          </p:cNvSpPr>
          <p:nvPr>
            <p:ph type="body" sz="quarter" idx="12" hasCustomPrompt="1"/>
          </p:nvPr>
        </p:nvSpPr>
        <p:spPr>
          <a:xfrm>
            <a:off x="10045619" y="6148525"/>
            <a:ext cx="1887619" cy="520700"/>
          </a:xfrm>
          <a:prstGeom prst="rect">
            <a:avLst/>
          </a:prstGeom>
        </p:spPr>
        <p:txBody>
          <a:bodyPr anchor="ctr" anchorCtr="0"/>
          <a:lstStyle>
            <a:lvl1pPr marL="0" indent="0" algn="r" defTabSz="685800" rtl="0" eaLnBrk="1" latinLnBrk="0" hangingPunct="1">
              <a:lnSpc>
                <a:spcPct val="90000"/>
              </a:lnSpc>
              <a:spcBef>
                <a:spcPts val="750"/>
              </a:spcBef>
              <a:buFont typeface="Arial" panose="020B0604020202020204" pitchFamily="34" charset="0"/>
              <a:buNone/>
              <a:defRPr lang="en-US" sz="1400" kern="1200" baseline="0" dirty="0">
                <a:solidFill>
                  <a:schemeClr val="tx2"/>
                </a:solidFill>
                <a:latin typeface="+mj-lt"/>
                <a:ea typeface="+mn-ea"/>
                <a:cs typeface="+mn-cs"/>
              </a:defRPr>
            </a:lvl1pPr>
          </a:lstStyle>
          <a:p>
            <a:r>
              <a:rPr lang="en-US"/>
              <a:t>MM/DD/YY</a:t>
            </a:r>
          </a:p>
        </p:txBody>
      </p:sp>
    </p:spTree>
    <p:extLst>
      <p:ext uri="{BB962C8B-B14F-4D97-AF65-F5344CB8AC3E}">
        <p14:creationId xmlns:p14="http://schemas.microsoft.com/office/powerpoint/2010/main" val="405496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lide Option 1_NEW">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3C91E6-5E89-4F2D-A9BE-554C470B7440}"/>
              </a:ext>
            </a:extLst>
          </p:cNvPr>
          <p:cNvSpPr/>
          <p:nvPr userDrawn="1"/>
        </p:nvSpPr>
        <p:spPr>
          <a:xfrm>
            <a:off x="468246" y="442071"/>
            <a:ext cx="11093271" cy="176561"/>
          </a:xfrm>
          <a:prstGeom prst="rect">
            <a:avLst/>
          </a:prstGeom>
          <a:pattFill prst="wdUpDiag">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2C19A58-A0F5-47C2-9612-FDD340ACF951}"/>
              </a:ext>
            </a:extLst>
          </p:cNvPr>
          <p:cNvSpPr>
            <a:spLocks noGrp="1"/>
          </p:cNvSpPr>
          <p:nvPr>
            <p:ph type="title"/>
          </p:nvPr>
        </p:nvSpPr>
        <p:spPr>
          <a:xfrm>
            <a:off x="468246" y="588743"/>
            <a:ext cx="10485677" cy="612648"/>
          </a:xfrm>
          <a:prstGeom prst="rect">
            <a:avLst/>
          </a:prstGeom>
        </p:spPr>
        <p:txBody>
          <a:bodyPr lIns="91438" tIns="45719" rIns="91438" bIns="45719">
            <a:noAutofit/>
          </a:bodyPr>
          <a:lstStyle>
            <a:lvl1pPr algn="l">
              <a:lnSpc>
                <a:spcPct val="100000"/>
              </a:lnSpc>
              <a:defRPr sz="3200" b="1">
                <a:solidFill>
                  <a:schemeClr val="accent4"/>
                </a:solidFill>
                <a:latin typeface="+mj-lt"/>
              </a:defRPr>
            </a:lvl1pPr>
          </a:lstStyle>
          <a:p>
            <a:r>
              <a:rPr lang="en-US"/>
              <a:t>Click to edit Master title style</a:t>
            </a:r>
          </a:p>
        </p:txBody>
      </p:sp>
      <p:sp>
        <p:nvSpPr>
          <p:cNvPr id="9" name="TextBox 8">
            <a:extLst>
              <a:ext uri="{FF2B5EF4-FFF2-40B4-BE49-F238E27FC236}">
                <a16:creationId xmlns:a16="http://schemas.microsoft.com/office/drawing/2014/main" id="{961B40CD-0932-4D43-819F-0D0DF9B000C5}"/>
              </a:ext>
            </a:extLst>
          </p:cNvPr>
          <p:cNvSpPr txBox="1"/>
          <p:nvPr userDrawn="1"/>
        </p:nvSpPr>
        <p:spPr>
          <a:xfrm>
            <a:off x="11650547" y="6532379"/>
            <a:ext cx="377682" cy="253914"/>
          </a:xfrm>
          <a:prstGeom prst="rect">
            <a:avLst/>
          </a:prstGeom>
          <a:noFill/>
        </p:spPr>
        <p:txBody>
          <a:bodyPr wrap="square" lIns="68577" tIns="34289" rIns="68577" bIns="34289" rtlCol="0">
            <a:spAutoFit/>
          </a:bodyPr>
          <a:lstStyle/>
          <a:p>
            <a:pPr algn="r" defTabSz="685800"/>
            <a:fld id="{879E2ECD-52C4-4036-9BD3-F4AEC1C18931}" type="slidenum">
              <a:rPr lang="en-US" sz="1200">
                <a:solidFill>
                  <a:schemeClr val="bg1"/>
                </a:solidFill>
              </a:rPr>
              <a:pPr algn="r" defTabSz="685800"/>
              <a:t>‹#›</a:t>
            </a:fld>
            <a:endParaRPr lang="en-US" sz="1200" dirty="0">
              <a:solidFill>
                <a:schemeClr val="bg1"/>
              </a:solidFill>
            </a:endParaRPr>
          </a:p>
        </p:txBody>
      </p:sp>
      <p:sp>
        <p:nvSpPr>
          <p:cNvPr id="10" name="Content Placeholder 2">
            <a:extLst>
              <a:ext uri="{FF2B5EF4-FFF2-40B4-BE49-F238E27FC236}">
                <a16:creationId xmlns:a16="http://schemas.microsoft.com/office/drawing/2014/main" id="{F57C8BBA-F36D-472A-A2F8-2D1CC97A3767}"/>
              </a:ext>
            </a:extLst>
          </p:cNvPr>
          <p:cNvSpPr>
            <a:spLocks noGrp="1"/>
          </p:cNvSpPr>
          <p:nvPr>
            <p:ph idx="1"/>
          </p:nvPr>
        </p:nvSpPr>
        <p:spPr>
          <a:xfrm>
            <a:off x="322128" y="1524001"/>
            <a:ext cx="11517261" cy="4438932"/>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8" y="6107166"/>
            <a:ext cx="11517261" cy="230832"/>
          </a:xfrm>
          <a:prstGeom prst="rect">
            <a:avLst/>
          </a:prstGeom>
        </p:spPr>
        <p:txBody>
          <a:bodyPr anchor="b" anchorCtr="0">
            <a:spAutoFit/>
          </a:bodyPr>
          <a:lstStyle>
            <a:lvl1pPr marL="0" indent="0" algn="l">
              <a:lnSpc>
                <a:spcPct val="100000"/>
              </a:lnSpc>
              <a:spcBef>
                <a:spcPts val="0"/>
              </a:spcBef>
              <a:buNone/>
              <a:defRPr sz="900">
                <a:solidFill>
                  <a:schemeClr val="accent5"/>
                </a:solidFill>
                <a:latin typeface="+mj-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Tree>
    <p:extLst>
      <p:ext uri="{BB962C8B-B14F-4D97-AF65-F5344CB8AC3E}">
        <p14:creationId xmlns:p14="http://schemas.microsoft.com/office/powerpoint/2010/main" val="173373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rol High BP">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3C91E6-5E89-4F2D-A9BE-554C470B7440}"/>
              </a:ext>
            </a:extLst>
          </p:cNvPr>
          <p:cNvSpPr/>
          <p:nvPr userDrawn="1"/>
        </p:nvSpPr>
        <p:spPr>
          <a:xfrm>
            <a:off x="511291" y="372412"/>
            <a:ext cx="11093271" cy="176561"/>
          </a:xfrm>
          <a:prstGeom prst="rect">
            <a:avLst/>
          </a:prstGeom>
          <a:pattFill prst="wdUpDiag">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2C19A58-A0F5-47C2-9612-FDD340ACF951}"/>
              </a:ext>
            </a:extLst>
          </p:cNvPr>
          <p:cNvSpPr>
            <a:spLocks noGrp="1"/>
          </p:cNvSpPr>
          <p:nvPr>
            <p:ph type="title"/>
          </p:nvPr>
        </p:nvSpPr>
        <p:spPr>
          <a:xfrm>
            <a:off x="557276" y="543799"/>
            <a:ext cx="10485677" cy="612648"/>
          </a:xfrm>
          <a:prstGeom prst="rect">
            <a:avLst/>
          </a:prstGeom>
        </p:spPr>
        <p:txBody>
          <a:bodyPr lIns="91438" tIns="45719" rIns="91438" bIns="45719">
            <a:noAutofit/>
          </a:bodyPr>
          <a:lstStyle>
            <a:lvl1pPr algn="l">
              <a:lnSpc>
                <a:spcPct val="100000"/>
              </a:lnSpc>
              <a:defRPr sz="3200" b="1">
                <a:solidFill>
                  <a:schemeClr val="accent4"/>
                </a:solidFill>
                <a:latin typeface="+mj-lt"/>
              </a:defRPr>
            </a:lvl1pPr>
          </a:lstStyle>
          <a:p>
            <a:r>
              <a:rPr lang="en-US"/>
              <a:t>Click to edit Master title style</a:t>
            </a:r>
          </a:p>
        </p:txBody>
      </p:sp>
      <p:sp>
        <p:nvSpPr>
          <p:cNvPr id="9" name="TextBox 8">
            <a:extLst>
              <a:ext uri="{FF2B5EF4-FFF2-40B4-BE49-F238E27FC236}">
                <a16:creationId xmlns:a16="http://schemas.microsoft.com/office/drawing/2014/main" id="{961B40CD-0932-4D43-819F-0D0DF9B000C5}"/>
              </a:ext>
            </a:extLst>
          </p:cNvPr>
          <p:cNvSpPr txBox="1"/>
          <p:nvPr userDrawn="1"/>
        </p:nvSpPr>
        <p:spPr>
          <a:xfrm>
            <a:off x="11650547" y="6532379"/>
            <a:ext cx="377682" cy="253914"/>
          </a:xfrm>
          <a:prstGeom prst="rect">
            <a:avLst/>
          </a:prstGeom>
          <a:noFill/>
        </p:spPr>
        <p:txBody>
          <a:bodyPr wrap="square" lIns="68577" tIns="34289" rIns="68577" bIns="34289" rtlCol="0">
            <a:spAutoFit/>
          </a:bodyPr>
          <a:lstStyle/>
          <a:p>
            <a:pPr algn="r" defTabSz="685800"/>
            <a:fld id="{879E2ECD-52C4-4036-9BD3-F4AEC1C18931}" type="slidenum">
              <a:rPr lang="en-US" sz="1200">
                <a:solidFill>
                  <a:schemeClr val="bg1"/>
                </a:solidFill>
              </a:rPr>
              <a:pPr algn="r" defTabSz="685800"/>
              <a:t>‹#›</a:t>
            </a:fld>
            <a:endParaRPr lang="en-US" sz="1200" dirty="0">
              <a:solidFill>
                <a:schemeClr val="bg1"/>
              </a:solidFill>
            </a:endParaRPr>
          </a:p>
        </p:txBody>
      </p:sp>
      <p:sp>
        <p:nvSpPr>
          <p:cNvPr id="10" name="Content Placeholder 2">
            <a:extLst>
              <a:ext uri="{FF2B5EF4-FFF2-40B4-BE49-F238E27FC236}">
                <a16:creationId xmlns:a16="http://schemas.microsoft.com/office/drawing/2014/main" id="{F57C8BBA-F36D-472A-A2F8-2D1CC97A3767}"/>
              </a:ext>
            </a:extLst>
          </p:cNvPr>
          <p:cNvSpPr>
            <a:spLocks noGrp="1"/>
          </p:cNvSpPr>
          <p:nvPr>
            <p:ph idx="1"/>
          </p:nvPr>
        </p:nvSpPr>
        <p:spPr>
          <a:xfrm>
            <a:off x="322128" y="1524001"/>
            <a:ext cx="11517261" cy="4438932"/>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128" y="6107166"/>
            <a:ext cx="11517261" cy="230832"/>
          </a:xfrm>
          <a:prstGeom prst="rect">
            <a:avLst/>
          </a:prstGeom>
        </p:spPr>
        <p:txBody>
          <a:bodyPr anchor="b" anchorCtr="0">
            <a:spAutoFit/>
          </a:bodyPr>
          <a:lstStyle>
            <a:lvl1pPr marL="0" indent="0" algn="l">
              <a:lnSpc>
                <a:spcPct val="100000"/>
              </a:lnSpc>
              <a:spcBef>
                <a:spcPts val="0"/>
              </a:spcBef>
              <a:buNone/>
              <a:defRPr sz="900">
                <a:solidFill>
                  <a:schemeClr val="accent5"/>
                </a:solidFill>
                <a:latin typeface="+mj-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a:t>NOTES: </a:t>
            </a:r>
          </a:p>
        </p:txBody>
      </p:sp>
    </p:spTree>
    <p:extLst>
      <p:ext uri="{BB962C8B-B14F-4D97-AF65-F5344CB8AC3E}">
        <p14:creationId xmlns:p14="http://schemas.microsoft.com/office/powerpoint/2010/main" val="44602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381B332-C602-4D8B-A5D4-96EA3C18917B}"/>
              </a:ext>
            </a:extLst>
          </p:cNvPr>
          <p:cNvSpPr/>
          <p:nvPr userDrawn="1"/>
        </p:nvSpPr>
        <p:spPr>
          <a:xfrm>
            <a:off x="0" y="5181600"/>
            <a:ext cx="12161838" cy="16764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3C6DD62-0E87-4FBF-B3F2-CA0C3693883F}"/>
              </a:ext>
            </a:extLst>
          </p:cNvPr>
          <p:cNvSpPr/>
          <p:nvPr userDrawn="1"/>
        </p:nvSpPr>
        <p:spPr>
          <a:xfrm>
            <a:off x="0" y="0"/>
            <a:ext cx="12161838" cy="518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hlinkClick r:id="rId2"/>
            <a:extLst>
              <a:ext uri="{FF2B5EF4-FFF2-40B4-BE49-F238E27FC236}">
                <a16:creationId xmlns:a16="http://schemas.microsoft.com/office/drawing/2014/main" id="{3B068209-0BDC-488E-9C3B-83E730D2976F}"/>
              </a:ext>
            </a:extLst>
          </p:cNvPr>
          <p:cNvSpPr/>
          <p:nvPr userDrawn="1"/>
        </p:nvSpPr>
        <p:spPr>
          <a:xfrm>
            <a:off x="701676" y="5938265"/>
            <a:ext cx="8763000" cy="671590"/>
          </a:xfrm>
          <a:prstGeom prst="homePlat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a:solidFill>
                  <a:schemeClr val="bg1"/>
                </a:solidFill>
                <a:latin typeface="Century Gothic" panose="020B0502020202020204" pitchFamily="34" charset="0"/>
              </a:rPr>
              <a:t>Learn more at </a:t>
            </a:r>
            <a:r>
              <a:rPr lang="en-US" sz="1800" b="1" u="none" dirty="0">
                <a:solidFill>
                  <a:schemeClr val="bg1"/>
                </a:solidFill>
                <a:latin typeface="Century Gothic" panose="020B0502020202020204" pitchFamily="34" charset="0"/>
              </a:rPr>
              <a:t>www.cdc.gov/sixeighteen/</a:t>
            </a:r>
          </a:p>
        </p:txBody>
      </p:sp>
      <p:sp>
        <p:nvSpPr>
          <p:cNvPr id="8" name="Arrow: Pentagon 7">
            <a:extLst>
              <a:ext uri="{FF2B5EF4-FFF2-40B4-BE49-F238E27FC236}">
                <a16:creationId xmlns:a16="http://schemas.microsoft.com/office/drawing/2014/main" id="{C13B6DFC-A607-456E-A3E3-45E4AB9B8E09}"/>
              </a:ext>
            </a:extLst>
          </p:cNvPr>
          <p:cNvSpPr/>
          <p:nvPr userDrawn="1"/>
        </p:nvSpPr>
        <p:spPr>
          <a:xfrm>
            <a:off x="686481" y="4673079"/>
            <a:ext cx="4191000" cy="1017042"/>
          </a:xfrm>
          <a:prstGeom prst="homePlate">
            <a:avLst/>
          </a:prstGeom>
          <a:solidFill>
            <a:schemeClr val="accent3"/>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Maiandra GD" panose="020E0502030308020204" pitchFamily="34" charset="0"/>
              </a:rPr>
              <a:t>CDC’s 6|18 Initiative</a:t>
            </a:r>
          </a:p>
          <a:p>
            <a:pPr algn="ctr"/>
            <a:r>
              <a:rPr lang="en-US" sz="1400" b="1" dirty="0">
                <a:solidFill>
                  <a:schemeClr val="bg1"/>
                </a:solidFill>
                <a:latin typeface="Century Gothic" panose="020B0502020202020204" pitchFamily="34" charset="0"/>
              </a:rPr>
              <a:t>ACCELERATING EVIDENCE INTO ACTION</a:t>
            </a:r>
          </a:p>
        </p:txBody>
      </p:sp>
    </p:spTree>
    <p:extLst>
      <p:ext uri="{BB962C8B-B14F-4D97-AF65-F5344CB8AC3E}">
        <p14:creationId xmlns:p14="http://schemas.microsoft.com/office/powerpoint/2010/main" val="167611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926536"/>
      </p:ext>
    </p:extLst>
  </p:cSld>
  <p:clrMap bg1="lt1" tx1="dk1" bg2="lt2" tx2="dk2" accent1="accent1" accent2="accent2" accent3="accent3" accent4="accent4" accent5="accent5" accent6="accent6" hlink="hlink" folHlink="folHlink"/>
  <p:sldLayoutIdLst>
    <p:sldLayoutId id="2147483692" r:id="rId1"/>
    <p:sldLayoutId id="2147483689" r:id="rId2"/>
    <p:sldLayoutId id="2147483687" r:id="rId3"/>
    <p:sldLayoutId id="2147483688" r:id="rId4"/>
    <p:sldLayoutId id="2147483694" r:id="rId5"/>
    <p:sldLayoutId id="2147483728" r:id="rId6"/>
    <p:sldLayoutId id="2147483729" r:id="rId7"/>
    <p:sldLayoutId id="2147483730" r:id="rId8"/>
    <p:sldLayoutId id="2147483731" r:id="rId9"/>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bipartisanpolicy.org/wp-content/uploads/2019/06/Good-Health-Is-Good-Business.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rwjf.org/en/search-results.html?pn=Beyond+the+Four+Walls:+Why+Community+is+Critical+to+Workforce+Health"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cdc.gov/workplacehealthpromotion/initiatives/resource-center/pdf/WHRC-ScanSource-case-study-508.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s://www.cdc.gov/sixeighteen/asthma/index.htm" TargetMode="External"/><Relationship Id="rId18"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www.cdc.gov/sixeighteen/hai/index.htm" TargetMode="External"/><Relationship Id="rId17" Type="http://schemas.openxmlformats.org/officeDocument/2006/relationships/image" Target="../media/image14.png"/><Relationship Id="rId2" Type="http://schemas.openxmlformats.org/officeDocument/2006/relationships/notesSlide" Target="../notesSlides/notesSlide19.xml"/><Relationship Id="rId16" Type="http://schemas.openxmlformats.org/officeDocument/2006/relationships/hyperlink" Target="https://www.cdc.gov/sixeighteen/pregnancy/index.htm" TargetMode="Externa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hyperlink" Target="https://www.cdc.gov/sixeighteen/tobacco/index.htm" TargetMode="External"/><Relationship Id="rId5" Type="http://schemas.openxmlformats.org/officeDocument/2006/relationships/image" Target="../media/image8.png"/><Relationship Id="rId15" Type="http://schemas.openxmlformats.org/officeDocument/2006/relationships/hyperlink" Target="https://www.cdc.gov/sixeighteen/diabetes/index.htm" TargetMode="External"/><Relationship Id="rId10" Type="http://schemas.openxmlformats.org/officeDocument/2006/relationships/image" Target="../media/image13.svg"/><Relationship Id="rId19" Type="http://schemas.openxmlformats.org/officeDocument/2006/relationships/hyperlink" Target="http://www.cdc.gov/sixeighteen/index.html" TargetMode="External"/><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hyperlink" Target="https://www.cdc.gov/sixeighteen/bloodpressure/index.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cdc.gov/workplacehealthpromotion/tools-resources/employers-in-action/case-studies/pdfs/rolling-hills-case-study.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2337/dci18-0007" TargetMode="External"/><Relationship Id="rId3" Type="http://schemas.openxmlformats.org/officeDocument/2006/relationships/image" Target="../media/image16.png"/><Relationship Id="rId7" Type="http://schemas.openxmlformats.org/officeDocument/2006/relationships/image" Target="../media/image23.sv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2.svg"/><Relationship Id="rId9" Type="http://schemas.openxmlformats.org/officeDocument/2006/relationships/hyperlink" Target="http://www.cdc.gov/diabetes/prevention/index.htm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hyperlink" Target="https://www.cdc.gov/diabetes/prevention/program-providers.htm" TargetMode="External"/><Relationship Id="rId5" Type="http://schemas.openxmlformats.org/officeDocument/2006/relationships/diagramQuickStyle" Target="../diagrams/quickStyle10.xml"/><Relationship Id="rId10" Type="http://schemas.openxmlformats.org/officeDocument/2006/relationships/hyperlink" Target="https://www.cdc.gov/diabetes/prevention/employers-insurers.htm" TargetMode="External"/><Relationship Id="rId4" Type="http://schemas.openxmlformats.org/officeDocument/2006/relationships/diagramLayout" Target="../diagrams/layout10.xml"/><Relationship Id="rId9" Type="http://schemas.openxmlformats.org/officeDocument/2006/relationships/hyperlink" Target="https://www.cdc.gov/diabetes/prevention/index.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diabetes/prevention/about.htm"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diabetes.org/resources/statistics/cost-diabet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www.cdc.gov/tobacco/basic_information/e-cigarettes/index.htm" TargetMode="External"/><Relationship Id="rId3" Type="http://schemas.openxmlformats.org/officeDocument/2006/relationships/image" Target="../media/image16.png"/><Relationship Id="rId7" Type="http://schemas.openxmlformats.org/officeDocument/2006/relationships/hyperlink" Target="https://www.cdc.gov/mmwr/volumes/68/wr/mm6845a2.htm?s_cid=mm6845a2_w"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8" Type="http://schemas.openxmlformats.org/officeDocument/2006/relationships/hyperlink" Target="https://www.cdc.gov/tobacco/data_statistics/sgr/2020-smoking-cessation/index.html?s_cid=osh-stu-home-spotlight-008"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8" Type="http://schemas.openxmlformats.org/officeDocument/2006/relationships/hyperlink" Target="https://www.cdc.gov/tobacco/data_statistics/sgr/2020-smoking-cessation/index.html?s_cid=osh-stu-home-spotlight-008"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s://www.cdc.gov/asthma/default.htm" TargetMode="External"/><Relationship Id="rId3" Type="http://schemas.openxmlformats.org/officeDocument/2006/relationships/image" Target="../media/image16.png"/><Relationship Id="rId7" Type="http://schemas.openxmlformats.org/officeDocument/2006/relationships/image" Target="../media/image23.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hronicdisease/index.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cdc.gov/chronicdisease/resources/infographic/chronic-diseases.ht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ncbi.nlm.nih.gov/pmc/articles/PMC4106623/"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http://assets1b.milkeninstitute.org/assets/Publication/ResearchReport/"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ncbi.nlm.nih.gov/pubmed/31931598" TargetMode="External"/><Relationship Id="rId4" Type="http://schemas.openxmlformats.org/officeDocument/2006/relationships/hyperlink" Target="https://www.healthypeople.gov/2020/topics-objectives/topic/social-determinants-of-healt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fticonsulting.com/insights/reports/fti-nashville-area-chamber-healthcare-competitiveness-initiative-2017-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4EF6-A143-4C38-9DC8-B9859799BDA9}"/>
              </a:ext>
            </a:extLst>
          </p:cNvPr>
          <p:cNvSpPr>
            <a:spLocks noGrp="1"/>
          </p:cNvSpPr>
          <p:nvPr>
            <p:ph type="title"/>
          </p:nvPr>
        </p:nvSpPr>
        <p:spPr>
          <a:xfrm>
            <a:off x="714262" y="4304248"/>
            <a:ext cx="10293258" cy="816391"/>
          </a:xfrm>
        </p:spPr>
        <p:txBody>
          <a:bodyPr>
            <a:normAutofit fontScale="90000"/>
          </a:bodyPr>
          <a:lstStyle/>
          <a:p>
            <a:r>
              <a:rPr lang="en-US" dirty="0">
                <a:solidFill>
                  <a:schemeClr val="tx2"/>
                </a:solidFill>
              </a:rPr>
              <a:t>Public Health-Employer Opportunities to Improve Population Health </a:t>
            </a:r>
          </a:p>
        </p:txBody>
      </p:sp>
      <p:sp>
        <p:nvSpPr>
          <p:cNvPr id="4" name="TextBox 3"/>
          <p:cNvSpPr txBox="1"/>
          <p:nvPr/>
        </p:nvSpPr>
        <p:spPr>
          <a:xfrm>
            <a:off x="890337" y="673768"/>
            <a:ext cx="9745579" cy="1446550"/>
          </a:xfrm>
          <a:prstGeom prst="rect">
            <a:avLst/>
          </a:prstGeom>
          <a:noFill/>
        </p:spPr>
        <p:txBody>
          <a:bodyPr wrap="square" rtlCol="0">
            <a:spAutoFit/>
          </a:bodyPr>
          <a:lstStyle/>
          <a:p>
            <a:r>
              <a:rPr lang="en-US" sz="4400" dirty="0">
                <a:solidFill>
                  <a:schemeClr val="tx2"/>
                </a:solidFill>
                <a:latin typeface="Helvetica Neue" charset="0"/>
                <a:ea typeface="Helvetica Neue" charset="0"/>
                <a:cs typeface="Helvetica Neue" charset="0"/>
              </a:rPr>
              <a:t>The Value of Partnering Together to Improve Employee Health </a:t>
            </a:r>
            <a:endParaRPr lang="en-US" sz="4400" dirty="0">
              <a:latin typeface="Helvetica Neue" charset="0"/>
              <a:ea typeface="Helvetica Neue" charset="0"/>
              <a:cs typeface="Helvetica Neue" charset="0"/>
            </a:endParaRPr>
          </a:p>
        </p:txBody>
      </p:sp>
      <p:sp>
        <p:nvSpPr>
          <p:cNvPr id="5" name="TextBox 4"/>
          <p:cNvSpPr txBox="1"/>
          <p:nvPr/>
        </p:nvSpPr>
        <p:spPr>
          <a:xfrm>
            <a:off x="890337" y="2911642"/>
            <a:ext cx="6617368" cy="461665"/>
          </a:xfrm>
          <a:prstGeom prst="rect">
            <a:avLst/>
          </a:prstGeom>
          <a:noFill/>
        </p:spPr>
        <p:txBody>
          <a:bodyPr wrap="square" rtlCol="0">
            <a:spAutoFit/>
          </a:bodyPr>
          <a:lstStyle/>
          <a:p>
            <a:r>
              <a:rPr lang="en-US" sz="2400" dirty="0">
                <a:solidFill>
                  <a:srgbClr val="FF0000"/>
                </a:solidFill>
              </a:rPr>
              <a:t>[INSERT YOUR ORGANIZATIONS NAME AND LOGO]</a:t>
            </a:r>
          </a:p>
        </p:txBody>
      </p:sp>
      <p:sp>
        <p:nvSpPr>
          <p:cNvPr id="7" name="Rectangle 6"/>
          <p:cNvSpPr/>
          <p:nvPr/>
        </p:nvSpPr>
        <p:spPr>
          <a:xfrm>
            <a:off x="7389181" y="6083784"/>
            <a:ext cx="3586623" cy="400110"/>
          </a:xfrm>
          <a:prstGeom prst="rect">
            <a:avLst/>
          </a:prstGeom>
        </p:spPr>
        <p:txBody>
          <a:bodyPr wrap="none">
            <a:spAutoFit/>
          </a:bodyPr>
          <a:lstStyle/>
          <a:p>
            <a:r>
              <a:rPr lang="en-US" sz="2000" dirty="0">
                <a:solidFill>
                  <a:srgbClr val="FF0000"/>
                </a:solidFill>
              </a:rPr>
              <a:t>[INSERT DATE OF PRESENTATION]</a:t>
            </a:r>
          </a:p>
        </p:txBody>
      </p:sp>
    </p:spTree>
    <p:extLst>
      <p:ext uri="{BB962C8B-B14F-4D97-AF65-F5344CB8AC3E}">
        <p14:creationId xmlns:p14="http://schemas.microsoft.com/office/powerpoint/2010/main" val="155851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Role of Business in the Public’s Health</a:t>
            </a:r>
            <a:r>
              <a:rPr lang="en-US" baseline="30000" dirty="0">
                <a:solidFill>
                  <a:schemeClr val="accent1"/>
                </a:solidFill>
              </a:rPr>
              <a:t>5</a:t>
            </a:r>
            <a:r>
              <a:rPr lang="en-US" dirty="0">
                <a:solidFill>
                  <a:schemeClr val="accent1"/>
                </a:solidFill>
              </a:rPr>
              <a:t> </a:t>
            </a:r>
          </a:p>
        </p:txBody>
      </p:sp>
      <p:graphicFrame>
        <p:nvGraphicFramePr>
          <p:cNvPr id="5" name="Content Placeholder 4" descr="Four arrows showing consumer health, employee health, community health, and environmental health. "/>
          <p:cNvGraphicFramePr>
            <a:graphicFrameLocks noGrp="1"/>
          </p:cNvGraphicFramePr>
          <p:nvPr>
            <p:ph idx="1"/>
            <p:extLst>
              <p:ext uri="{D42A27DB-BD31-4B8C-83A1-F6EECF244321}">
                <p14:modId xmlns:p14="http://schemas.microsoft.com/office/powerpoint/2010/main" val="196131376"/>
              </p:ext>
            </p:extLst>
          </p:nvPr>
        </p:nvGraphicFramePr>
        <p:xfrm>
          <a:off x="-2297977" y="1524001"/>
          <a:ext cx="7521000" cy="4438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795955" y="1770185"/>
            <a:ext cx="5533292" cy="461665"/>
          </a:xfrm>
          <a:prstGeom prst="rect">
            <a:avLst/>
          </a:prstGeom>
          <a:noFill/>
        </p:spPr>
        <p:txBody>
          <a:bodyPr wrap="square" rtlCol="0">
            <a:spAutoFit/>
          </a:bodyPr>
          <a:lstStyle/>
          <a:p>
            <a:r>
              <a:rPr lang="en-US" sz="2400" dirty="0">
                <a:solidFill>
                  <a:srgbClr val="193560"/>
                </a:solidFill>
              </a:rPr>
              <a:t>Are products and services safe and healthy? </a:t>
            </a:r>
          </a:p>
        </p:txBody>
      </p:sp>
      <p:sp>
        <p:nvSpPr>
          <p:cNvPr id="9" name="TextBox 8"/>
          <p:cNvSpPr txBox="1"/>
          <p:nvPr/>
        </p:nvSpPr>
        <p:spPr>
          <a:xfrm>
            <a:off x="2825259" y="2749064"/>
            <a:ext cx="8464064" cy="830997"/>
          </a:xfrm>
          <a:prstGeom prst="rect">
            <a:avLst/>
          </a:prstGeom>
          <a:noFill/>
        </p:spPr>
        <p:txBody>
          <a:bodyPr wrap="square" rtlCol="0">
            <a:spAutoFit/>
          </a:bodyPr>
          <a:lstStyle/>
          <a:p>
            <a:r>
              <a:rPr lang="en-US" sz="2400" dirty="0">
                <a:solidFill>
                  <a:srgbClr val="193560"/>
                </a:solidFill>
              </a:rPr>
              <a:t>Are policies, benefits, and environmental supports in place to positively impact employee health and well-being? </a:t>
            </a:r>
          </a:p>
        </p:txBody>
      </p:sp>
      <p:sp>
        <p:nvSpPr>
          <p:cNvPr id="10" name="TextBox 9"/>
          <p:cNvSpPr txBox="1"/>
          <p:nvPr/>
        </p:nvSpPr>
        <p:spPr>
          <a:xfrm>
            <a:off x="2854565" y="3921372"/>
            <a:ext cx="8434758" cy="830997"/>
          </a:xfrm>
          <a:prstGeom prst="rect">
            <a:avLst/>
          </a:prstGeom>
          <a:noFill/>
        </p:spPr>
        <p:txBody>
          <a:bodyPr wrap="square" rtlCol="0">
            <a:spAutoFit/>
          </a:bodyPr>
          <a:lstStyle/>
          <a:p>
            <a:r>
              <a:rPr lang="en-US" sz="2400" dirty="0">
                <a:solidFill>
                  <a:srgbClr val="193560"/>
                </a:solidFill>
              </a:rPr>
              <a:t>How do you work to improve the health and well-being of the community where you have office locations? </a:t>
            </a:r>
          </a:p>
        </p:txBody>
      </p:sp>
      <p:sp>
        <p:nvSpPr>
          <p:cNvPr id="11" name="TextBox 10"/>
          <p:cNvSpPr txBox="1"/>
          <p:nvPr/>
        </p:nvSpPr>
        <p:spPr>
          <a:xfrm>
            <a:off x="2883869" y="5040934"/>
            <a:ext cx="8464064" cy="830997"/>
          </a:xfrm>
          <a:prstGeom prst="rect">
            <a:avLst/>
          </a:prstGeom>
          <a:noFill/>
        </p:spPr>
        <p:txBody>
          <a:bodyPr wrap="square" rtlCol="0">
            <a:spAutoFit/>
          </a:bodyPr>
          <a:lstStyle/>
          <a:p>
            <a:r>
              <a:rPr lang="en-US" sz="2400" dirty="0">
                <a:solidFill>
                  <a:srgbClr val="193560"/>
                </a:solidFill>
              </a:rPr>
              <a:t>What policies and programs can you enact or support to protect people and provide communities with healthier environments? </a:t>
            </a:r>
          </a:p>
        </p:txBody>
      </p:sp>
      <p:sp>
        <p:nvSpPr>
          <p:cNvPr id="13" name="Content Placeholder 10">
            <a:extLst>
              <a:ext uri="{FF2B5EF4-FFF2-40B4-BE49-F238E27FC236}">
                <a16:creationId xmlns:a16="http://schemas.microsoft.com/office/drawing/2014/main" id="{0004D294-7FE8-474B-9FB7-3C6D36A184C6}"/>
              </a:ext>
            </a:extLst>
          </p:cNvPr>
          <p:cNvSpPr txBox="1">
            <a:spLocks/>
          </p:cNvSpPr>
          <p:nvPr/>
        </p:nvSpPr>
        <p:spPr>
          <a:xfrm>
            <a:off x="71458" y="6480147"/>
            <a:ext cx="11767930" cy="29924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  5. Bipartisan Policy Center, </a:t>
            </a:r>
            <a:r>
              <a:rPr lang="en-US" sz="1200" dirty="0" err="1"/>
              <a:t>DeBeaumont</a:t>
            </a:r>
            <a:r>
              <a:rPr lang="en-US" sz="1200" dirty="0"/>
              <a:t> Foundation, “</a:t>
            </a:r>
            <a:r>
              <a:rPr lang="en-US" sz="1200" dirty="0">
                <a:hlinkClick r:id="rId8"/>
              </a:rPr>
              <a:t>Good Health is Good Business</a:t>
            </a:r>
            <a:r>
              <a:rPr lang="en-US" sz="1200" dirty="0"/>
              <a:t>,” June 28, 2019.  </a:t>
            </a:r>
          </a:p>
        </p:txBody>
      </p:sp>
    </p:spTree>
    <p:extLst>
      <p:ext uri="{BB962C8B-B14F-4D97-AF65-F5344CB8AC3E}">
        <p14:creationId xmlns:p14="http://schemas.microsoft.com/office/powerpoint/2010/main" val="2673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Unhealthy Workforce = Unhealthy Community</a:t>
            </a:r>
            <a:r>
              <a:rPr lang="en-US" baseline="30000" dirty="0">
                <a:solidFill>
                  <a:schemeClr val="accent1"/>
                </a:solidFill>
              </a:rPr>
              <a:t>6</a:t>
            </a:r>
            <a:r>
              <a:rPr lang="en-US" dirty="0">
                <a:solidFill>
                  <a:schemeClr val="accent1"/>
                </a:solidFill>
              </a:rPr>
              <a:t> </a:t>
            </a:r>
          </a:p>
        </p:txBody>
      </p:sp>
      <p:graphicFrame>
        <p:nvGraphicFramePr>
          <p:cNvPr id="5" name="Content Placeholder 4" descr="An equation showing that healthier employees create a more productive workforce which equals a stong and vibrant economy. There is a direct link between and unhealthy workforce and unhealthy communities. "/>
          <p:cNvGraphicFramePr>
            <a:graphicFrameLocks noGrp="1"/>
          </p:cNvGraphicFramePr>
          <p:nvPr>
            <p:ph idx="1"/>
            <p:extLst>
              <p:ext uri="{D42A27DB-BD31-4B8C-83A1-F6EECF244321}">
                <p14:modId xmlns:p14="http://schemas.microsoft.com/office/powerpoint/2010/main" val="1057879670"/>
              </p:ext>
            </p:extLst>
          </p:nvPr>
        </p:nvGraphicFramePr>
        <p:xfrm>
          <a:off x="322263" y="1524000"/>
          <a:ext cx="11517312" cy="44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43838" y="5120266"/>
            <a:ext cx="12028834" cy="430887"/>
          </a:xfrm>
          <a:prstGeom prst="rect">
            <a:avLst/>
          </a:prstGeom>
          <a:noFill/>
        </p:spPr>
        <p:txBody>
          <a:bodyPr wrap="square" rtlCol="0">
            <a:spAutoFit/>
          </a:bodyPr>
          <a:lstStyle/>
          <a:p>
            <a:r>
              <a:rPr lang="en-US" sz="2200" b="1" dirty="0">
                <a:solidFill>
                  <a:srgbClr val="193560"/>
                </a:solidFill>
              </a:rPr>
              <a:t>Employers and partners may have a key role in forging vibrant healthy communities and a healthy state! </a:t>
            </a:r>
          </a:p>
        </p:txBody>
      </p:sp>
      <p:sp>
        <p:nvSpPr>
          <p:cNvPr id="4" name="Rectangle 3"/>
          <p:cNvSpPr/>
          <p:nvPr/>
        </p:nvSpPr>
        <p:spPr>
          <a:xfrm>
            <a:off x="82642" y="6447935"/>
            <a:ext cx="11238500" cy="276999"/>
          </a:xfrm>
          <a:prstGeom prst="rect">
            <a:avLst/>
          </a:prstGeom>
        </p:spPr>
        <p:txBody>
          <a:bodyPr wrap="square">
            <a:spAutoFit/>
          </a:bodyPr>
          <a:lstStyle/>
          <a:p>
            <a:r>
              <a:rPr lang="en-US" sz="1200" dirty="0"/>
              <a:t>Source 6:  </a:t>
            </a:r>
            <a:r>
              <a:rPr lang="en-US" sz="1200" dirty="0" err="1"/>
              <a:t>Oziransky</a:t>
            </a:r>
            <a:r>
              <a:rPr lang="en-US" sz="1200" dirty="0"/>
              <a:t> V, </a:t>
            </a:r>
            <a:r>
              <a:rPr lang="en-US" sz="1200" dirty="0" err="1"/>
              <a:t>Yach</a:t>
            </a:r>
            <a:r>
              <a:rPr lang="en-US" sz="1200" dirty="0"/>
              <a:t> D, et al. </a:t>
            </a:r>
            <a:r>
              <a:rPr lang="en-US" sz="1200" dirty="0">
                <a:hlinkClick r:id="rId8"/>
              </a:rPr>
              <a:t>Beyond the Four Walls: Why Community is Critical to Workforce Health</a:t>
            </a:r>
            <a:r>
              <a:rPr lang="en-US" sz="1200" dirty="0"/>
              <a:t>.  Robert Wood Johnson Foundation Vitality Institute. June 22, 2015.</a:t>
            </a:r>
          </a:p>
        </p:txBody>
      </p:sp>
    </p:spTree>
    <p:extLst>
      <p:ext uri="{BB962C8B-B14F-4D97-AF65-F5344CB8AC3E}">
        <p14:creationId xmlns:p14="http://schemas.microsoft.com/office/powerpoint/2010/main" val="14016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68" y="591053"/>
            <a:ext cx="10808127" cy="612648"/>
          </a:xfrm>
        </p:spPr>
        <p:txBody>
          <a:bodyPr/>
          <a:lstStyle/>
          <a:p>
            <a:r>
              <a:rPr lang="en-US" dirty="0">
                <a:solidFill>
                  <a:schemeClr val="accent1"/>
                </a:solidFill>
              </a:rPr>
              <a:t>Why Public/Private Partnerships to Improve Health </a:t>
            </a:r>
          </a:p>
        </p:txBody>
      </p:sp>
      <p:graphicFrame>
        <p:nvGraphicFramePr>
          <p:cNvPr id="5" name="Content Placeholder 4" descr="The benefits of partnership can be grouped into four main buckets. Four main buckets all make up an image of a circle. The buckets include alignment, impact, health, and resources. &#10;"/>
          <p:cNvGraphicFramePr>
            <a:graphicFrameLocks noGrp="1"/>
          </p:cNvGraphicFramePr>
          <p:nvPr>
            <p:ph idx="1"/>
            <p:extLst>
              <p:ext uri="{D42A27DB-BD31-4B8C-83A1-F6EECF244321}">
                <p14:modId xmlns:p14="http://schemas.microsoft.com/office/powerpoint/2010/main" val="1710902936"/>
              </p:ext>
            </p:extLst>
          </p:nvPr>
        </p:nvGraphicFramePr>
        <p:xfrm>
          <a:off x="322128" y="1756758"/>
          <a:ext cx="11517261" cy="4438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peech Bubble: Rectangle with Corners Rounded 2">
            <a:extLst>
              <a:ext uri="{FF2B5EF4-FFF2-40B4-BE49-F238E27FC236}">
                <a16:creationId xmlns:a16="http://schemas.microsoft.com/office/drawing/2014/main" id="{936669F7-E431-44E5-B4EC-F65BAF1DC8BB}"/>
              </a:ext>
            </a:extLst>
          </p:cNvPr>
          <p:cNvSpPr/>
          <p:nvPr/>
        </p:nvSpPr>
        <p:spPr>
          <a:xfrm>
            <a:off x="962526" y="1618134"/>
            <a:ext cx="3234089" cy="1512697"/>
          </a:xfrm>
          <a:prstGeom prst="wedgeRoundRectCallout">
            <a:avLst>
              <a:gd name="adj1" fmla="val 76911"/>
              <a:gd name="adj2" fmla="val 28648"/>
              <a:gd name="adj3" fmla="val 16667"/>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sz="1600" dirty="0"/>
              <a:t>To share workload </a:t>
            </a:r>
          </a:p>
          <a:p>
            <a:pPr marL="171450" indent="-171450">
              <a:buFontTx/>
              <a:buChar char="-"/>
            </a:pPr>
            <a:r>
              <a:rPr lang="en-US" sz="1600" dirty="0"/>
              <a:t>To bring new perspective </a:t>
            </a:r>
          </a:p>
          <a:p>
            <a:pPr marL="171450" indent="-171450">
              <a:buFontTx/>
              <a:buChar char="-"/>
            </a:pPr>
            <a:r>
              <a:rPr lang="en-US" sz="1600" dirty="0"/>
              <a:t>To share information and best practices </a:t>
            </a:r>
          </a:p>
        </p:txBody>
      </p:sp>
      <p:sp>
        <p:nvSpPr>
          <p:cNvPr id="6" name="Speech Bubble: Rectangle with Corners Rounded 5">
            <a:extLst>
              <a:ext uri="{FF2B5EF4-FFF2-40B4-BE49-F238E27FC236}">
                <a16:creationId xmlns:a16="http://schemas.microsoft.com/office/drawing/2014/main" id="{0818D01F-5707-46A4-8FCF-8FCFC983DF72}"/>
              </a:ext>
            </a:extLst>
          </p:cNvPr>
          <p:cNvSpPr/>
          <p:nvPr/>
        </p:nvSpPr>
        <p:spPr>
          <a:xfrm>
            <a:off x="7636076" y="1673626"/>
            <a:ext cx="3234089" cy="1015539"/>
          </a:xfrm>
          <a:prstGeom prst="wedgeRoundRectCallout">
            <a:avLst>
              <a:gd name="adj1" fmla="val -56125"/>
              <a:gd name="adj2" fmla="val 82355"/>
              <a:gd name="adj3" fmla="val 16667"/>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sz="1600" dirty="0"/>
              <a:t>To foster collaboration, coordination, and synergy </a:t>
            </a:r>
          </a:p>
          <a:p>
            <a:pPr marL="171450" indent="-171450">
              <a:buFontTx/>
              <a:buChar char="-"/>
            </a:pPr>
            <a:r>
              <a:rPr lang="en-US" sz="1600" dirty="0"/>
              <a:t>To connect and align processes </a:t>
            </a:r>
          </a:p>
        </p:txBody>
      </p:sp>
      <p:sp>
        <p:nvSpPr>
          <p:cNvPr id="7" name="Speech Bubble: Rectangle with Corners Rounded 6">
            <a:extLst>
              <a:ext uri="{FF2B5EF4-FFF2-40B4-BE49-F238E27FC236}">
                <a16:creationId xmlns:a16="http://schemas.microsoft.com/office/drawing/2014/main" id="{3DCF15F6-EC78-4A9E-BE32-A22566B30F2B}"/>
              </a:ext>
            </a:extLst>
          </p:cNvPr>
          <p:cNvSpPr/>
          <p:nvPr/>
        </p:nvSpPr>
        <p:spPr>
          <a:xfrm>
            <a:off x="635151" y="4572345"/>
            <a:ext cx="3234089" cy="1015539"/>
          </a:xfrm>
          <a:prstGeom prst="wedgeRoundRectCallout">
            <a:avLst>
              <a:gd name="adj1" fmla="val 90899"/>
              <a:gd name="adj2" fmla="val -2947"/>
              <a:gd name="adj3" fmla="val 16667"/>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sz="1600" dirty="0"/>
              <a:t>To improve employee and population health </a:t>
            </a:r>
          </a:p>
          <a:p>
            <a:pPr marL="171450" indent="-171450">
              <a:buFontTx/>
              <a:buChar char="-"/>
            </a:pPr>
            <a:r>
              <a:rPr lang="en-US" sz="1600" dirty="0"/>
              <a:t>To reduce illness burden </a:t>
            </a:r>
          </a:p>
        </p:txBody>
      </p:sp>
      <p:sp>
        <p:nvSpPr>
          <p:cNvPr id="8" name="Speech Bubble: Rectangle with Corners Rounded 7">
            <a:extLst>
              <a:ext uri="{FF2B5EF4-FFF2-40B4-BE49-F238E27FC236}">
                <a16:creationId xmlns:a16="http://schemas.microsoft.com/office/drawing/2014/main" id="{23C34D6E-5CDF-47D3-85D7-F4E6D65146C6}"/>
              </a:ext>
            </a:extLst>
          </p:cNvPr>
          <p:cNvSpPr/>
          <p:nvPr/>
        </p:nvSpPr>
        <p:spPr>
          <a:xfrm>
            <a:off x="7833360" y="4318461"/>
            <a:ext cx="3234089" cy="1523308"/>
          </a:xfrm>
          <a:prstGeom prst="wedgeRoundRectCallout">
            <a:avLst>
              <a:gd name="adj1" fmla="val -68030"/>
              <a:gd name="adj2" fmla="val -40858"/>
              <a:gd name="adj3" fmla="val 16667"/>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Tx/>
              <a:buChar char="-"/>
            </a:pPr>
            <a:r>
              <a:rPr lang="en-US" sz="1600" dirty="0"/>
              <a:t>To add credibility and visibility </a:t>
            </a:r>
          </a:p>
          <a:p>
            <a:pPr marL="171450" indent="-171450">
              <a:buFontTx/>
              <a:buChar char="-"/>
            </a:pPr>
            <a:r>
              <a:rPr lang="en-US" sz="1600" dirty="0"/>
              <a:t>To extend population reach </a:t>
            </a:r>
          </a:p>
          <a:p>
            <a:pPr marL="171450" indent="-171450">
              <a:buFontTx/>
              <a:buChar char="-"/>
            </a:pPr>
            <a:r>
              <a:rPr lang="en-US" sz="1600" dirty="0"/>
              <a:t>To drive improvement </a:t>
            </a:r>
          </a:p>
        </p:txBody>
      </p:sp>
    </p:spTree>
    <p:extLst>
      <p:ext uri="{BB962C8B-B14F-4D97-AF65-F5344CB8AC3E}">
        <p14:creationId xmlns:p14="http://schemas.microsoft.com/office/powerpoint/2010/main" val="90719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5" y="643519"/>
            <a:ext cx="11839575" cy="612648"/>
          </a:xfrm>
        </p:spPr>
        <p:txBody>
          <a:bodyPr/>
          <a:lstStyle/>
          <a:p>
            <a:r>
              <a:rPr lang="en-US" dirty="0">
                <a:solidFill>
                  <a:schemeClr val="accent1"/>
                </a:solidFill>
              </a:rPr>
              <a:t>Starting the Conversation: Employer/Public Health Collaboration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5866452"/>
              </p:ext>
            </p:extLst>
          </p:nvPr>
        </p:nvGraphicFramePr>
        <p:xfrm>
          <a:off x="322263" y="1524000"/>
          <a:ext cx="11517312" cy="44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704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An image of a diverse group of people working together. ">
            <a:extLst>
              <a:ext uri="{FF2B5EF4-FFF2-40B4-BE49-F238E27FC236}">
                <a16:creationId xmlns:a16="http://schemas.microsoft.com/office/drawing/2014/main" id="{9BC8AE33-27F8-4507-8E29-B3330408FAA2}"/>
              </a:ext>
            </a:extLst>
          </p:cNvPr>
          <p:cNvSpPr/>
          <p:nvPr/>
        </p:nvSpPr>
        <p:spPr>
          <a:xfrm>
            <a:off x="526525" y="1371600"/>
            <a:ext cx="6219420" cy="4951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group of people sitting at a table&#10;&#10;Description automatically generated">
            <a:extLst>
              <a:ext uri="{FF2B5EF4-FFF2-40B4-BE49-F238E27FC236}">
                <a16:creationId xmlns:a16="http://schemas.microsoft.com/office/drawing/2014/main" id="{C388C69D-5445-41A9-A4F2-2FFC13645B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616"/>
          <a:stretch/>
        </p:blipFill>
        <p:spPr>
          <a:xfrm>
            <a:off x="643508" y="2819400"/>
            <a:ext cx="4963630" cy="2933773"/>
          </a:xfrm>
          <a:prstGeom prst="rect">
            <a:avLst/>
          </a:prstGeom>
        </p:spPr>
      </p:pic>
      <p:sp>
        <p:nvSpPr>
          <p:cNvPr id="2" name="Title 1">
            <a:extLst>
              <a:ext uri="{FF2B5EF4-FFF2-40B4-BE49-F238E27FC236}">
                <a16:creationId xmlns:a16="http://schemas.microsoft.com/office/drawing/2014/main" id="{ECD37964-3541-4EAD-944A-A5E526891A7B}"/>
              </a:ext>
            </a:extLst>
          </p:cNvPr>
          <p:cNvSpPr>
            <a:spLocks noGrp="1"/>
          </p:cNvSpPr>
          <p:nvPr>
            <p:ph type="title"/>
          </p:nvPr>
        </p:nvSpPr>
        <p:spPr/>
        <p:txBody>
          <a:bodyPr/>
          <a:lstStyle/>
          <a:p>
            <a:r>
              <a:rPr lang="en-US" dirty="0">
                <a:solidFill>
                  <a:schemeClr val="accent1"/>
                </a:solidFill>
              </a:rPr>
              <a:t>Reducing the Impact of Common Health Conditions</a:t>
            </a:r>
          </a:p>
        </p:txBody>
      </p:sp>
      <p:sp>
        <p:nvSpPr>
          <p:cNvPr id="3" name="Content Placeholder 2">
            <a:extLst>
              <a:ext uri="{FF2B5EF4-FFF2-40B4-BE49-F238E27FC236}">
                <a16:creationId xmlns:a16="http://schemas.microsoft.com/office/drawing/2014/main" id="{4697C195-154D-44F3-9181-5337DE687A0C}"/>
              </a:ext>
            </a:extLst>
          </p:cNvPr>
          <p:cNvSpPr>
            <a:spLocks noGrp="1"/>
          </p:cNvSpPr>
          <p:nvPr>
            <p:ph idx="1"/>
          </p:nvPr>
        </p:nvSpPr>
        <p:spPr>
          <a:xfrm>
            <a:off x="765477" y="1592012"/>
            <a:ext cx="5606391" cy="1260709"/>
          </a:xfrm>
          <a:noFill/>
        </p:spPr>
        <p:txBody>
          <a:bodyPr/>
          <a:lstStyle/>
          <a:p>
            <a:pPr algn="ctr"/>
            <a:r>
              <a:rPr lang="en-US" sz="3200" b="1" dirty="0"/>
              <a:t>Employers Can Positively Impact </a:t>
            </a:r>
            <a:r>
              <a:rPr lang="en-US" sz="3200" b="1" dirty="0">
                <a:solidFill>
                  <a:schemeClr val="accent1"/>
                </a:solidFill>
              </a:rPr>
              <a:t>Employee Health </a:t>
            </a:r>
            <a:endParaRPr lang="en-US" sz="3200" b="1" dirty="0"/>
          </a:p>
        </p:txBody>
      </p:sp>
      <p:sp>
        <p:nvSpPr>
          <p:cNvPr id="5" name="Rectangle 4">
            <a:extLst>
              <a:ext uri="{FF2B5EF4-FFF2-40B4-BE49-F238E27FC236}">
                <a16:creationId xmlns:a16="http://schemas.microsoft.com/office/drawing/2014/main" id="{1F026343-7332-4CB9-BC3B-E52AF054F533}"/>
              </a:ext>
            </a:extLst>
          </p:cNvPr>
          <p:cNvSpPr/>
          <p:nvPr/>
        </p:nvSpPr>
        <p:spPr>
          <a:xfrm>
            <a:off x="7567203" y="1738474"/>
            <a:ext cx="3990017" cy="3810274"/>
          </a:xfrm>
          <a:prstGeom prst="rect">
            <a:avLst/>
          </a:prstGeom>
        </p:spPr>
        <p:txBody>
          <a:bodyPr wrap="square">
            <a:spAutoFit/>
          </a:bodyPr>
          <a:lstStyle/>
          <a:p>
            <a:pPr marL="0" marR="0" lvl="1" defTabSz="685800">
              <a:lnSpc>
                <a:spcPct val="90000"/>
              </a:lnSpc>
              <a:spcBef>
                <a:spcPts val="750"/>
              </a:spcBef>
              <a:spcAft>
                <a:spcPts val="0"/>
              </a:spcAft>
              <a:tabLst>
                <a:tab pos="914400" algn="l"/>
              </a:tabLst>
            </a:pPr>
            <a:r>
              <a:rPr lang="en-US" sz="2400" b="1" dirty="0">
                <a:solidFill>
                  <a:schemeClr val="accent5"/>
                </a:solidFill>
              </a:rPr>
              <a:t>Employer Self-Assessment:</a:t>
            </a:r>
            <a:endParaRPr lang="en-US" sz="2400" dirty="0">
              <a:solidFill>
                <a:schemeClr val="accent5"/>
              </a:solidFill>
            </a:endParaRPr>
          </a:p>
          <a:p>
            <a:pPr marL="284163" lvl="1" indent="-171450">
              <a:buFont typeface="Arial" charset="0"/>
              <a:buChar char="•"/>
            </a:pPr>
            <a:r>
              <a:rPr lang="en-US" sz="2000" dirty="0">
                <a:solidFill>
                  <a:schemeClr val="accent5"/>
                </a:solidFill>
              </a:rPr>
              <a:t>What is driving you to improve employee health? </a:t>
            </a:r>
            <a:r>
              <a:rPr lang="en-US" sz="2000" b="1" dirty="0">
                <a:solidFill>
                  <a:schemeClr val="accent5"/>
                </a:solidFill>
              </a:rPr>
              <a:t>What is your “why?”</a:t>
            </a:r>
          </a:p>
          <a:p>
            <a:pPr marL="284163" lvl="1" indent="-171450">
              <a:buFont typeface="Arial" charset="0"/>
              <a:buChar char="•"/>
            </a:pPr>
            <a:r>
              <a:rPr lang="en-US" sz="2000" dirty="0">
                <a:solidFill>
                  <a:schemeClr val="accent5"/>
                </a:solidFill>
              </a:rPr>
              <a:t>What are the </a:t>
            </a:r>
            <a:r>
              <a:rPr lang="en-US" sz="2000" b="1" dirty="0">
                <a:solidFill>
                  <a:schemeClr val="accent5"/>
                </a:solidFill>
              </a:rPr>
              <a:t>top health risks</a:t>
            </a:r>
            <a:r>
              <a:rPr lang="en-US" sz="2000" dirty="0">
                <a:solidFill>
                  <a:schemeClr val="accent5"/>
                </a:solidFill>
              </a:rPr>
              <a:t> that are impacting your workforce? </a:t>
            </a:r>
          </a:p>
          <a:p>
            <a:pPr marL="284163" lvl="1" indent="-171450">
              <a:buFont typeface="Arial" charset="0"/>
              <a:buChar char="•"/>
            </a:pPr>
            <a:r>
              <a:rPr lang="en-US" sz="2000" dirty="0">
                <a:solidFill>
                  <a:schemeClr val="accent5"/>
                </a:solidFill>
              </a:rPr>
              <a:t>Could improving employee health </a:t>
            </a:r>
            <a:r>
              <a:rPr lang="en-US" sz="2000" b="1" dirty="0">
                <a:solidFill>
                  <a:schemeClr val="accent5"/>
                </a:solidFill>
              </a:rPr>
              <a:t>impact your health insurance costs and utilization?</a:t>
            </a:r>
          </a:p>
          <a:p>
            <a:pPr marL="284163" lvl="1" indent="-171450">
              <a:buFont typeface="Arial" charset="0"/>
              <a:buChar char="•"/>
            </a:pPr>
            <a:r>
              <a:rPr lang="en-US" sz="2000" dirty="0">
                <a:solidFill>
                  <a:schemeClr val="accent5"/>
                </a:solidFill>
              </a:rPr>
              <a:t>How are you </a:t>
            </a:r>
            <a:r>
              <a:rPr lang="en-US" sz="2000" b="1" dirty="0">
                <a:solidFill>
                  <a:schemeClr val="accent5"/>
                </a:solidFill>
              </a:rPr>
              <a:t>using claims data </a:t>
            </a:r>
            <a:r>
              <a:rPr lang="en-US" sz="2000" dirty="0">
                <a:solidFill>
                  <a:schemeClr val="accent5"/>
                </a:solidFill>
              </a:rPr>
              <a:t>to inform health-related employee opportunities?  </a:t>
            </a:r>
          </a:p>
        </p:txBody>
      </p:sp>
      <p:sp>
        <p:nvSpPr>
          <p:cNvPr id="6" name="Speech Bubble: Rectangle 61" descr="Speech bubble ">
            <a:extLst>
              <a:ext uri="{FF2B5EF4-FFF2-40B4-BE49-F238E27FC236}">
                <a16:creationId xmlns:a16="http://schemas.microsoft.com/office/drawing/2014/main" id="{111DD20C-5AD6-47ED-9A46-D1960C77C059}"/>
              </a:ext>
            </a:extLst>
          </p:cNvPr>
          <p:cNvSpPr/>
          <p:nvPr/>
        </p:nvSpPr>
        <p:spPr>
          <a:xfrm>
            <a:off x="2638995" y="4979731"/>
            <a:ext cx="3962402" cy="1127596"/>
          </a:xfrm>
          <a:custGeom>
            <a:avLst/>
            <a:gdLst>
              <a:gd name="connsiteX0" fmla="*/ 0 w 2510972"/>
              <a:gd name="connsiteY0" fmla="*/ 0 h 1115598"/>
              <a:gd name="connsiteX1" fmla="*/ 1464734 w 2510972"/>
              <a:gd name="connsiteY1" fmla="*/ 0 h 1115598"/>
              <a:gd name="connsiteX2" fmla="*/ 1464734 w 2510972"/>
              <a:gd name="connsiteY2" fmla="*/ 0 h 1115598"/>
              <a:gd name="connsiteX3" fmla="*/ 2092477 w 2510972"/>
              <a:gd name="connsiteY3" fmla="*/ 0 h 1115598"/>
              <a:gd name="connsiteX4" fmla="*/ 2510972 w 2510972"/>
              <a:gd name="connsiteY4" fmla="*/ 0 h 1115598"/>
              <a:gd name="connsiteX5" fmla="*/ 2510972 w 2510972"/>
              <a:gd name="connsiteY5" fmla="*/ 650766 h 1115598"/>
              <a:gd name="connsiteX6" fmla="*/ 2510972 w 2510972"/>
              <a:gd name="connsiteY6" fmla="*/ 650766 h 1115598"/>
              <a:gd name="connsiteX7" fmla="*/ 2510972 w 2510972"/>
              <a:gd name="connsiteY7" fmla="*/ 929665 h 1115598"/>
              <a:gd name="connsiteX8" fmla="*/ 2510972 w 2510972"/>
              <a:gd name="connsiteY8" fmla="*/ 1115598 h 1115598"/>
              <a:gd name="connsiteX9" fmla="*/ 2092477 w 2510972"/>
              <a:gd name="connsiteY9" fmla="*/ 1115598 h 1115598"/>
              <a:gd name="connsiteX10" fmla="*/ 2003680 w 2510972"/>
              <a:gd name="connsiteY10" fmla="*/ 1287657 h 1115598"/>
              <a:gd name="connsiteX11" fmla="*/ 1464734 w 2510972"/>
              <a:gd name="connsiteY11" fmla="*/ 1115598 h 1115598"/>
              <a:gd name="connsiteX12" fmla="*/ 0 w 2510972"/>
              <a:gd name="connsiteY12" fmla="*/ 1115598 h 1115598"/>
              <a:gd name="connsiteX13" fmla="*/ 0 w 2510972"/>
              <a:gd name="connsiteY13" fmla="*/ 929665 h 1115598"/>
              <a:gd name="connsiteX14" fmla="*/ 0 w 2510972"/>
              <a:gd name="connsiteY14" fmla="*/ 650766 h 1115598"/>
              <a:gd name="connsiteX15" fmla="*/ 0 w 2510972"/>
              <a:gd name="connsiteY15" fmla="*/ 650766 h 1115598"/>
              <a:gd name="connsiteX16" fmla="*/ 0 w 2510972"/>
              <a:gd name="connsiteY16" fmla="*/ 0 h 1115598"/>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929665 h 1287657"/>
              <a:gd name="connsiteX14" fmla="*/ 0 w 2510972"/>
              <a:gd name="connsiteY14" fmla="*/ 650766 h 1287657"/>
              <a:gd name="connsiteX15" fmla="*/ 0 w 2510972"/>
              <a:gd name="connsiteY15"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650766 h 1287657"/>
              <a:gd name="connsiteX14" fmla="*/ 0 w 2510972"/>
              <a:gd name="connsiteY14"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0 h 1287657"/>
              <a:gd name="connsiteX0" fmla="*/ 38100 w 2549072"/>
              <a:gd name="connsiteY0" fmla="*/ 0 h 1287657"/>
              <a:gd name="connsiteX1" fmla="*/ 1502834 w 2549072"/>
              <a:gd name="connsiteY1" fmla="*/ 0 h 1287657"/>
              <a:gd name="connsiteX2" fmla="*/ 1502834 w 2549072"/>
              <a:gd name="connsiteY2" fmla="*/ 0 h 1287657"/>
              <a:gd name="connsiteX3" fmla="*/ 2130577 w 2549072"/>
              <a:gd name="connsiteY3" fmla="*/ 0 h 1287657"/>
              <a:gd name="connsiteX4" fmla="*/ 2549072 w 2549072"/>
              <a:gd name="connsiteY4" fmla="*/ 0 h 1287657"/>
              <a:gd name="connsiteX5" fmla="*/ 2549072 w 2549072"/>
              <a:gd name="connsiteY5" fmla="*/ 650766 h 1287657"/>
              <a:gd name="connsiteX6" fmla="*/ 2549072 w 2549072"/>
              <a:gd name="connsiteY6" fmla="*/ 650766 h 1287657"/>
              <a:gd name="connsiteX7" fmla="*/ 2549072 w 2549072"/>
              <a:gd name="connsiteY7" fmla="*/ 929665 h 1287657"/>
              <a:gd name="connsiteX8" fmla="*/ 2549072 w 2549072"/>
              <a:gd name="connsiteY8" fmla="*/ 1115598 h 1287657"/>
              <a:gd name="connsiteX9" fmla="*/ 2130577 w 2549072"/>
              <a:gd name="connsiteY9" fmla="*/ 1115598 h 1287657"/>
              <a:gd name="connsiteX10" fmla="*/ 2041780 w 2549072"/>
              <a:gd name="connsiteY10" fmla="*/ 1287657 h 1287657"/>
              <a:gd name="connsiteX11" fmla="*/ 1502834 w 2549072"/>
              <a:gd name="connsiteY11" fmla="*/ 1115598 h 1287657"/>
              <a:gd name="connsiteX12" fmla="*/ 0 w 2549072"/>
              <a:gd name="connsiteY12" fmla="*/ 1123218 h 1287657"/>
              <a:gd name="connsiteX13" fmla="*/ 38100 w 2549072"/>
              <a:gd name="connsiteY13" fmla="*/ 0 h 1287657"/>
              <a:gd name="connsiteX0" fmla="*/ 38100 w 2549072"/>
              <a:gd name="connsiteY0" fmla="*/ 0 h 1287657"/>
              <a:gd name="connsiteX1" fmla="*/ 1502834 w 2549072"/>
              <a:gd name="connsiteY1" fmla="*/ 0 h 1287657"/>
              <a:gd name="connsiteX2" fmla="*/ 2130577 w 2549072"/>
              <a:gd name="connsiteY2" fmla="*/ 0 h 1287657"/>
              <a:gd name="connsiteX3" fmla="*/ 2549072 w 2549072"/>
              <a:gd name="connsiteY3" fmla="*/ 0 h 1287657"/>
              <a:gd name="connsiteX4" fmla="*/ 2549072 w 2549072"/>
              <a:gd name="connsiteY4" fmla="*/ 650766 h 1287657"/>
              <a:gd name="connsiteX5" fmla="*/ 2549072 w 2549072"/>
              <a:gd name="connsiteY5" fmla="*/ 650766 h 1287657"/>
              <a:gd name="connsiteX6" fmla="*/ 2549072 w 2549072"/>
              <a:gd name="connsiteY6" fmla="*/ 929665 h 1287657"/>
              <a:gd name="connsiteX7" fmla="*/ 2549072 w 2549072"/>
              <a:gd name="connsiteY7" fmla="*/ 1115598 h 1287657"/>
              <a:gd name="connsiteX8" fmla="*/ 2130577 w 2549072"/>
              <a:gd name="connsiteY8" fmla="*/ 1115598 h 1287657"/>
              <a:gd name="connsiteX9" fmla="*/ 2041780 w 2549072"/>
              <a:gd name="connsiteY9" fmla="*/ 1287657 h 1287657"/>
              <a:gd name="connsiteX10" fmla="*/ 1502834 w 2549072"/>
              <a:gd name="connsiteY10" fmla="*/ 1115598 h 1287657"/>
              <a:gd name="connsiteX11" fmla="*/ 0 w 2549072"/>
              <a:gd name="connsiteY11" fmla="*/ 1123218 h 1287657"/>
              <a:gd name="connsiteX12" fmla="*/ 38100 w 2549072"/>
              <a:gd name="connsiteY12" fmla="*/ 0 h 1287657"/>
              <a:gd name="connsiteX0" fmla="*/ 38100 w 2549072"/>
              <a:gd name="connsiteY0" fmla="*/ 0 h 1287657"/>
              <a:gd name="connsiteX1" fmla="*/ 2130577 w 2549072"/>
              <a:gd name="connsiteY1" fmla="*/ 0 h 1287657"/>
              <a:gd name="connsiteX2" fmla="*/ 2549072 w 2549072"/>
              <a:gd name="connsiteY2" fmla="*/ 0 h 1287657"/>
              <a:gd name="connsiteX3" fmla="*/ 2549072 w 2549072"/>
              <a:gd name="connsiteY3" fmla="*/ 650766 h 1287657"/>
              <a:gd name="connsiteX4" fmla="*/ 2549072 w 2549072"/>
              <a:gd name="connsiteY4" fmla="*/ 650766 h 1287657"/>
              <a:gd name="connsiteX5" fmla="*/ 2549072 w 2549072"/>
              <a:gd name="connsiteY5" fmla="*/ 929665 h 1287657"/>
              <a:gd name="connsiteX6" fmla="*/ 2549072 w 2549072"/>
              <a:gd name="connsiteY6" fmla="*/ 1115598 h 1287657"/>
              <a:gd name="connsiteX7" fmla="*/ 2130577 w 2549072"/>
              <a:gd name="connsiteY7" fmla="*/ 1115598 h 1287657"/>
              <a:gd name="connsiteX8" fmla="*/ 2041780 w 2549072"/>
              <a:gd name="connsiteY8" fmla="*/ 1287657 h 1287657"/>
              <a:gd name="connsiteX9" fmla="*/ 1502834 w 2549072"/>
              <a:gd name="connsiteY9" fmla="*/ 1115598 h 1287657"/>
              <a:gd name="connsiteX10" fmla="*/ 0 w 2549072"/>
              <a:gd name="connsiteY10" fmla="*/ 1123218 h 1287657"/>
              <a:gd name="connsiteX11" fmla="*/ 38100 w 2549072"/>
              <a:gd name="connsiteY11"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929665 h 1287657"/>
              <a:gd name="connsiteX5" fmla="*/ 2549072 w 2549072"/>
              <a:gd name="connsiteY5" fmla="*/ 1115598 h 1287657"/>
              <a:gd name="connsiteX6" fmla="*/ 2130577 w 2549072"/>
              <a:gd name="connsiteY6" fmla="*/ 1115598 h 1287657"/>
              <a:gd name="connsiteX7" fmla="*/ 2041780 w 2549072"/>
              <a:gd name="connsiteY7" fmla="*/ 1287657 h 1287657"/>
              <a:gd name="connsiteX8" fmla="*/ 1502834 w 2549072"/>
              <a:gd name="connsiteY8" fmla="*/ 1115598 h 1287657"/>
              <a:gd name="connsiteX9" fmla="*/ 0 w 2549072"/>
              <a:gd name="connsiteY9" fmla="*/ 1123218 h 1287657"/>
              <a:gd name="connsiteX10" fmla="*/ 38100 w 2549072"/>
              <a:gd name="connsiteY10"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1115598 h 1287657"/>
              <a:gd name="connsiteX5" fmla="*/ 2130577 w 2549072"/>
              <a:gd name="connsiteY5" fmla="*/ 1115598 h 1287657"/>
              <a:gd name="connsiteX6" fmla="*/ 2041780 w 2549072"/>
              <a:gd name="connsiteY6" fmla="*/ 1287657 h 1287657"/>
              <a:gd name="connsiteX7" fmla="*/ 1502834 w 2549072"/>
              <a:gd name="connsiteY7" fmla="*/ 1115598 h 1287657"/>
              <a:gd name="connsiteX8" fmla="*/ 0 w 2549072"/>
              <a:gd name="connsiteY8" fmla="*/ 1123218 h 1287657"/>
              <a:gd name="connsiteX9" fmla="*/ 38100 w 2549072"/>
              <a:gd name="connsiteY9"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1115598 h 1287657"/>
              <a:gd name="connsiteX4" fmla="*/ 2130577 w 2549072"/>
              <a:gd name="connsiteY4" fmla="*/ 1115598 h 1287657"/>
              <a:gd name="connsiteX5" fmla="*/ 2041780 w 2549072"/>
              <a:gd name="connsiteY5" fmla="*/ 1287657 h 1287657"/>
              <a:gd name="connsiteX6" fmla="*/ 1502834 w 2549072"/>
              <a:gd name="connsiteY6" fmla="*/ 1115598 h 1287657"/>
              <a:gd name="connsiteX7" fmla="*/ 0 w 2549072"/>
              <a:gd name="connsiteY7" fmla="*/ 1123218 h 1287657"/>
              <a:gd name="connsiteX8" fmla="*/ 38100 w 2549072"/>
              <a:gd name="connsiteY8" fmla="*/ 0 h 1287657"/>
              <a:gd name="connsiteX0" fmla="*/ 38100 w 2549072"/>
              <a:gd name="connsiteY0" fmla="*/ 0 h 1287657"/>
              <a:gd name="connsiteX1" fmla="*/ 2549072 w 2549072"/>
              <a:gd name="connsiteY1" fmla="*/ 0 h 1287657"/>
              <a:gd name="connsiteX2" fmla="*/ 2549072 w 2549072"/>
              <a:gd name="connsiteY2" fmla="*/ 1115598 h 1287657"/>
              <a:gd name="connsiteX3" fmla="*/ 2130577 w 2549072"/>
              <a:gd name="connsiteY3" fmla="*/ 1115598 h 1287657"/>
              <a:gd name="connsiteX4" fmla="*/ 2041780 w 2549072"/>
              <a:gd name="connsiteY4" fmla="*/ 1287657 h 1287657"/>
              <a:gd name="connsiteX5" fmla="*/ 1502834 w 2549072"/>
              <a:gd name="connsiteY5" fmla="*/ 1115598 h 1287657"/>
              <a:gd name="connsiteX6" fmla="*/ 0 w 2549072"/>
              <a:gd name="connsiteY6" fmla="*/ 1123218 h 1287657"/>
              <a:gd name="connsiteX7" fmla="*/ 38100 w 2549072"/>
              <a:gd name="connsiteY7" fmla="*/ 0 h 1287657"/>
              <a:gd name="connsiteX0" fmla="*/ 38100 w 2648132"/>
              <a:gd name="connsiteY0" fmla="*/ 0 h 1287657"/>
              <a:gd name="connsiteX1" fmla="*/ 2549072 w 2648132"/>
              <a:gd name="connsiteY1" fmla="*/ 0 h 1287657"/>
              <a:gd name="connsiteX2" fmla="*/ 2648132 w 2648132"/>
              <a:gd name="connsiteY2" fmla="*/ 1115598 h 1287657"/>
              <a:gd name="connsiteX3" fmla="*/ 2130577 w 2648132"/>
              <a:gd name="connsiteY3" fmla="*/ 1115598 h 1287657"/>
              <a:gd name="connsiteX4" fmla="*/ 2041780 w 2648132"/>
              <a:gd name="connsiteY4" fmla="*/ 1287657 h 1287657"/>
              <a:gd name="connsiteX5" fmla="*/ 1502834 w 2648132"/>
              <a:gd name="connsiteY5" fmla="*/ 1115598 h 1287657"/>
              <a:gd name="connsiteX6" fmla="*/ 0 w 2648132"/>
              <a:gd name="connsiteY6" fmla="*/ 1123218 h 1287657"/>
              <a:gd name="connsiteX7" fmla="*/ 38100 w 2648132"/>
              <a:gd name="connsiteY7" fmla="*/ 0 h 1287657"/>
              <a:gd name="connsiteX0" fmla="*/ 38100 w 2648132"/>
              <a:gd name="connsiteY0" fmla="*/ 0 h 1123218"/>
              <a:gd name="connsiteX1" fmla="*/ 2549072 w 2648132"/>
              <a:gd name="connsiteY1" fmla="*/ 0 h 1123218"/>
              <a:gd name="connsiteX2" fmla="*/ 2648132 w 2648132"/>
              <a:gd name="connsiteY2" fmla="*/ 1115598 h 1123218"/>
              <a:gd name="connsiteX3" fmla="*/ 2130577 w 2648132"/>
              <a:gd name="connsiteY3" fmla="*/ 1115598 h 1123218"/>
              <a:gd name="connsiteX4" fmla="*/ 1502834 w 2648132"/>
              <a:gd name="connsiteY4" fmla="*/ 1115598 h 1123218"/>
              <a:gd name="connsiteX5" fmla="*/ 0 w 2648132"/>
              <a:gd name="connsiteY5" fmla="*/ 1123218 h 1123218"/>
              <a:gd name="connsiteX6" fmla="*/ 38100 w 2648132"/>
              <a:gd name="connsiteY6"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1502834 w 2648132"/>
              <a:gd name="connsiteY3" fmla="*/ 1115598 h 1123218"/>
              <a:gd name="connsiteX4" fmla="*/ 0 w 2648132"/>
              <a:gd name="connsiteY4" fmla="*/ 1123218 h 1123218"/>
              <a:gd name="connsiteX5" fmla="*/ 38100 w 2648132"/>
              <a:gd name="connsiteY5"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0 w 2648132"/>
              <a:gd name="connsiteY3" fmla="*/ 1123218 h 1123218"/>
              <a:gd name="connsiteX4" fmla="*/ 38100 w 2648132"/>
              <a:gd name="connsiteY4" fmla="*/ 0 h 1123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132" h="1123218">
                <a:moveTo>
                  <a:pt x="38100" y="0"/>
                </a:moveTo>
                <a:lnTo>
                  <a:pt x="2549072" y="0"/>
                </a:lnTo>
                <a:lnTo>
                  <a:pt x="2648132" y="1115598"/>
                </a:lnTo>
                <a:lnTo>
                  <a:pt x="0" y="1123218"/>
                </a:lnTo>
                <a:lnTo>
                  <a:pt x="38100"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sz="2000" b="1" dirty="0">
              <a:solidFill>
                <a:schemeClr val="accent3"/>
              </a:solidFill>
            </a:endParaRPr>
          </a:p>
        </p:txBody>
      </p:sp>
      <p:sp>
        <p:nvSpPr>
          <p:cNvPr id="142" name="Speech Bubble: Rectangle 61" descr="Speech bubble ">
            <a:extLst>
              <a:ext uri="{FF2B5EF4-FFF2-40B4-BE49-F238E27FC236}">
                <a16:creationId xmlns:a16="http://schemas.microsoft.com/office/drawing/2014/main" id="{D837175D-24AC-44D4-9098-165BB866EFDF}"/>
              </a:ext>
            </a:extLst>
          </p:cNvPr>
          <p:cNvSpPr/>
          <p:nvPr/>
        </p:nvSpPr>
        <p:spPr>
          <a:xfrm>
            <a:off x="2624390" y="5005836"/>
            <a:ext cx="3962402" cy="1127596"/>
          </a:xfrm>
          <a:custGeom>
            <a:avLst/>
            <a:gdLst>
              <a:gd name="connsiteX0" fmla="*/ 0 w 2510972"/>
              <a:gd name="connsiteY0" fmla="*/ 0 h 1115598"/>
              <a:gd name="connsiteX1" fmla="*/ 1464734 w 2510972"/>
              <a:gd name="connsiteY1" fmla="*/ 0 h 1115598"/>
              <a:gd name="connsiteX2" fmla="*/ 1464734 w 2510972"/>
              <a:gd name="connsiteY2" fmla="*/ 0 h 1115598"/>
              <a:gd name="connsiteX3" fmla="*/ 2092477 w 2510972"/>
              <a:gd name="connsiteY3" fmla="*/ 0 h 1115598"/>
              <a:gd name="connsiteX4" fmla="*/ 2510972 w 2510972"/>
              <a:gd name="connsiteY4" fmla="*/ 0 h 1115598"/>
              <a:gd name="connsiteX5" fmla="*/ 2510972 w 2510972"/>
              <a:gd name="connsiteY5" fmla="*/ 650766 h 1115598"/>
              <a:gd name="connsiteX6" fmla="*/ 2510972 w 2510972"/>
              <a:gd name="connsiteY6" fmla="*/ 650766 h 1115598"/>
              <a:gd name="connsiteX7" fmla="*/ 2510972 w 2510972"/>
              <a:gd name="connsiteY7" fmla="*/ 929665 h 1115598"/>
              <a:gd name="connsiteX8" fmla="*/ 2510972 w 2510972"/>
              <a:gd name="connsiteY8" fmla="*/ 1115598 h 1115598"/>
              <a:gd name="connsiteX9" fmla="*/ 2092477 w 2510972"/>
              <a:gd name="connsiteY9" fmla="*/ 1115598 h 1115598"/>
              <a:gd name="connsiteX10" fmla="*/ 2003680 w 2510972"/>
              <a:gd name="connsiteY10" fmla="*/ 1287657 h 1115598"/>
              <a:gd name="connsiteX11" fmla="*/ 1464734 w 2510972"/>
              <a:gd name="connsiteY11" fmla="*/ 1115598 h 1115598"/>
              <a:gd name="connsiteX12" fmla="*/ 0 w 2510972"/>
              <a:gd name="connsiteY12" fmla="*/ 1115598 h 1115598"/>
              <a:gd name="connsiteX13" fmla="*/ 0 w 2510972"/>
              <a:gd name="connsiteY13" fmla="*/ 929665 h 1115598"/>
              <a:gd name="connsiteX14" fmla="*/ 0 w 2510972"/>
              <a:gd name="connsiteY14" fmla="*/ 650766 h 1115598"/>
              <a:gd name="connsiteX15" fmla="*/ 0 w 2510972"/>
              <a:gd name="connsiteY15" fmla="*/ 650766 h 1115598"/>
              <a:gd name="connsiteX16" fmla="*/ 0 w 2510972"/>
              <a:gd name="connsiteY16" fmla="*/ 0 h 1115598"/>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929665 h 1287657"/>
              <a:gd name="connsiteX14" fmla="*/ 0 w 2510972"/>
              <a:gd name="connsiteY14" fmla="*/ 650766 h 1287657"/>
              <a:gd name="connsiteX15" fmla="*/ 0 w 2510972"/>
              <a:gd name="connsiteY15"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650766 h 1287657"/>
              <a:gd name="connsiteX14" fmla="*/ 0 w 2510972"/>
              <a:gd name="connsiteY14"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0 h 1287657"/>
              <a:gd name="connsiteX0" fmla="*/ 38100 w 2549072"/>
              <a:gd name="connsiteY0" fmla="*/ 0 h 1287657"/>
              <a:gd name="connsiteX1" fmla="*/ 1502834 w 2549072"/>
              <a:gd name="connsiteY1" fmla="*/ 0 h 1287657"/>
              <a:gd name="connsiteX2" fmla="*/ 1502834 w 2549072"/>
              <a:gd name="connsiteY2" fmla="*/ 0 h 1287657"/>
              <a:gd name="connsiteX3" fmla="*/ 2130577 w 2549072"/>
              <a:gd name="connsiteY3" fmla="*/ 0 h 1287657"/>
              <a:gd name="connsiteX4" fmla="*/ 2549072 w 2549072"/>
              <a:gd name="connsiteY4" fmla="*/ 0 h 1287657"/>
              <a:gd name="connsiteX5" fmla="*/ 2549072 w 2549072"/>
              <a:gd name="connsiteY5" fmla="*/ 650766 h 1287657"/>
              <a:gd name="connsiteX6" fmla="*/ 2549072 w 2549072"/>
              <a:gd name="connsiteY6" fmla="*/ 650766 h 1287657"/>
              <a:gd name="connsiteX7" fmla="*/ 2549072 w 2549072"/>
              <a:gd name="connsiteY7" fmla="*/ 929665 h 1287657"/>
              <a:gd name="connsiteX8" fmla="*/ 2549072 w 2549072"/>
              <a:gd name="connsiteY8" fmla="*/ 1115598 h 1287657"/>
              <a:gd name="connsiteX9" fmla="*/ 2130577 w 2549072"/>
              <a:gd name="connsiteY9" fmla="*/ 1115598 h 1287657"/>
              <a:gd name="connsiteX10" fmla="*/ 2041780 w 2549072"/>
              <a:gd name="connsiteY10" fmla="*/ 1287657 h 1287657"/>
              <a:gd name="connsiteX11" fmla="*/ 1502834 w 2549072"/>
              <a:gd name="connsiteY11" fmla="*/ 1115598 h 1287657"/>
              <a:gd name="connsiteX12" fmla="*/ 0 w 2549072"/>
              <a:gd name="connsiteY12" fmla="*/ 1123218 h 1287657"/>
              <a:gd name="connsiteX13" fmla="*/ 38100 w 2549072"/>
              <a:gd name="connsiteY13" fmla="*/ 0 h 1287657"/>
              <a:gd name="connsiteX0" fmla="*/ 38100 w 2549072"/>
              <a:gd name="connsiteY0" fmla="*/ 0 h 1287657"/>
              <a:gd name="connsiteX1" fmla="*/ 1502834 w 2549072"/>
              <a:gd name="connsiteY1" fmla="*/ 0 h 1287657"/>
              <a:gd name="connsiteX2" fmla="*/ 2130577 w 2549072"/>
              <a:gd name="connsiteY2" fmla="*/ 0 h 1287657"/>
              <a:gd name="connsiteX3" fmla="*/ 2549072 w 2549072"/>
              <a:gd name="connsiteY3" fmla="*/ 0 h 1287657"/>
              <a:gd name="connsiteX4" fmla="*/ 2549072 w 2549072"/>
              <a:gd name="connsiteY4" fmla="*/ 650766 h 1287657"/>
              <a:gd name="connsiteX5" fmla="*/ 2549072 w 2549072"/>
              <a:gd name="connsiteY5" fmla="*/ 650766 h 1287657"/>
              <a:gd name="connsiteX6" fmla="*/ 2549072 w 2549072"/>
              <a:gd name="connsiteY6" fmla="*/ 929665 h 1287657"/>
              <a:gd name="connsiteX7" fmla="*/ 2549072 w 2549072"/>
              <a:gd name="connsiteY7" fmla="*/ 1115598 h 1287657"/>
              <a:gd name="connsiteX8" fmla="*/ 2130577 w 2549072"/>
              <a:gd name="connsiteY8" fmla="*/ 1115598 h 1287657"/>
              <a:gd name="connsiteX9" fmla="*/ 2041780 w 2549072"/>
              <a:gd name="connsiteY9" fmla="*/ 1287657 h 1287657"/>
              <a:gd name="connsiteX10" fmla="*/ 1502834 w 2549072"/>
              <a:gd name="connsiteY10" fmla="*/ 1115598 h 1287657"/>
              <a:gd name="connsiteX11" fmla="*/ 0 w 2549072"/>
              <a:gd name="connsiteY11" fmla="*/ 1123218 h 1287657"/>
              <a:gd name="connsiteX12" fmla="*/ 38100 w 2549072"/>
              <a:gd name="connsiteY12" fmla="*/ 0 h 1287657"/>
              <a:gd name="connsiteX0" fmla="*/ 38100 w 2549072"/>
              <a:gd name="connsiteY0" fmla="*/ 0 h 1287657"/>
              <a:gd name="connsiteX1" fmla="*/ 2130577 w 2549072"/>
              <a:gd name="connsiteY1" fmla="*/ 0 h 1287657"/>
              <a:gd name="connsiteX2" fmla="*/ 2549072 w 2549072"/>
              <a:gd name="connsiteY2" fmla="*/ 0 h 1287657"/>
              <a:gd name="connsiteX3" fmla="*/ 2549072 w 2549072"/>
              <a:gd name="connsiteY3" fmla="*/ 650766 h 1287657"/>
              <a:gd name="connsiteX4" fmla="*/ 2549072 w 2549072"/>
              <a:gd name="connsiteY4" fmla="*/ 650766 h 1287657"/>
              <a:gd name="connsiteX5" fmla="*/ 2549072 w 2549072"/>
              <a:gd name="connsiteY5" fmla="*/ 929665 h 1287657"/>
              <a:gd name="connsiteX6" fmla="*/ 2549072 w 2549072"/>
              <a:gd name="connsiteY6" fmla="*/ 1115598 h 1287657"/>
              <a:gd name="connsiteX7" fmla="*/ 2130577 w 2549072"/>
              <a:gd name="connsiteY7" fmla="*/ 1115598 h 1287657"/>
              <a:gd name="connsiteX8" fmla="*/ 2041780 w 2549072"/>
              <a:gd name="connsiteY8" fmla="*/ 1287657 h 1287657"/>
              <a:gd name="connsiteX9" fmla="*/ 1502834 w 2549072"/>
              <a:gd name="connsiteY9" fmla="*/ 1115598 h 1287657"/>
              <a:gd name="connsiteX10" fmla="*/ 0 w 2549072"/>
              <a:gd name="connsiteY10" fmla="*/ 1123218 h 1287657"/>
              <a:gd name="connsiteX11" fmla="*/ 38100 w 2549072"/>
              <a:gd name="connsiteY11"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929665 h 1287657"/>
              <a:gd name="connsiteX5" fmla="*/ 2549072 w 2549072"/>
              <a:gd name="connsiteY5" fmla="*/ 1115598 h 1287657"/>
              <a:gd name="connsiteX6" fmla="*/ 2130577 w 2549072"/>
              <a:gd name="connsiteY6" fmla="*/ 1115598 h 1287657"/>
              <a:gd name="connsiteX7" fmla="*/ 2041780 w 2549072"/>
              <a:gd name="connsiteY7" fmla="*/ 1287657 h 1287657"/>
              <a:gd name="connsiteX8" fmla="*/ 1502834 w 2549072"/>
              <a:gd name="connsiteY8" fmla="*/ 1115598 h 1287657"/>
              <a:gd name="connsiteX9" fmla="*/ 0 w 2549072"/>
              <a:gd name="connsiteY9" fmla="*/ 1123218 h 1287657"/>
              <a:gd name="connsiteX10" fmla="*/ 38100 w 2549072"/>
              <a:gd name="connsiteY10"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1115598 h 1287657"/>
              <a:gd name="connsiteX5" fmla="*/ 2130577 w 2549072"/>
              <a:gd name="connsiteY5" fmla="*/ 1115598 h 1287657"/>
              <a:gd name="connsiteX6" fmla="*/ 2041780 w 2549072"/>
              <a:gd name="connsiteY6" fmla="*/ 1287657 h 1287657"/>
              <a:gd name="connsiteX7" fmla="*/ 1502834 w 2549072"/>
              <a:gd name="connsiteY7" fmla="*/ 1115598 h 1287657"/>
              <a:gd name="connsiteX8" fmla="*/ 0 w 2549072"/>
              <a:gd name="connsiteY8" fmla="*/ 1123218 h 1287657"/>
              <a:gd name="connsiteX9" fmla="*/ 38100 w 2549072"/>
              <a:gd name="connsiteY9"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1115598 h 1287657"/>
              <a:gd name="connsiteX4" fmla="*/ 2130577 w 2549072"/>
              <a:gd name="connsiteY4" fmla="*/ 1115598 h 1287657"/>
              <a:gd name="connsiteX5" fmla="*/ 2041780 w 2549072"/>
              <a:gd name="connsiteY5" fmla="*/ 1287657 h 1287657"/>
              <a:gd name="connsiteX6" fmla="*/ 1502834 w 2549072"/>
              <a:gd name="connsiteY6" fmla="*/ 1115598 h 1287657"/>
              <a:gd name="connsiteX7" fmla="*/ 0 w 2549072"/>
              <a:gd name="connsiteY7" fmla="*/ 1123218 h 1287657"/>
              <a:gd name="connsiteX8" fmla="*/ 38100 w 2549072"/>
              <a:gd name="connsiteY8" fmla="*/ 0 h 1287657"/>
              <a:gd name="connsiteX0" fmla="*/ 38100 w 2549072"/>
              <a:gd name="connsiteY0" fmla="*/ 0 h 1287657"/>
              <a:gd name="connsiteX1" fmla="*/ 2549072 w 2549072"/>
              <a:gd name="connsiteY1" fmla="*/ 0 h 1287657"/>
              <a:gd name="connsiteX2" fmla="*/ 2549072 w 2549072"/>
              <a:gd name="connsiteY2" fmla="*/ 1115598 h 1287657"/>
              <a:gd name="connsiteX3" fmla="*/ 2130577 w 2549072"/>
              <a:gd name="connsiteY3" fmla="*/ 1115598 h 1287657"/>
              <a:gd name="connsiteX4" fmla="*/ 2041780 w 2549072"/>
              <a:gd name="connsiteY4" fmla="*/ 1287657 h 1287657"/>
              <a:gd name="connsiteX5" fmla="*/ 1502834 w 2549072"/>
              <a:gd name="connsiteY5" fmla="*/ 1115598 h 1287657"/>
              <a:gd name="connsiteX6" fmla="*/ 0 w 2549072"/>
              <a:gd name="connsiteY6" fmla="*/ 1123218 h 1287657"/>
              <a:gd name="connsiteX7" fmla="*/ 38100 w 2549072"/>
              <a:gd name="connsiteY7" fmla="*/ 0 h 1287657"/>
              <a:gd name="connsiteX0" fmla="*/ 38100 w 2648132"/>
              <a:gd name="connsiteY0" fmla="*/ 0 h 1287657"/>
              <a:gd name="connsiteX1" fmla="*/ 2549072 w 2648132"/>
              <a:gd name="connsiteY1" fmla="*/ 0 h 1287657"/>
              <a:gd name="connsiteX2" fmla="*/ 2648132 w 2648132"/>
              <a:gd name="connsiteY2" fmla="*/ 1115598 h 1287657"/>
              <a:gd name="connsiteX3" fmla="*/ 2130577 w 2648132"/>
              <a:gd name="connsiteY3" fmla="*/ 1115598 h 1287657"/>
              <a:gd name="connsiteX4" fmla="*/ 2041780 w 2648132"/>
              <a:gd name="connsiteY4" fmla="*/ 1287657 h 1287657"/>
              <a:gd name="connsiteX5" fmla="*/ 1502834 w 2648132"/>
              <a:gd name="connsiteY5" fmla="*/ 1115598 h 1287657"/>
              <a:gd name="connsiteX6" fmla="*/ 0 w 2648132"/>
              <a:gd name="connsiteY6" fmla="*/ 1123218 h 1287657"/>
              <a:gd name="connsiteX7" fmla="*/ 38100 w 2648132"/>
              <a:gd name="connsiteY7" fmla="*/ 0 h 1287657"/>
              <a:gd name="connsiteX0" fmla="*/ 38100 w 2648132"/>
              <a:gd name="connsiteY0" fmla="*/ 0 h 1123218"/>
              <a:gd name="connsiteX1" fmla="*/ 2549072 w 2648132"/>
              <a:gd name="connsiteY1" fmla="*/ 0 h 1123218"/>
              <a:gd name="connsiteX2" fmla="*/ 2648132 w 2648132"/>
              <a:gd name="connsiteY2" fmla="*/ 1115598 h 1123218"/>
              <a:gd name="connsiteX3" fmla="*/ 2130577 w 2648132"/>
              <a:gd name="connsiteY3" fmla="*/ 1115598 h 1123218"/>
              <a:gd name="connsiteX4" fmla="*/ 1502834 w 2648132"/>
              <a:gd name="connsiteY4" fmla="*/ 1115598 h 1123218"/>
              <a:gd name="connsiteX5" fmla="*/ 0 w 2648132"/>
              <a:gd name="connsiteY5" fmla="*/ 1123218 h 1123218"/>
              <a:gd name="connsiteX6" fmla="*/ 38100 w 2648132"/>
              <a:gd name="connsiteY6"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1502834 w 2648132"/>
              <a:gd name="connsiteY3" fmla="*/ 1115598 h 1123218"/>
              <a:gd name="connsiteX4" fmla="*/ 0 w 2648132"/>
              <a:gd name="connsiteY4" fmla="*/ 1123218 h 1123218"/>
              <a:gd name="connsiteX5" fmla="*/ 38100 w 2648132"/>
              <a:gd name="connsiteY5"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0 w 2648132"/>
              <a:gd name="connsiteY3" fmla="*/ 1123218 h 1123218"/>
              <a:gd name="connsiteX4" fmla="*/ 38100 w 2648132"/>
              <a:gd name="connsiteY4" fmla="*/ 0 h 1123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132" h="1123218">
                <a:moveTo>
                  <a:pt x="38100" y="0"/>
                </a:moveTo>
                <a:lnTo>
                  <a:pt x="2549072" y="0"/>
                </a:lnTo>
                <a:lnTo>
                  <a:pt x="2648132" y="1115598"/>
                </a:lnTo>
                <a:lnTo>
                  <a:pt x="0" y="1123218"/>
                </a:lnTo>
                <a:lnTo>
                  <a:pt x="3810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r>
              <a:rPr lang="en-US" sz="1600" dirty="0">
                <a:solidFill>
                  <a:schemeClr val="bg1"/>
                </a:solidFill>
              </a:rPr>
              <a:t>Where can you find reliable information </a:t>
            </a:r>
            <a:br>
              <a:rPr lang="en-US" sz="1600" dirty="0">
                <a:solidFill>
                  <a:schemeClr val="bg1"/>
                </a:solidFill>
              </a:rPr>
            </a:br>
            <a:r>
              <a:rPr lang="en-US" sz="1600" dirty="0">
                <a:solidFill>
                  <a:schemeClr val="bg1"/>
                </a:solidFill>
              </a:rPr>
              <a:t>about evidence-based disease </a:t>
            </a:r>
            <a:br>
              <a:rPr lang="en-US" sz="1600" dirty="0">
                <a:solidFill>
                  <a:schemeClr val="bg1"/>
                </a:solidFill>
              </a:rPr>
            </a:br>
            <a:r>
              <a:rPr lang="en-US" sz="1600" dirty="0">
                <a:solidFill>
                  <a:schemeClr val="bg1"/>
                </a:solidFill>
              </a:rPr>
              <a:t>management and wellness activities? </a:t>
            </a:r>
          </a:p>
          <a:p>
            <a:pPr algn="ctr"/>
            <a:r>
              <a:rPr lang="en-US" sz="2000" b="1" dirty="0">
                <a:solidFill>
                  <a:schemeClr val="accent3"/>
                </a:solidFill>
              </a:rPr>
              <a:t>CDC’s 6|18 Initiative</a:t>
            </a:r>
          </a:p>
        </p:txBody>
      </p:sp>
    </p:spTree>
    <p:extLst>
      <p:ext uri="{BB962C8B-B14F-4D97-AF65-F5344CB8AC3E}">
        <p14:creationId xmlns:p14="http://schemas.microsoft.com/office/powerpoint/2010/main" val="27369557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26667">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6667">
                                          <p:cBhvr additive="base">
                                            <p:cTn id="7" dur="750" fill="hold"/>
                                            <p:tgtEl>
                                              <p:spTgt spid="13"/>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26667">
                                      <p:stCondLst>
                                        <p:cond delay="2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14:bounceEnd="26667">
                                          <p:cBhvr additive="base">
                                            <p:cTn id="11" dur="750" fill="hold"/>
                                            <p:tgtEl>
                                              <p:spTgt spid="3">
                                                <p:txEl>
                                                  <p:pRg st="0" end="0"/>
                                                </p:txEl>
                                              </p:spTgt>
                                            </p:tgtEl>
                                            <p:attrNameLst>
                                              <p:attrName>ppt_x</p:attrName>
                                            </p:attrNameLst>
                                          </p:cBhvr>
                                          <p:tavLst>
                                            <p:tav tm="0">
                                              <p:val>
                                                <p:strVal val="0-#ppt_w/2"/>
                                              </p:val>
                                            </p:tav>
                                            <p:tav tm="100000">
                                              <p:val>
                                                <p:strVal val="#ppt_x"/>
                                              </p:val>
                                            </p:tav>
                                          </p:tavLst>
                                        </p:anim>
                                        <p:anim calcmode="lin" valueType="num" p14:bounceEnd="26667">
                                          <p:cBhvr additive="base">
                                            <p:cTn id="12" dur="75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26667">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14:bounceEnd="26667">
                                          <p:cBhvr additive="base">
                                            <p:cTn id="15" dur="750" fill="hold"/>
                                            <p:tgtEl>
                                              <p:spTgt spid="10"/>
                                            </p:tgtEl>
                                            <p:attrNameLst>
                                              <p:attrName>ppt_x</p:attrName>
                                            </p:attrNameLst>
                                          </p:cBhvr>
                                          <p:tavLst>
                                            <p:tav tm="0">
                                              <p:val>
                                                <p:strVal val="0-#ppt_w/2"/>
                                              </p:val>
                                            </p:tav>
                                            <p:tav tm="100000">
                                              <p:val>
                                                <p:strVal val="#ppt_x"/>
                                              </p:val>
                                            </p:tav>
                                          </p:tavLst>
                                        </p:anim>
                                        <p:anim calcmode="lin" valueType="num" p14:bounceEnd="26667">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26667">
                                      <p:stCondLst>
                                        <p:cond delay="100"/>
                                      </p:stCondLst>
                                      <p:childTnLst>
                                        <p:set>
                                          <p:cBhvr>
                                            <p:cTn id="18" dur="1" fill="hold">
                                              <p:stCondLst>
                                                <p:cond delay="0"/>
                                              </p:stCondLst>
                                            </p:cTn>
                                            <p:tgtEl>
                                              <p:spTgt spid="6"/>
                                            </p:tgtEl>
                                            <p:attrNameLst>
                                              <p:attrName>style.visibility</p:attrName>
                                            </p:attrNameLst>
                                          </p:cBhvr>
                                          <p:to>
                                            <p:strVal val="visible"/>
                                          </p:to>
                                        </p:set>
                                        <p:anim calcmode="lin" valueType="num" p14:bounceEnd="26667">
                                          <p:cBhvr additive="base">
                                            <p:cTn id="19" dur="750" fill="hold"/>
                                            <p:tgtEl>
                                              <p:spTgt spid="6"/>
                                            </p:tgtEl>
                                            <p:attrNameLst>
                                              <p:attrName>ppt_x</p:attrName>
                                            </p:attrNameLst>
                                          </p:cBhvr>
                                          <p:tavLst>
                                            <p:tav tm="0">
                                              <p:val>
                                                <p:strVal val="0-#ppt_w/2"/>
                                              </p:val>
                                            </p:tav>
                                            <p:tav tm="100000">
                                              <p:val>
                                                <p:strVal val="#ppt_x"/>
                                              </p:val>
                                            </p:tav>
                                          </p:tavLst>
                                        </p:anim>
                                        <p:anim calcmode="lin" valueType="num" p14:bounceEnd="26667">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26667">
                                      <p:stCondLst>
                                        <p:cond delay="100"/>
                                      </p:stCondLst>
                                      <p:childTnLst>
                                        <p:set>
                                          <p:cBhvr>
                                            <p:cTn id="22" dur="1" fill="hold">
                                              <p:stCondLst>
                                                <p:cond delay="0"/>
                                              </p:stCondLst>
                                            </p:cTn>
                                            <p:tgtEl>
                                              <p:spTgt spid="142"/>
                                            </p:tgtEl>
                                            <p:attrNameLst>
                                              <p:attrName>style.visibility</p:attrName>
                                            </p:attrNameLst>
                                          </p:cBhvr>
                                          <p:to>
                                            <p:strVal val="visible"/>
                                          </p:to>
                                        </p:set>
                                        <p:anim calcmode="lin" valueType="num" p14:bounceEnd="26667">
                                          <p:cBhvr additive="base">
                                            <p:cTn id="23" dur="750" fill="hold"/>
                                            <p:tgtEl>
                                              <p:spTgt spid="142"/>
                                            </p:tgtEl>
                                            <p:attrNameLst>
                                              <p:attrName>ppt_x</p:attrName>
                                            </p:attrNameLst>
                                          </p:cBhvr>
                                          <p:tavLst>
                                            <p:tav tm="0">
                                              <p:val>
                                                <p:strVal val="0-#ppt_w/2"/>
                                              </p:val>
                                            </p:tav>
                                            <p:tav tm="100000">
                                              <p:val>
                                                <p:strVal val="#ppt_x"/>
                                              </p:val>
                                            </p:tav>
                                          </p:tavLst>
                                        </p:anim>
                                        <p:anim calcmode="lin" valueType="num" p14:bounceEnd="26667">
                                          <p:cBhvr additive="base">
                                            <p:cTn id="24" dur="75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26667">
                                      <p:stCondLst>
                                        <p:cond delay="100"/>
                                      </p:stCondLst>
                                      <p:childTnLst>
                                        <p:set>
                                          <p:cBhvr>
                                            <p:cTn id="26" dur="1" fill="hold">
                                              <p:stCondLst>
                                                <p:cond delay="0"/>
                                              </p:stCondLst>
                                            </p:cTn>
                                            <p:tgtEl>
                                              <p:spTgt spid="5"/>
                                            </p:tgtEl>
                                            <p:attrNameLst>
                                              <p:attrName>style.visibility</p:attrName>
                                            </p:attrNameLst>
                                          </p:cBhvr>
                                          <p:to>
                                            <p:strVal val="visible"/>
                                          </p:to>
                                        </p:set>
                                        <p:anim calcmode="lin" valueType="num" p14:bounceEnd="26667">
                                          <p:cBhvr additive="base">
                                            <p:cTn id="27" dur="750" fill="hold"/>
                                            <p:tgtEl>
                                              <p:spTgt spid="5"/>
                                            </p:tgtEl>
                                            <p:attrNameLst>
                                              <p:attrName>ppt_x</p:attrName>
                                            </p:attrNameLst>
                                          </p:cBhvr>
                                          <p:tavLst>
                                            <p:tav tm="0">
                                              <p:val>
                                                <p:strVal val="1+#ppt_w/2"/>
                                              </p:val>
                                            </p:tav>
                                            <p:tav tm="100000">
                                              <p:val>
                                                <p:strVal val="#ppt_x"/>
                                              </p:val>
                                            </p:tav>
                                          </p:tavLst>
                                        </p:anim>
                                        <p:anim calcmode="lin" valueType="num" p14:bounceEnd="26667">
                                          <p:cBhvr additive="base">
                                            <p:cTn id="2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P spid="5" grpId="0"/>
          <p:bldP spid="6" grpId="0" animBg="1"/>
          <p:bldP spid="1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750" fill="hold"/>
                                            <p:tgtEl>
                                              <p:spTgt spid="142"/>
                                            </p:tgtEl>
                                            <p:attrNameLst>
                                              <p:attrName>ppt_x</p:attrName>
                                            </p:attrNameLst>
                                          </p:cBhvr>
                                          <p:tavLst>
                                            <p:tav tm="0">
                                              <p:val>
                                                <p:strVal val="0-#ppt_w/2"/>
                                              </p:val>
                                            </p:tav>
                                            <p:tav tm="100000">
                                              <p:val>
                                                <p:strVal val="#ppt_x"/>
                                              </p:val>
                                            </p:tav>
                                          </p:tavLst>
                                        </p:anim>
                                        <p:anim calcmode="lin" valueType="num">
                                          <p:cBhvr additive="base">
                                            <p:cTn id="24" dur="75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1+#ppt_w/2"/>
                                              </p:val>
                                            </p:tav>
                                            <p:tav tm="100000">
                                              <p:val>
                                                <p:strVal val="#ppt_x"/>
                                              </p:val>
                                            </p:tav>
                                          </p:tavLst>
                                        </p:anim>
                                        <p:anim calcmode="lin" valueType="num">
                                          <p:cBhvr additive="base">
                                            <p:cTn id="2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P spid="5" grpId="0"/>
          <p:bldP spid="6" grpId="0" animBg="1"/>
          <p:bldP spid="14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Steps Employers May Take To Improve Employee Health</a:t>
            </a:r>
          </a:p>
        </p:txBody>
      </p:sp>
      <p:pic>
        <p:nvPicPr>
          <p:cNvPr id="5" name="Content Placeholder 4" descr="Image of a healthcare provider with a stethoscope and a piece of fruit.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40049" y="2542749"/>
            <a:ext cx="3902825" cy="2310938"/>
          </a:xfrm>
        </p:spPr>
      </p:pic>
      <p:sp>
        <p:nvSpPr>
          <p:cNvPr id="6" name="TextBox 5"/>
          <p:cNvSpPr txBox="1"/>
          <p:nvPr/>
        </p:nvSpPr>
        <p:spPr>
          <a:xfrm>
            <a:off x="933925" y="1718556"/>
            <a:ext cx="5906124" cy="4401205"/>
          </a:xfrm>
          <a:prstGeom prst="rect">
            <a:avLst/>
          </a:prstGeom>
          <a:noFill/>
        </p:spPr>
        <p:txBody>
          <a:bodyPr wrap="square" rtlCol="0">
            <a:spAutoFit/>
          </a:bodyPr>
          <a:lstStyle/>
          <a:p>
            <a:r>
              <a:rPr lang="en-US" sz="2800" b="1" dirty="0">
                <a:solidFill>
                  <a:srgbClr val="193560"/>
                </a:solidFill>
              </a:rPr>
              <a:t>Where Could Employers Begin? </a:t>
            </a:r>
          </a:p>
          <a:p>
            <a:endParaRPr lang="en-US" sz="2800" dirty="0">
              <a:solidFill>
                <a:srgbClr val="193560"/>
              </a:solidFill>
            </a:endParaRPr>
          </a:p>
          <a:p>
            <a:pPr marL="342900" indent="-342900">
              <a:buFont typeface="Arial" charset="0"/>
              <a:buChar char="•"/>
            </a:pPr>
            <a:r>
              <a:rPr lang="en-US" sz="2800" dirty="0">
                <a:solidFill>
                  <a:srgbClr val="193560"/>
                </a:solidFill>
              </a:rPr>
              <a:t>Gather data </a:t>
            </a:r>
          </a:p>
          <a:p>
            <a:pPr marL="342900" indent="-342900">
              <a:buFont typeface="Arial" charset="0"/>
              <a:buChar char="•"/>
            </a:pPr>
            <a:r>
              <a:rPr lang="en-US" sz="2800" dirty="0">
                <a:solidFill>
                  <a:srgbClr val="193560"/>
                </a:solidFill>
              </a:rPr>
              <a:t>Assess programs, policies, and benefits </a:t>
            </a:r>
          </a:p>
          <a:p>
            <a:pPr marL="342900" indent="-342900">
              <a:buFont typeface="Arial" charset="0"/>
              <a:buChar char="•"/>
            </a:pPr>
            <a:r>
              <a:rPr lang="en-US" sz="2800" dirty="0">
                <a:solidFill>
                  <a:srgbClr val="193560"/>
                </a:solidFill>
              </a:rPr>
              <a:t>Implement evidence-based strategies </a:t>
            </a:r>
          </a:p>
          <a:p>
            <a:pPr marL="342900" indent="-342900">
              <a:buFont typeface="Arial" charset="0"/>
              <a:buChar char="•"/>
            </a:pPr>
            <a:r>
              <a:rPr lang="en-US" sz="2800" dirty="0">
                <a:solidFill>
                  <a:srgbClr val="193560"/>
                </a:solidFill>
              </a:rPr>
              <a:t>Identify community resources </a:t>
            </a:r>
          </a:p>
          <a:p>
            <a:pPr marL="342900" indent="-342900">
              <a:buFont typeface="Arial" charset="0"/>
              <a:buChar char="•"/>
            </a:pPr>
            <a:r>
              <a:rPr lang="en-US" sz="2800" dirty="0">
                <a:solidFill>
                  <a:srgbClr val="193560"/>
                </a:solidFill>
              </a:rPr>
              <a:t>Develop a strategic plan </a:t>
            </a:r>
          </a:p>
          <a:p>
            <a:pPr marL="342900" indent="-342900">
              <a:buFont typeface="Arial" charset="0"/>
              <a:buChar char="•"/>
            </a:pPr>
            <a:endParaRPr lang="en-US" sz="2800" dirty="0">
              <a:solidFill>
                <a:srgbClr val="193560"/>
              </a:solidFill>
            </a:endParaRPr>
          </a:p>
          <a:p>
            <a:pPr marL="342900" indent="-342900">
              <a:buFont typeface="Arial" charset="0"/>
              <a:buChar char="•"/>
            </a:pPr>
            <a:endParaRPr lang="en-US" sz="2800" dirty="0">
              <a:solidFill>
                <a:srgbClr val="193560"/>
              </a:solidFill>
            </a:endParaRPr>
          </a:p>
        </p:txBody>
      </p:sp>
    </p:spTree>
    <p:extLst>
      <p:ext uri="{BB962C8B-B14F-4D97-AF65-F5344CB8AC3E}">
        <p14:creationId xmlns:p14="http://schemas.microsoft.com/office/powerpoint/2010/main" val="16863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1B0D-939D-45AC-9454-4EECEBC3B56C}"/>
              </a:ext>
            </a:extLst>
          </p:cNvPr>
          <p:cNvSpPr>
            <a:spLocks noGrp="1"/>
          </p:cNvSpPr>
          <p:nvPr>
            <p:ph type="title"/>
          </p:nvPr>
        </p:nvSpPr>
        <p:spPr/>
        <p:txBody>
          <a:bodyPr/>
          <a:lstStyle/>
          <a:p>
            <a:r>
              <a:rPr lang="en-US" dirty="0">
                <a:solidFill>
                  <a:schemeClr val="accent1"/>
                </a:solidFill>
              </a:rPr>
              <a:t>Employer in Action: ScanSource</a:t>
            </a:r>
            <a:r>
              <a:rPr lang="en-US" baseline="30000" dirty="0">
                <a:solidFill>
                  <a:schemeClr val="accent1"/>
                </a:solidFill>
              </a:rPr>
              <a:t>7</a:t>
            </a:r>
            <a:r>
              <a:rPr lang="en-US" dirty="0">
                <a:solidFill>
                  <a:schemeClr val="accent1"/>
                </a:solidFill>
              </a:rPr>
              <a:t> </a:t>
            </a:r>
          </a:p>
        </p:txBody>
      </p:sp>
      <p:graphicFrame>
        <p:nvGraphicFramePr>
          <p:cNvPr id="5" name="Diagram 4"/>
          <p:cNvGraphicFramePr/>
          <p:nvPr>
            <p:extLst>
              <p:ext uri="{D42A27DB-BD31-4B8C-83A1-F6EECF244321}">
                <p14:modId xmlns:p14="http://schemas.microsoft.com/office/powerpoint/2010/main" val="2222958611"/>
              </p:ext>
            </p:extLst>
          </p:nvPr>
        </p:nvGraphicFramePr>
        <p:xfrm>
          <a:off x="0" y="1652953"/>
          <a:ext cx="12161838" cy="446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16">
            <a:extLst>
              <a:ext uri="{FF2B5EF4-FFF2-40B4-BE49-F238E27FC236}">
                <a16:creationId xmlns:a16="http://schemas.microsoft.com/office/drawing/2014/main" id="{F30D5017-17FF-4900-9528-D555AB468EAA}"/>
              </a:ext>
              <a:ext uri="{C183D7F6-B498-43B3-948B-1728B52AA6E4}">
                <adec:decorative xmlns:adec="http://schemas.microsoft.com/office/drawing/2017/decorative" val="1"/>
              </a:ext>
            </a:extLst>
          </p:cNvPr>
          <p:cNvSpPr txBox="1">
            <a:spLocks/>
          </p:cNvSpPr>
          <p:nvPr/>
        </p:nvSpPr>
        <p:spPr>
          <a:xfrm>
            <a:off x="0" y="6510209"/>
            <a:ext cx="11327538" cy="32769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7. CDC Workplace Health Resource Center. </a:t>
            </a:r>
            <a:r>
              <a:rPr lang="en-US" sz="1200" dirty="0">
                <a:hlinkClick r:id="rId8"/>
              </a:rPr>
              <a:t>Partnerships for a Health Workforce: ScanSource, Inc.</a:t>
            </a:r>
            <a:r>
              <a:rPr lang="en-US" sz="1200" dirty="0"/>
              <a:t>2017.</a:t>
            </a:r>
          </a:p>
        </p:txBody>
      </p:sp>
    </p:spTree>
    <p:extLst>
      <p:ext uri="{BB962C8B-B14F-4D97-AF65-F5344CB8AC3E}">
        <p14:creationId xmlns:p14="http://schemas.microsoft.com/office/powerpoint/2010/main" val="168672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1B0D-939D-45AC-9454-4EECEBC3B56C}"/>
              </a:ext>
            </a:extLst>
          </p:cNvPr>
          <p:cNvSpPr>
            <a:spLocks noGrp="1"/>
          </p:cNvSpPr>
          <p:nvPr>
            <p:ph type="title"/>
          </p:nvPr>
        </p:nvSpPr>
        <p:spPr>
          <a:xfrm>
            <a:off x="182880" y="621730"/>
            <a:ext cx="11978957" cy="612648"/>
          </a:xfrm>
        </p:spPr>
        <p:txBody>
          <a:bodyPr/>
          <a:lstStyle/>
          <a:p>
            <a:r>
              <a:rPr lang="en-US" dirty="0">
                <a:solidFill>
                  <a:schemeClr val="accent1"/>
                </a:solidFill>
              </a:rPr>
              <a:t>Employer in Action: </a:t>
            </a:r>
            <a:r>
              <a:rPr lang="en-US" dirty="0"/>
              <a:t>[INSERT NAME OF LOCAL EMPLOYER]</a:t>
            </a:r>
          </a:p>
        </p:txBody>
      </p:sp>
      <p:graphicFrame>
        <p:nvGraphicFramePr>
          <p:cNvPr id="5" name="Diagram 4"/>
          <p:cNvGraphicFramePr/>
          <p:nvPr>
            <p:extLst>
              <p:ext uri="{D42A27DB-BD31-4B8C-83A1-F6EECF244321}">
                <p14:modId xmlns:p14="http://schemas.microsoft.com/office/powerpoint/2010/main" val="889236736"/>
              </p:ext>
            </p:extLst>
          </p:nvPr>
        </p:nvGraphicFramePr>
        <p:xfrm>
          <a:off x="0" y="1652953"/>
          <a:ext cx="12161838" cy="446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330040" y="1978429"/>
            <a:ext cx="3424844" cy="382386"/>
          </a:xfrm>
          <a:prstGeom prst="rect">
            <a:avLst/>
          </a:prstGeom>
          <a:noFill/>
        </p:spPr>
        <p:txBody>
          <a:bodyPr wrap="square" rtlCol="0">
            <a:spAutoFit/>
          </a:bodyPr>
          <a:lstStyle/>
          <a:p>
            <a:r>
              <a:rPr lang="en-US" dirty="0">
                <a:solidFill>
                  <a:schemeClr val="accent4"/>
                </a:solidFill>
              </a:rPr>
              <a:t>Insert employer problem </a:t>
            </a:r>
          </a:p>
        </p:txBody>
      </p:sp>
      <p:sp>
        <p:nvSpPr>
          <p:cNvPr id="6" name="TextBox 5"/>
          <p:cNvSpPr txBox="1"/>
          <p:nvPr/>
        </p:nvSpPr>
        <p:spPr>
          <a:xfrm>
            <a:off x="1330042" y="3524596"/>
            <a:ext cx="3291840" cy="369332"/>
          </a:xfrm>
          <a:prstGeom prst="rect">
            <a:avLst/>
          </a:prstGeom>
          <a:noFill/>
        </p:spPr>
        <p:txBody>
          <a:bodyPr wrap="square" rtlCol="0">
            <a:spAutoFit/>
          </a:bodyPr>
          <a:lstStyle/>
          <a:p>
            <a:r>
              <a:rPr lang="en-US" dirty="0">
                <a:solidFill>
                  <a:schemeClr val="accent4"/>
                </a:solidFill>
              </a:rPr>
              <a:t>Insert employer solution </a:t>
            </a:r>
          </a:p>
        </p:txBody>
      </p:sp>
      <p:sp>
        <p:nvSpPr>
          <p:cNvPr id="7" name="TextBox 6"/>
          <p:cNvSpPr txBox="1"/>
          <p:nvPr/>
        </p:nvSpPr>
        <p:spPr>
          <a:xfrm>
            <a:off x="1379919" y="4937760"/>
            <a:ext cx="3009206" cy="369332"/>
          </a:xfrm>
          <a:prstGeom prst="rect">
            <a:avLst/>
          </a:prstGeom>
          <a:noFill/>
        </p:spPr>
        <p:txBody>
          <a:bodyPr wrap="square" rtlCol="0">
            <a:spAutoFit/>
          </a:bodyPr>
          <a:lstStyle/>
          <a:p>
            <a:r>
              <a:rPr lang="en-US" dirty="0">
                <a:solidFill>
                  <a:schemeClr val="accent4"/>
                </a:solidFill>
              </a:rPr>
              <a:t>Insert employer results </a:t>
            </a:r>
          </a:p>
        </p:txBody>
      </p:sp>
    </p:spTree>
    <p:extLst>
      <p:ext uri="{BB962C8B-B14F-4D97-AF65-F5344CB8AC3E}">
        <p14:creationId xmlns:p14="http://schemas.microsoft.com/office/powerpoint/2010/main" val="29003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chemeClr val="tx2"/>
                </a:solidFill>
              </a:rPr>
              <a:t>The 6|18 Initiative </a:t>
            </a:r>
          </a:p>
        </p:txBody>
      </p:sp>
      <p:sp>
        <p:nvSpPr>
          <p:cNvPr id="2" name="Rectangle 1"/>
          <p:cNvSpPr/>
          <p:nvPr/>
        </p:nvSpPr>
        <p:spPr>
          <a:xfrm>
            <a:off x="828882" y="1293674"/>
            <a:ext cx="9028787" cy="1446550"/>
          </a:xfrm>
          <a:prstGeom prst="rect">
            <a:avLst/>
          </a:prstGeom>
        </p:spPr>
        <p:txBody>
          <a:bodyPr wrap="square">
            <a:spAutoFit/>
          </a:bodyPr>
          <a:lstStyle/>
          <a:p>
            <a:r>
              <a:rPr lang="en-US" sz="4400" dirty="0">
                <a:solidFill>
                  <a:schemeClr val="tx2"/>
                </a:solidFill>
                <a:latin typeface="Helvetica Neue" charset="0"/>
                <a:ea typeface="Helvetica Neue" charset="0"/>
                <a:cs typeface="Helvetica Neue" charset="0"/>
              </a:rPr>
              <a:t>The Value of Partnering Together to Improve Employee Health </a:t>
            </a:r>
            <a:endParaRPr lang="en-US" sz="4400" dirty="0">
              <a:latin typeface="Helvetica Neue" charset="0"/>
              <a:ea typeface="Helvetica Neue" charset="0"/>
              <a:cs typeface="Helvetica Neue" charset="0"/>
            </a:endParaRPr>
          </a:p>
        </p:txBody>
      </p:sp>
    </p:spTree>
    <p:extLst>
      <p:ext uri="{BB962C8B-B14F-4D97-AF65-F5344CB8AC3E}">
        <p14:creationId xmlns:p14="http://schemas.microsoft.com/office/powerpoint/2010/main" val="29692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A1B6-745C-4B28-A88E-689860027355}"/>
              </a:ext>
            </a:extLst>
          </p:cNvPr>
          <p:cNvSpPr>
            <a:spLocks noGrp="1"/>
          </p:cNvSpPr>
          <p:nvPr>
            <p:ph type="title"/>
          </p:nvPr>
        </p:nvSpPr>
        <p:spPr/>
        <p:txBody>
          <a:bodyPr/>
          <a:lstStyle/>
          <a:p>
            <a:r>
              <a:rPr lang="en-US" dirty="0">
                <a:solidFill>
                  <a:schemeClr val="accent1"/>
                </a:solidFill>
              </a:rPr>
              <a:t>What is CDC’s 6|18 Initiative? </a:t>
            </a:r>
          </a:p>
        </p:txBody>
      </p:sp>
      <p:sp>
        <p:nvSpPr>
          <p:cNvPr id="3" name="Content Placeholder 2">
            <a:extLst>
              <a:ext uri="{FF2B5EF4-FFF2-40B4-BE49-F238E27FC236}">
                <a16:creationId xmlns:a16="http://schemas.microsoft.com/office/drawing/2014/main" id="{19675797-69DF-4F2B-8F5B-82CF387926E1}"/>
              </a:ext>
            </a:extLst>
          </p:cNvPr>
          <p:cNvSpPr>
            <a:spLocks noGrp="1"/>
          </p:cNvSpPr>
          <p:nvPr>
            <p:ph idx="1"/>
          </p:nvPr>
        </p:nvSpPr>
        <p:spPr>
          <a:xfrm>
            <a:off x="6127169" y="1191498"/>
            <a:ext cx="5987391" cy="4438932"/>
          </a:xfrm>
        </p:spPr>
        <p:txBody>
          <a:bodyPr/>
          <a:lstStyle/>
          <a:p>
            <a:r>
              <a:rPr lang="en-US" dirty="0"/>
              <a:t>The 6|18 Initiative website is a one-stop location where employers can easily: </a:t>
            </a:r>
          </a:p>
          <a:p>
            <a:pPr lvl="1"/>
            <a:r>
              <a:rPr lang="en-US" dirty="0"/>
              <a:t>Learn about the latest interventions</a:t>
            </a:r>
          </a:p>
          <a:p>
            <a:pPr lvl="1"/>
            <a:r>
              <a:rPr lang="en-US" dirty="0"/>
              <a:t>Read about employers using these interventions</a:t>
            </a:r>
          </a:p>
          <a:p>
            <a:pPr lvl="1"/>
            <a:r>
              <a:rPr lang="en-US" dirty="0"/>
              <a:t>Access step-by-step implementation guides for each intervention, including:</a:t>
            </a:r>
          </a:p>
          <a:p>
            <a:pPr lvl="2">
              <a:buFont typeface="Wingdings" panose="05000000000000000000" pitchFamily="2" charset="2"/>
              <a:buChar char="ü"/>
            </a:pPr>
            <a:r>
              <a:rPr lang="en-US" dirty="0"/>
              <a:t>Suggestions for making the case for coverage</a:t>
            </a:r>
          </a:p>
          <a:p>
            <a:pPr lvl="2">
              <a:buFont typeface="Wingdings" panose="05000000000000000000" pitchFamily="2" charset="2"/>
              <a:buChar char="ü"/>
            </a:pPr>
            <a:r>
              <a:rPr lang="en-US" dirty="0">
                <a:solidFill>
                  <a:schemeClr val="accent1"/>
                </a:solidFill>
              </a:rPr>
              <a:t>Fact sheets </a:t>
            </a:r>
            <a:endParaRPr lang="en-US" dirty="0"/>
          </a:p>
        </p:txBody>
      </p:sp>
      <p:sp>
        <p:nvSpPr>
          <p:cNvPr id="24" name="Rectangle 23">
            <a:extLst>
              <a:ext uri="{FF2B5EF4-FFF2-40B4-BE49-F238E27FC236}">
                <a16:creationId xmlns:a16="http://schemas.microsoft.com/office/drawing/2014/main" id="{EB2F3FC3-330E-401A-81DB-B1AD7EF4F2B7}"/>
              </a:ext>
            </a:extLst>
          </p:cNvPr>
          <p:cNvSpPr/>
          <p:nvPr/>
        </p:nvSpPr>
        <p:spPr>
          <a:xfrm>
            <a:off x="442124" y="1217412"/>
            <a:ext cx="5440839" cy="49547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E379583-6902-4E59-B02F-96961A58E7FC}"/>
              </a:ext>
            </a:extLst>
          </p:cNvPr>
          <p:cNvSpPr txBox="1"/>
          <p:nvPr/>
        </p:nvSpPr>
        <p:spPr>
          <a:xfrm>
            <a:off x="587594" y="3932690"/>
            <a:ext cx="685800" cy="923330"/>
          </a:xfrm>
          <a:prstGeom prst="rect">
            <a:avLst/>
          </a:prstGeom>
          <a:noFill/>
        </p:spPr>
        <p:txBody>
          <a:bodyPr wrap="square" lIns="0" tIns="0" rIns="0" bIns="0" rtlCol="0">
            <a:spAutoFit/>
          </a:bodyPr>
          <a:lstStyle/>
          <a:p>
            <a:r>
              <a:rPr lang="en-US" sz="6000" b="1" dirty="0">
                <a:solidFill>
                  <a:schemeClr val="accent3"/>
                </a:solidFill>
              </a:rPr>
              <a:t>6</a:t>
            </a:r>
          </a:p>
        </p:txBody>
      </p:sp>
      <p:sp>
        <p:nvSpPr>
          <p:cNvPr id="15" name="Rectangle 14">
            <a:extLst>
              <a:ext uri="{FF2B5EF4-FFF2-40B4-BE49-F238E27FC236}">
                <a16:creationId xmlns:a16="http://schemas.microsoft.com/office/drawing/2014/main" id="{C21C71A4-A378-4C35-93EB-AD38F5195B56}"/>
              </a:ext>
            </a:extLst>
          </p:cNvPr>
          <p:cNvSpPr/>
          <p:nvPr/>
        </p:nvSpPr>
        <p:spPr>
          <a:xfrm>
            <a:off x="972526" y="4050310"/>
            <a:ext cx="2133600" cy="646331"/>
          </a:xfrm>
          <a:prstGeom prst="rect">
            <a:avLst/>
          </a:prstGeom>
        </p:spPr>
        <p:txBody>
          <a:bodyPr wrap="square">
            <a:spAutoFit/>
          </a:bodyPr>
          <a:lstStyle/>
          <a:p>
            <a:r>
              <a:rPr lang="en-US" dirty="0">
                <a:solidFill>
                  <a:schemeClr val="accent5"/>
                </a:solidFill>
              </a:rPr>
              <a:t>common and costly </a:t>
            </a:r>
            <a:br>
              <a:rPr lang="en-US" dirty="0">
                <a:solidFill>
                  <a:schemeClr val="accent5"/>
                </a:solidFill>
              </a:rPr>
            </a:br>
            <a:r>
              <a:rPr lang="en-US" dirty="0">
                <a:solidFill>
                  <a:schemeClr val="accent5"/>
                </a:solidFill>
              </a:rPr>
              <a:t>health conditions</a:t>
            </a:r>
          </a:p>
        </p:txBody>
      </p:sp>
      <p:sp>
        <p:nvSpPr>
          <p:cNvPr id="16" name="TextBox 15">
            <a:extLst>
              <a:ext uri="{FF2B5EF4-FFF2-40B4-BE49-F238E27FC236}">
                <a16:creationId xmlns:a16="http://schemas.microsoft.com/office/drawing/2014/main" id="{DB45F251-42F5-493E-ABD7-064F16D380A8}"/>
              </a:ext>
            </a:extLst>
          </p:cNvPr>
          <p:cNvSpPr txBox="1"/>
          <p:nvPr/>
        </p:nvSpPr>
        <p:spPr>
          <a:xfrm>
            <a:off x="3159147" y="3906801"/>
            <a:ext cx="914401" cy="923330"/>
          </a:xfrm>
          <a:prstGeom prst="rect">
            <a:avLst/>
          </a:prstGeom>
          <a:noFill/>
        </p:spPr>
        <p:txBody>
          <a:bodyPr wrap="square" lIns="0" tIns="0" rIns="0" bIns="0" rtlCol="0">
            <a:spAutoFit/>
          </a:bodyPr>
          <a:lstStyle/>
          <a:p>
            <a:r>
              <a:rPr lang="en-US" sz="6000" b="1" dirty="0">
                <a:solidFill>
                  <a:schemeClr val="accent3"/>
                </a:solidFill>
              </a:rPr>
              <a:t>18</a:t>
            </a:r>
          </a:p>
        </p:txBody>
      </p:sp>
      <p:sp>
        <p:nvSpPr>
          <p:cNvPr id="17" name="Rectangle 16">
            <a:extLst>
              <a:ext uri="{FF2B5EF4-FFF2-40B4-BE49-F238E27FC236}">
                <a16:creationId xmlns:a16="http://schemas.microsoft.com/office/drawing/2014/main" id="{4752B086-BA8E-4BD5-BA54-F55954E3EABF}"/>
              </a:ext>
            </a:extLst>
          </p:cNvPr>
          <p:cNvSpPr/>
          <p:nvPr/>
        </p:nvSpPr>
        <p:spPr>
          <a:xfrm>
            <a:off x="4047794" y="4059156"/>
            <a:ext cx="1668906" cy="646331"/>
          </a:xfrm>
          <a:prstGeom prst="rect">
            <a:avLst/>
          </a:prstGeom>
        </p:spPr>
        <p:txBody>
          <a:bodyPr wrap="square">
            <a:spAutoFit/>
          </a:bodyPr>
          <a:lstStyle/>
          <a:p>
            <a:r>
              <a:rPr lang="en-US" dirty="0">
                <a:solidFill>
                  <a:schemeClr val="accent5"/>
                </a:solidFill>
              </a:rPr>
              <a:t>evidence-based interventions</a:t>
            </a:r>
          </a:p>
        </p:txBody>
      </p:sp>
      <p:cxnSp>
        <p:nvCxnSpPr>
          <p:cNvPr id="19" name="Straight Connector 18" descr="Straight connector ">
            <a:extLst>
              <a:ext uri="{FF2B5EF4-FFF2-40B4-BE49-F238E27FC236}">
                <a16:creationId xmlns:a16="http://schemas.microsoft.com/office/drawing/2014/main" id="{B9B72C6B-B0B6-4559-81A1-80AD4F5F295E}"/>
              </a:ext>
            </a:extLst>
          </p:cNvPr>
          <p:cNvCxnSpPr>
            <a:cxnSpLocks/>
          </p:cNvCxnSpPr>
          <p:nvPr/>
        </p:nvCxnSpPr>
        <p:spPr>
          <a:xfrm>
            <a:off x="2998289" y="4049561"/>
            <a:ext cx="0" cy="59145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descr="Straight line ">
            <a:extLst>
              <a:ext uri="{FF2B5EF4-FFF2-40B4-BE49-F238E27FC236}">
                <a16:creationId xmlns:a16="http://schemas.microsoft.com/office/drawing/2014/main" id="{21E73E3F-91CF-4030-9BBC-438EAEB04B9F}"/>
              </a:ext>
            </a:extLst>
          </p:cNvPr>
          <p:cNvCxnSpPr>
            <a:cxnSpLocks/>
          </p:cNvCxnSpPr>
          <p:nvPr/>
        </p:nvCxnSpPr>
        <p:spPr>
          <a:xfrm flipH="1">
            <a:off x="737361" y="4724400"/>
            <a:ext cx="485865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Speech Bubble: Rectangle 61" descr="Speech bubble ">
            <a:extLst>
              <a:ext uri="{FF2B5EF4-FFF2-40B4-BE49-F238E27FC236}">
                <a16:creationId xmlns:a16="http://schemas.microsoft.com/office/drawing/2014/main" id="{3BE184F6-6F06-422D-91AE-E1227053E919}"/>
              </a:ext>
            </a:extLst>
          </p:cNvPr>
          <p:cNvSpPr/>
          <p:nvPr/>
        </p:nvSpPr>
        <p:spPr>
          <a:xfrm flipH="1">
            <a:off x="7373206" y="4133375"/>
            <a:ext cx="3962402" cy="1459127"/>
          </a:xfrm>
          <a:custGeom>
            <a:avLst/>
            <a:gdLst>
              <a:gd name="connsiteX0" fmla="*/ 0 w 2510972"/>
              <a:gd name="connsiteY0" fmla="*/ 0 h 1115598"/>
              <a:gd name="connsiteX1" fmla="*/ 1464734 w 2510972"/>
              <a:gd name="connsiteY1" fmla="*/ 0 h 1115598"/>
              <a:gd name="connsiteX2" fmla="*/ 1464734 w 2510972"/>
              <a:gd name="connsiteY2" fmla="*/ 0 h 1115598"/>
              <a:gd name="connsiteX3" fmla="*/ 2092477 w 2510972"/>
              <a:gd name="connsiteY3" fmla="*/ 0 h 1115598"/>
              <a:gd name="connsiteX4" fmla="*/ 2510972 w 2510972"/>
              <a:gd name="connsiteY4" fmla="*/ 0 h 1115598"/>
              <a:gd name="connsiteX5" fmla="*/ 2510972 w 2510972"/>
              <a:gd name="connsiteY5" fmla="*/ 650766 h 1115598"/>
              <a:gd name="connsiteX6" fmla="*/ 2510972 w 2510972"/>
              <a:gd name="connsiteY6" fmla="*/ 650766 h 1115598"/>
              <a:gd name="connsiteX7" fmla="*/ 2510972 w 2510972"/>
              <a:gd name="connsiteY7" fmla="*/ 929665 h 1115598"/>
              <a:gd name="connsiteX8" fmla="*/ 2510972 w 2510972"/>
              <a:gd name="connsiteY8" fmla="*/ 1115598 h 1115598"/>
              <a:gd name="connsiteX9" fmla="*/ 2092477 w 2510972"/>
              <a:gd name="connsiteY9" fmla="*/ 1115598 h 1115598"/>
              <a:gd name="connsiteX10" fmla="*/ 2003680 w 2510972"/>
              <a:gd name="connsiteY10" fmla="*/ 1287657 h 1115598"/>
              <a:gd name="connsiteX11" fmla="*/ 1464734 w 2510972"/>
              <a:gd name="connsiteY11" fmla="*/ 1115598 h 1115598"/>
              <a:gd name="connsiteX12" fmla="*/ 0 w 2510972"/>
              <a:gd name="connsiteY12" fmla="*/ 1115598 h 1115598"/>
              <a:gd name="connsiteX13" fmla="*/ 0 w 2510972"/>
              <a:gd name="connsiteY13" fmla="*/ 929665 h 1115598"/>
              <a:gd name="connsiteX14" fmla="*/ 0 w 2510972"/>
              <a:gd name="connsiteY14" fmla="*/ 650766 h 1115598"/>
              <a:gd name="connsiteX15" fmla="*/ 0 w 2510972"/>
              <a:gd name="connsiteY15" fmla="*/ 650766 h 1115598"/>
              <a:gd name="connsiteX16" fmla="*/ 0 w 2510972"/>
              <a:gd name="connsiteY16" fmla="*/ 0 h 1115598"/>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929665 h 1287657"/>
              <a:gd name="connsiteX14" fmla="*/ 0 w 2510972"/>
              <a:gd name="connsiteY14" fmla="*/ 650766 h 1287657"/>
              <a:gd name="connsiteX15" fmla="*/ 0 w 2510972"/>
              <a:gd name="connsiteY15"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650766 h 1287657"/>
              <a:gd name="connsiteX14" fmla="*/ 0 w 2510972"/>
              <a:gd name="connsiteY14"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0 h 1287657"/>
              <a:gd name="connsiteX0" fmla="*/ 38100 w 2549072"/>
              <a:gd name="connsiteY0" fmla="*/ 0 h 1287657"/>
              <a:gd name="connsiteX1" fmla="*/ 1502834 w 2549072"/>
              <a:gd name="connsiteY1" fmla="*/ 0 h 1287657"/>
              <a:gd name="connsiteX2" fmla="*/ 1502834 w 2549072"/>
              <a:gd name="connsiteY2" fmla="*/ 0 h 1287657"/>
              <a:gd name="connsiteX3" fmla="*/ 2130577 w 2549072"/>
              <a:gd name="connsiteY3" fmla="*/ 0 h 1287657"/>
              <a:gd name="connsiteX4" fmla="*/ 2549072 w 2549072"/>
              <a:gd name="connsiteY4" fmla="*/ 0 h 1287657"/>
              <a:gd name="connsiteX5" fmla="*/ 2549072 w 2549072"/>
              <a:gd name="connsiteY5" fmla="*/ 650766 h 1287657"/>
              <a:gd name="connsiteX6" fmla="*/ 2549072 w 2549072"/>
              <a:gd name="connsiteY6" fmla="*/ 650766 h 1287657"/>
              <a:gd name="connsiteX7" fmla="*/ 2549072 w 2549072"/>
              <a:gd name="connsiteY7" fmla="*/ 929665 h 1287657"/>
              <a:gd name="connsiteX8" fmla="*/ 2549072 w 2549072"/>
              <a:gd name="connsiteY8" fmla="*/ 1115598 h 1287657"/>
              <a:gd name="connsiteX9" fmla="*/ 2130577 w 2549072"/>
              <a:gd name="connsiteY9" fmla="*/ 1115598 h 1287657"/>
              <a:gd name="connsiteX10" fmla="*/ 2041780 w 2549072"/>
              <a:gd name="connsiteY10" fmla="*/ 1287657 h 1287657"/>
              <a:gd name="connsiteX11" fmla="*/ 1502834 w 2549072"/>
              <a:gd name="connsiteY11" fmla="*/ 1115598 h 1287657"/>
              <a:gd name="connsiteX12" fmla="*/ 0 w 2549072"/>
              <a:gd name="connsiteY12" fmla="*/ 1123218 h 1287657"/>
              <a:gd name="connsiteX13" fmla="*/ 38100 w 2549072"/>
              <a:gd name="connsiteY13" fmla="*/ 0 h 1287657"/>
              <a:gd name="connsiteX0" fmla="*/ 38100 w 2549072"/>
              <a:gd name="connsiteY0" fmla="*/ 0 h 1287657"/>
              <a:gd name="connsiteX1" fmla="*/ 1502834 w 2549072"/>
              <a:gd name="connsiteY1" fmla="*/ 0 h 1287657"/>
              <a:gd name="connsiteX2" fmla="*/ 2130577 w 2549072"/>
              <a:gd name="connsiteY2" fmla="*/ 0 h 1287657"/>
              <a:gd name="connsiteX3" fmla="*/ 2549072 w 2549072"/>
              <a:gd name="connsiteY3" fmla="*/ 0 h 1287657"/>
              <a:gd name="connsiteX4" fmla="*/ 2549072 w 2549072"/>
              <a:gd name="connsiteY4" fmla="*/ 650766 h 1287657"/>
              <a:gd name="connsiteX5" fmla="*/ 2549072 w 2549072"/>
              <a:gd name="connsiteY5" fmla="*/ 650766 h 1287657"/>
              <a:gd name="connsiteX6" fmla="*/ 2549072 w 2549072"/>
              <a:gd name="connsiteY6" fmla="*/ 929665 h 1287657"/>
              <a:gd name="connsiteX7" fmla="*/ 2549072 w 2549072"/>
              <a:gd name="connsiteY7" fmla="*/ 1115598 h 1287657"/>
              <a:gd name="connsiteX8" fmla="*/ 2130577 w 2549072"/>
              <a:gd name="connsiteY8" fmla="*/ 1115598 h 1287657"/>
              <a:gd name="connsiteX9" fmla="*/ 2041780 w 2549072"/>
              <a:gd name="connsiteY9" fmla="*/ 1287657 h 1287657"/>
              <a:gd name="connsiteX10" fmla="*/ 1502834 w 2549072"/>
              <a:gd name="connsiteY10" fmla="*/ 1115598 h 1287657"/>
              <a:gd name="connsiteX11" fmla="*/ 0 w 2549072"/>
              <a:gd name="connsiteY11" fmla="*/ 1123218 h 1287657"/>
              <a:gd name="connsiteX12" fmla="*/ 38100 w 2549072"/>
              <a:gd name="connsiteY12" fmla="*/ 0 h 1287657"/>
              <a:gd name="connsiteX0" fmla="*/ 38100 w 2549072"/>
              <a:gd name="connsiteY0" fmla="*/ 0 h 1287657"/>
              <a:gd name="connsiteX1" fmla="*/ 2130577 w 2549072"/>
              <a:gd name="connsiteY1" fmla="*/ 0 h 1287657"/>
              <a:gd name="connsiteX2" fmla="*/ 2549072 w 2549072"/>
              <a:gd name="connsiteY2" fmla="*/ 0 h 1287657"/>
              <a:gd name="connsiteX3" fmla="*/ 2549072 w 2549072"/>
              <a:gd name="connsiteY3" fmla="*/ 650766 h 1287657"/>
              <a:gd name="connsiteX4" fmla="*/ 2549072 w 2549072"/>
              <a:gd name="connsiteY4" fmla="*/ 650766 h 1287657"/>
              <a:gd name="connsiteX5" fmla="*/ 2549072 w 2549072"/>
              <a:gd name="connsiteY5" fmla="*/ 929665 h 1287657"/>
              <a:gd name="connsiteX6" fmla="*/ 2549072 w 2549072"/>
              <a:gd name="connsiteY6" fmla="*/ 1115598 h 1287657"/>
              <a:gd name="connsiteX7" fmla="*/ 2130577 w 2549072"/>
              <a:gd name="connsiteY7" fmla="*/ 1115598 h 1287657"/>
              <a:gd name="connsiteX8" fmla="*/ 2041780 w 2549072"/>
              <a:gd name="connsiteY8" fmla="*/ 1287657 h 1287657"/>
              <a:gd name="connsiteX9" fmla="*/ 1502834 w 2549072"/>
              <a:gd name="connsiteY9" fmla="*/ 1115598 h 1287657"/>
              <a:gd name="connsiteX10" fmla="*/ 0 w 2549072"/>
              <a:gd name="connsiteY10" fmla="*/ 1123218 h 1287657"/>
              <a:gd name="connsiteX11" fmla="*/ 38100 w 2549072"/>
              <a:gd name="connsiteY11"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929665 h 1287657"/>
              <a:gd name="connsiteX5" fmla="*/ 2549072 w 2549072"/>
              <a:gd name="connsiteY5" fmla="*/ 1115598 h 1287657"/>
              <a:gd name="connsiteX6" fmla="*/ 2130577 w 2549072"/>
              <a:gd name="connsiteY6" fmla="*/ 1115598 h 1287657"/>
              <a:gd name="connsiteX7" fmla="*/ 2041780 w 2549072"/>
              <a:gd name="connsiteY7" fmla="*/ 1287657 h 1287657"/>
              <a:gd name="connsiteX8" fmla="*/ 1502834 w 2549072"/>
              <a:gd name="connsiteY8" fmla="*/ 1115598 h 1287657"/>
              <a:gd name="connsiteX9" fmla="*/ 0 w 2549072"/>
              <a:gd name="connsiteY9" fmla="*/ 1123218 h 1287657"/>
              <a:gd name="connsiteX10" fmla="*/ 38100 w 2549072"/>
              <a:gd name="connsiteY10"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1115598 h 1287657"/>
              <a:gd name="connsiteX5" fmla="*/ 2130577 w 2549072"/>
              <a:gd name="connsiteY5" fmla="*/ 1115598 h 1287657"/>
              <a:gd name="connsiteX6" fmla="*/ 2041780 w 2549072"/>
              <a:gd name="connsiteY6" fmla="*/ 1287657 h 1287657"/>
              <a:gd name="connsiteX7" fmla="*/ 1502834 w 2549072"/>
              <a:gd name="connsiteY7" fmla="*/ 1115598 h 1287657"/>
              <a:gd name="connsiteX8" fmla="*/ 0 w 2549072"/>
              <a:gd name="connsiteY8" fmla="*/ 1123218 h 1287657"/>
              <a:gd name="connsiteX9" fmla="*/ 38100 w 2549072"/>
              <a:gd name="connsiteY9"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1115598 h 1287657"/>
              <a:gd name="connsiteX4" fmla="*/ 2130577 w 2549072"/>
              <a:gd name="connsiteY4" fmla="*/ 1115598 h 1287657"/>
              <a:gd name="connsiteX5" fmla="*/ 2041780 w 2549072"/>
              <a:gd name="connsiteY5" fmla="*/ 1287657 h 1287657"/>
              <a:gd name="connsiteX6" fmla="*/ 1502834 w 2549072"/>
              <a:gd name="connsiteY6" fmla="*/ 1115598 h 1287657"/>
              <a:gd name="connsiteX7" fmla="*/ 0 w 2549072"/>
              <a:gd name="connsiteY7" fmla="*/ 1123218 h 1287657"/>
              <a:gd name="connsiteX8" fmla="*/ 38100 w 2549072"/>
              <a:gd name="connsiteY8" fmla="*/ 0 h 1287657"/>
              <a:gd name="connsiteX0" fmla="*/ 38100 w 2549072"/>
              <a:gd name="connsiteY0" fmla="*/ 0 h 1287657"/>
              <a:gd name="connsiteX1" fmla="*/ 2549072 w 2549072"/>
              <a:gd name="connsiteY1" fmla="*/ 0 h 1287657"/>
              <a:gd name="connsiteX2" fmla="*/ 2549072 w 2549072"/>
              <a:gd name="connsiteY2" fmla="*/ 1115598 h 1287657"/>
              <a:gd name="connsiteX3" fmla="*/ 2130577 w 2549072"/>
              <a:gd name="connsiteY3" fmla="*/ 1115598 h 1287657"/>
              <a:gd name="connsiteX4" fmla="*/ 2041780 w 2549072"/>
              <a:gd name="connsiteY4" fmla="*/ 1287657 h 1287657"/>
              <a:gd name="connsiteX5" fmla="*/ 1502834 w 2549072"/>
              <a:gd name="connsiteY5" fmla="*/ 1115598 h 1287657"/>
              <a:gd name="connsiteX6" fmla="*/ 0 w 2549072"/>
              <a:gd name="connsiteY6" fmla="*/ 1123218 h 1287657"/>
              <a:gd name="connsiteX7" fmla="*/ 38100 w 2549072"/>
              <a:gd name="connsiteY7" fmla="*/ 0 h 1287657"/>
              <a:gd name="connsiteX0" fmla="*/ 38100 w 2648132"/>
              <a:gd name="connsiteY0" fmla="*/ 0 h 1287657"/>
              <a:gd name="connsiteX1" fmla="*/ 2549072 w 2648132"/>
              <a:gd name="connsiteY1" fmla="*/ 0 h 1287657"/>
              <a:gd name="connsiteX2" fmla="*/ 2648132 w 2648132"/>
              <a:gd name="connsiteY2" fmla="*/ 1115598 h 1287657"/>
              <a:gd name="connsiteX3" fmla="*/ 2130577 w 2648132"/>
              <a:gd name="connsiteY3" fmla="*/ 1115598 h 1287657"/>
              <a:gd name="connsiteX4" fmla="*/ 2041780 w 2648132"/>
              <a:gd name="connsiteY4" fmla="*/ 1287657 h 1287657"/>
              <a:gd name="connsiteX5" fmla="*/ 1502834 w 2648132"/>
              <a:gd name="connsiteY5" fmla="*/ 1115598 h 1287657"/>
              <a:gd name="connsiteX6" fmla="*/ 0 w 2648132"/>
              <a:gd name="connsiteY6" fmla="*/ 1123218 h 1287657"/>
              <a:gd name="connsiteX7" fmla="*/ 38100 w 2648132"/>
              <a:gd name="connsiteY7" fmla="*/ 0 h 1287657"/>
              <a:gd name="connsiteX0" fmla="*/ 38100 w 2648132"/>
              <a:gd name="connsiteY0" fmla="*/ 0 h 1123218"/>
              <a:gd name="connsiteX1" fmla="*/ 2549072 w 2648132"/>
              <a:gd name="connsiteY1" fmla="*/ 0 h 1123218"/>
              <a:gd name="connsiteX2" fmla="*/ 2648132 w 2648132"/>
              <a:gd name="connsiteY2" fmla="*/ 1115598 h 1123218"/>
              <a:gd name="connsiteX3" fmla="*/ 2130577 w 2648132"/>
              <a:gd name="connsiteY3" fmla="*/ 1115598 h 1123218"/>
              <a:gd name="connsiteX4" fmla="*/ 1502834 w 2648132"/>
              <a:gd name="connsiteY4" fmla="*/ 1115598 h 1123218"/>
              <a:gd name="connsiteX5" fmla="*/ 0 w 2648132"/>
              <a:gd name="connsiteY5" fmla="*/ 1123218 h 1123218"/>
              <a:gd name="connsiteX6" fmla="*/ 38100 w 2648132"/>
              <a:gd name="connsiteY6"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1502834 w 2648132"/>
              <a:gd name="connsiteY3" fmla="*/ 1115598 h 1123218"/>
              <a:gd name="connsiteX4" fmla="*/ 0 w 2648132"/>
              <a:gd name="connsiteY4" fmla="*/ 1123218 h 1123218"/>
              <a:gd name="connsiteX5" fmla="*/ 38100 w 2648132"/>
              <a:gd name="connsiteY5"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0 w 2648132"/>
              <a:gd name="connsiteY3" fmla="*/ 1123218 h 1123218"/>
              <a:gd name="connsiteX4" fmla="*/ 38100 w 2648132"/>
              <a:gd name="connsiteY4" fmla="*/ 0 h 1123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132" h="1123218">
                <a:moveTo>
                  <a:pt x="38100" y="0"/>
                </a:moveTo>
                <a:lnTo>
                  <a:pt x="2549072" y="0"/>
                </a:lnTo>
                <a:lnTo>
                  <a:pt x="2648132" y="1115598"/>
                </a:lnTo>
                <a:lnTo>
                  <a:pt x="0" y="1123218"/>
                </a:lnTo>
                <a:lnTo>
                  <a:pt x="38100"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endParaRPr lang="en-US" dirty="0"/>
          </a:p>
        </p:txBody>
      </p:sp>
      <p:sp>
        <p:nvSpPr>
          <p:cNvPr id="36" name="Content Placeholder 2">
            <a:extLst>
              <a:ext uri="{FF2B5EF4-FFF2-40B4-BE49-F238E27FC236}">
                <a16:creationId xmlns:a16="http://schemas.microsoft.com/office/drawing/2014/main" id="{BC7A6974-F1A7-4773-9D56-3C7A1C21281A}"/>
              </a:ext>
            </a:extLst>
          </p:cNvPr>
          <p:cNvSpPr txBox="1">
            <a:spLocks/>
          </p:cNvSpPr>
          <p:nvPr/>
        </p:nvSpPr>
        <p:spPr>
          <a:xfrm>
            <a:off x="546039" y="1281550"/>
            <a:ext cx="5072670" cy="443893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accent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accent5"/>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accent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dirty="0">
                <a:solidFill>
                  <a:schemeClr val="accent1"/>
                </a:solidFill>
              </a:rPr>
              <a:t>The 6|18 Initiative focuses on 18 evidence-based interventions to address 6 health conditions that your employees are likely facing. Select from the 18 interventions to create a strategic plan that addresses the unique needs of your workforce and family members. </a:t>
            </a:r>
          </a:p>
        </p:txBody>
      </p:sp>
      <p:pic>
        <p:nvPicPr>
          <p:cNvPr id="6" name="Graphic 5" descr="Lungs">
            <a:extLst>
              <a:ext uri="{FF2B5EF4-FFF2-40B4-BE49-F238E27FC236}">
                <a16:creationId xmlns:a16="http://schemas.microsoft.com/office/drawing/2014/main" id="{785B12DA-7BC1-41C2-8CDB-23DEAC35D8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2807" y="5709343"/>
            <a:ext cx="457200" cy="457200"/>
          </a:xfrm>
          <a:prstGeom prst="rect">
            <a:avLst/>
          </a:prstGeom>
        </p:spPr>
      </p:pic>
      <p:pic>
        <p:nvPicPr>
          <p:cNvPr id="10" name="Graphic 9" descr="Medicine">
            <a:extLst>
              <a:ext uri="{FF2B5EF4-FFF2-40B4-BE49-F238E27FC236}">
                <a16:creationId xmlns:a16="http://schemas.microsoft.com/office/drawing/2014/main" id="{882F7C7F-26FA-48BD-A1E6-32A7F52997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66719" y="5257800"/>
            <a:ext cx="457200" cy="457200"/>
          </a:xfrm>
          <a:prstGeom prst="rect">
            <a:avLst/>
          </a:prstGeom>
        </p:spPr>
      </p:pic>
      <p:pic>
        <p:nvPicPr>
          <p:cNvPr id="12" name="Graphic 11" descr="Needle">
            <a:extLst>
              <a:ext uri="{FF2B5EF4-FFF2-40B4-BE49-F238E27FC236}">
                <a16:creationId xmlns:a16="http://schemas.microsoft.com/office/drawing/2014/main" id="{9E5AEA75-A326-4700-BFDB-F12A69D48BC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52719" y="5729459"/>
            <a:ext cx="457200" cy="457200"/>
          </a:xfrm>
          <a:prstGeom prst="rect">
            <a:avLst/>
          </a:prstGeom>
        </p:spPr>
      </p:pic>
      <p:pic>
        <p:nvPicPr>
          <p:cNvPr id="18" name="Graphic 17" descr="Smoking">
            <a:extLst>
              <a:ext uri="{FF2B5EF4-FFF2-40B4-BE49-F238E27FC236}">
                <a16:creationId xmlns:a16="http://schemas.microsoft.com/office/drawing/2014/main" id="{4BD9F7C8-0D67-42AB-B935-0323B6CD787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701893">
            <a:off x="6692807" y="4751720"/>
            <a:ext cx="457200" cy="457200"/>
          </a:xfrm>
          <a:prstGeom prst="rect">
            <a:avLst/>
          </a:prstGeom>
        </p:spPr>
      </p:pic>
      <p:sp>
        <p:nvSpPr>
          <p:cNvPr id="46" name="Rectangle 45">
            <a:hlinkClick r:id="rId11"/>
            <a:extLst>
              <a:ext uri="{FF2B5EF4-FFF2-40B4-BE49-F238E27FC236}">
                <a16:creationId xmlns:a16="http://schemas.microsoft.com/office/drawing/2014/main" id="{067C5876-355A-402B-946E-EAAFCF9C0C4A}"/>
              </a:ext>
            </a:extLst>
          </p:cNvPr>
          <p:cNvSpPr/>
          <p:nvPr/>
        </p:nvSpPr>
        <p:spPr>
          <a:xfrm>
            <a:off x="587923" y="4800600"/>
            <a:ext cx="1981200" cy="338554"/>
          </a:xfrm>
          <a:prstGeom prst="rect">
            <a:avLst/>
          </a:prstGeom>
        </p:spPr>
        <p:txBody>
          <a:bodyPr wrap="square">
            <a:spAutoFit/>
          </a:bodyPr>
          <a:lstStyle/>
          <a:p>
            <a:r>
              <a:rPr lang="en-US" sz="1600" dirty="0"/>
              <a:t>Reduce Tobacco Use</a:t>
            </a:r>
          </a:p>
        </p:txBody>
      </p:sp>
      <p:sp>
        <p:nvSpPr>
          <p:cNvPr id="48" name="Rectangle 47">
            <a:hlinkClick r:id="rId12"/>
            <a:extLst>
              <a:ext uri="{FF2B5EF4-FFF2-40B4-BE49-F238E27FC236}">
                <a16:creationId xmlns:a16="http://schemas.microsoft.com/office/drawing/2014/main" id="{F9FD2DBA-0AA0-4CC1-BA2C-B8CE6CEC7347}"/>
              </a:ext>
            </a:extLst>
          </p:cNvPr>
          <p:cNvSpPr/>
          <p:nvPr/>
        </p:nvSpPr>
        <p:spPr>
          <a:xfrm>
            <a:off x="587638" y="5296794"/>
            <a:ext cx="2083235" cy="338554"/>
          </a:xfrm>
          <a:prstGeom prst="rect">
            <a:avLst/>
          </a:prstGeom>
        </p:spPr>
        <p:txBody>
          <a:bodyPr wrap="square">
            <a:spAutoFit/>
          </a:bodyPr>
          <a:lstStyle/>
          <a:p>
            <a:r>
              <a:rPr lang="en-US" sz="1600" dirty="0"/>
              <a:t>Improve Antibiotic Use</a:t>
            </a:r>
          </a:p>
        </p:txBody>
      </p:sp>
      <p:sp>
        <p:nvSpPr>
          <p:cNvPr id="49" name="Rectangle 48">
            <a:hlinkClick r:id="rId13"/>
            <a:extLst>
              <a:ext uri="{FF2B5EF4-FFF2-40B4-BE49-F238E27FC236}">
                <a16:creationId xmlns:a16="http://schemas.microsoft.com/office/drawing/2014/main" id="{4CEDBB30-770B-45D3-AF3E-9B55BAABE6D8}"/>
              </a:ext>
            </a:extLst>
          </p:cNvPr>
          <p:cNvSpPr/>
          <p:nvPr/>
        </p:nvSpPr>
        <p:spPr>
          <a:xfrm>
            <a:off x="587923" y="5792989"/>
            <a:ext cx="1537811" cy="338554"/>
          </a:xfrm>
          <a:prstGeom prst="rect">
            <a:avLst/>
          </a:prstGeom>
        </p:spPr>
        <p:txBody>
          <a:bodyPr wrap="square">
            <a:spAutoFit/>
          </a:bodyPr>
          <a:lstStyle/>
          <a:p>
            <a:r>
              <a:rPr lang="en-US" sz="1600" dirty="0"/>
              <a:t>Control Asthma</a:t>
            </a:r>
          </a:p>
        </p:txBody>
      </p:sp>
      <p:sp>
        <p:nvSpPr>
          <p:cNvPr id="47" name="Rectangle 46">
            <a:hlinkClick r:id="rId14"/>
            <a:extLst>
              <a:ext uri="{FF2B5EF4-FFF2-40B4-BE49-F238E27FC236}">
                <a16:creationId xmlns:a16="http://schemas.microsoft.com/office/drawing/2014/main" id="{FF6C5036-0710-4E53-8831-2880E780374E}"/>
              </a:ext>
            </a:extLst>
          </p:cNvPr>
          <p:cNvSpPr/>
          <p:nvPr/>
        </p:nvSpPr>
        <p:spPr>
          <a:xfrm>
            <a:off x="2911467" y="4800600"/>
            <a:ext cx="3052849" cy="338554"/>
          </a:xfrm>
          <a:prstGeom prst="rect">
            <a:avLst/>
          </a:prstGeom>
        </p:spPr>
        <p:txBody>
          <a:bodyPr wrap="square">
            <a:spAutoFit/>
          </a:bodyPr>
          <a:lstStyle/>
          <a:p>
            <a:r>
              <a:rPr lang="en-US" sz="1600" dirty="0"/>
              <a:t>Control High Blood Pressure</a:t>
            </a:r>
          </a:p>
        </p:txBody>
      </p:sp>
      <p:sp>
        <p:nvSpPr>
          <p:cNvPr id="50" name="Rectangle 49">
            <a:hlinkClick r:id="rId15"/>
            <a:extLst>
              <a:ext uri="{FF2B5EF4-FFF2-40B4-BE49-F238E27FC236}">
                <a16:creationId xmlns:a16="http://schemas.microsoft.com/office/drawing/2014/main" id="{5FA6DFD8-5648-4CC0-9AAC-A64C87754280}"/>
              </a:ext>
            </a:extLst>
          </p:cNvPr>
          <p:cNvSpPr/>
          <p:nvPr/>
        </p:nvSpPr>
        <p:spPr>
          <a:xfrm>
            <a:off x="2911467" y="5792989"/>
            <a:ext cx="2750107" cy="338554"/>
          </a:xfrm>
          <a:prstGeom prst="rect">
            <a:avLst/>
          </a:prstGeom>
        </p:spPr>
        <p:txBody>
          <a:bodyPr wrap="square">
            <a:spAutoFit/>
          </a:bodyPr>
          <a:lstStyle/>
          <a:p>
            <a:r>
              <a:rPr lang="en-US" sz="1600" dirty="0"/>
              <a:t>Prevent Type 2 Diabetes</a:t>
            </a:r>
          </a:p>
        </p:txBody>
      </p:sp>
      <p:sp>
        <p:nvSpPr>
          <p:cNvPr id="51" name="Rectangle 50">
            <a:hlinkClick r:id="rId16"/>
            <a:extLst>
              <a:ext uri="{FF2B5EF4-FFF2-40B4-BE49-F238E27FC236}">
                <a16:creationId xmlns:a16="http://schemas.microsoft.com/office/drawing/2014/main" id="{D99AA418-2B6A-4A4E-AC97-F192935987FD}"/>
              </a:ext>
            </a:extLst>
          </p:cNvPr>
          <p:cNvSpPr/>
          <p:nvPr/>
        </p:nvSpPr>
        <p:spPr>
          <a:xfrm>
            <a:off x="2911467" y="5296794"/>
            <a:ext cx="3052849" cy="338554"/>
          </a:xfrm>
          <a:prstGeom prst="rect">
            <a:avLst/>
          </a:prstGeom>
        </p:spPr>
        <p:txBody>
          <a:bodyPr wrap="square">
            <a:spAutoFit/>
          </a:bodyPr>
          <a:lstStyle/>
          <a:p>
            <a:r>
              <a:rPr lang="en-US" sz="1600" dirty="0"/>
              <a:t>Prevent Unintended Pregnancy</a:t>
            </a:r>
          </a:p>
        </p:txBody>
      </p:sp>
      <p:pic>
        <p:nvPicPr>
          <p:cNvPr id="32" name="Graphic 31" descr="Cursor">
            <a:extLst>
              <a:ext uri="{FF2B5EF4-FFF2-40B4-BE49-F238E27FC236}">
                <a16:creationId xmlns:a16="http://schemas.microsoft.com/office/drawing/2014/main" id="{AAAD072C-834C-49FB-AC06-BC15630D90C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166519" y="4876800"/>
            <a:ext cx="914400" cy="914400"/>
          </a:xfrm>
          <a:prstGeom prst="rect">
            <a:avLst/>
          </a:prstGeom>
        </p:spPr>
      </p:pic>
      <p:sp>
        <p:nvSpPr>
          <p:cNvPr id="52" name="Speech Bubble: Rectangle 61">
            <a:extLst>
              <a:ext uri="{FF2B5EF4-FFF2-40B4-BE49-F238E27FC236}">
                <a16:creationId xmlns:a16="http://schemas.microsoft.com/office/drawing/2014/main" id="{50EEFBD9-C8EE-41FC-B17E-89CFBCA17FC4}"/>
              </a:ext>
            </a:extLst>
          </p:cNvPr>
          <p:cNvSpPr/>
          <p:nvPr/>
        </p:nvSpPr>
        <p:spPr>
          <a:xfrm flipH="1">
            <a:off x="7407960" y="4167025"/>
            <a:ext cx="3962402" cy="145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lgn="ctr"/>
            <a:r>
              <a:rPr lang="en-US" dirty="0"/>
              <a:t>The Centers for Disease Control and Prevention (CDC) can help employers </a:t>
            </a:r>
            <a:r>
              <a:rPr lang="en-US" b="1" dirty="0">
                <a:solidFill>
                  <a:schemeClr val="accent3"/>
                </a:solidFill>
              </a:rPr>
              <a:t>improve employee health </a:t>
            </a:r>
            <a:r>
              <a:rPr lang="en-US" dirty="0"/>
              <a:t>and </a:t>
            </a:r>
            <a:br>
              <a:rPr lang="en-US" dirty="0"/>
            </a:br>
            <a:r>
              <a:rPr lang="en-US" b="1" dirty="0">
                <a:solidFill>
                  <a:schemeClr val="accent3"/>
                </a:solidFill>
              </a:rPr>
              <a:t>control healthcare costs</a:t>
            </a:r>
            <a:r>
              <a:rPr lang="en-US" dirty="0"/>
              <a:t>. </a:t>
            </a:r>
          </a:p>
        </p:txBody>
      </p:sp>
      <p:sp>
        <p:nvSpPr>
          <p:cNvPr id="4" name="Rectangle 3">
            <a:extLst>
              <a:ext uri="{FF2B5EF4-FFF2-40B4-BE49-F238E27FC236}">
                <a16:creationId xmlns:a16="http://schemas.microsoft.com/office/drawing/2014/main" id="{87A737EE-3087-47E8-A68C-BDAD9067129C}"/>
              </a:ext>
            </a:extLst>
          </p:cNvPr>
          <p:cNvSpPr/>
          <p:nvPr/>
        </p:nvSpPr>
        <p:spPr>
          <a:xfrm>
            <a:off x="7655181" y="6294111"/>
            <a:ext cx="3602525" cy="369332"/>
          </a:xfrm>
          <a:prstGeom prst="rect">
            <a:avLst/>
          </a:prstGeom>
        </p:spPr>
        <p:txBody>
          <a:bodyPr wrap="none">
            <a:spAutoFit/>
          </a:bodyPr>
          <a:lstStyle/>
          <a:p>
            <a:r>
              <a:rPr lang="en-US" dirty="0">
                <a:hlinkClick r:id="rId19"/>
              </a:rPr>
              <a:t>www.cdc.gov/sixeighteen/index.html</a:t>
            </a:r>
            <a:endParaRPr lang="en-US" dirty="0"/>
          </a:p>
        </p:txBody>
      </p:sp>
    </p:spTree>
    <p:extLst>
      <p:ext uri="{BB962C8B-B14F-4D97-AF65-F5344CB8AC3E}">
        <p14:creationId xmlns:p14="http://schemas.microsoft.com/office/powerpoint/2010/main" val="1527827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4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600"/>
                                        <p:tgtEl>
                                          <p:spTgt spid="3"/>
                                        </p:tgtEl>
                                        <p:attrNameLst>
                                          <p:attrName>ppt_x</p:attrName>
                                        </p:attrNameLst>
                                      </p:cBhvr>
                                      <p:tavLst>
                                        <p:tav tm="0">
                                          <p:val>
                                            <p:strVal val="#ppt_x+#ppt_w*1.125000"/>
                                          </p:val>
                                        </p:tav>
                                        <p:tav tm="100000">
                                          <p:val>
                                            <p:strVal val="#ppt_x"/>
                                          </p:val>
                                        </p:tav>
                                      </p:tavLst>
                                    </p:anim>
                                    <p:animEffect transition="in" filter="wipe(left)">
                                      <p:cBhvr>
                                        <p:cTn id="13"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Guidance on Using Slide Deck </a:t>
            </a:r>
          </a:p>
        </p:txBody>
      </p:sp>
      <p:sp>
        <p:nvSpPr>
          <p:cNvPr id="3" name="Content Placeholder 2"/>
          <p:cNvSpPr>
            <a:spLocks noGrp="1"/>
          </p:cNvSpPr>
          <p:nvPr>
            <p:ph idx="1"/>
          </p:nvPr>
        </p:nvSpPr>
        <p:spPr>
          <a:xfrm>
            <a:off x="322128" y="2573867"/>
            <a:ext cx="11517261" cy="3389066"/>
          </a:xfrm>
        </p:spPr>
        <p:txBody>
          <a:bodyPr/>
          <a:lstStyle/>
          <a:p>
            <a:r>
              <a:rPr lang="en-US" dirty="0"/>
              <a:t> </a:t>
            </a:r>
          </a:p>
          <a:p>
            <a:r>
              <a:rPr lang="en-US" dirty="0"/>
              <a:t>We encourage State and Local Health Departments to:</a:t>
            </a:r>
          </a:p>
          <a:p>
            <a:endParaRPr lang="en-US" dirty="0"/>
          </a:p>
          <a:p>
            <a:pPr marL="342900" indent="-342900">
              <a:buFont typeface="Arial" charset="0"/>
              <a:buChar char="•"/>
            </a:pPr>
            <a:r>
              <a:rPr lang="en-US" dirty="0"/>
              <a:t>Customize slides 5, 8, 9, 17, 25, 29, 35, 41 by inserting local data, examples, and resources </a:t>
            </a:r>
          </a:p>
          <a:p>
            <a:pPr marL="342900" indent="-342900">
              <a:buFont typeface="Arial" charset="0"/>
              <a:buChar char="•"/>
            </a:pPr>
            <a:r>
              <a:rPr lang="en-US" dirty="0"/>
              <a:t>Use talking points to start a conversation </a:t>
            </a:r>
          </a:p>
          <a:p>
            <a:pPr marL="342900" indent="-342900">
              <a:buFont typeface="Arial" charset="0"/>
              <a:buChar char="•"/>
            </a:pPr>
            <a:r>
              <a:rPr lang="en-US" dirty="0"/>
              <a:t>Refer to the notes for additional guidance and recommendations </a:t>
            </a:r>
          </a:p>
          <a:p>
            <a:pPr marL="342900" indent="-342900">
              <a:buFont typeface="Arial" charset="0"/>
              <a:buChar char="•"/>
            </a:pPr>
            <a:endParaRPr lang="en-US" dirty="0"/>
          </a:p>
        </p:txBody>
      </p:sp>
      <p:sp>
        <p:nvSpPr>
          <p:cNvPr id="4" name="TextBox 3"/>
          <p:cNvSpPr txBox="1"/>
          <p:nvPr/>
        </p:nvSpPr>
        <p:spPr>
          <a:xfrm>
            <a:off x="694267" y="1354667"/>
            <a:ext cx="10532533" cy="1384995"/>
          </a:xfrm>
          <a:prstGeom prst="rect">
            <a:avLst/>
          </a:prstGeom>
          <a:noFill/>
        </p:spPr>
        <p:txBody>
          <a:bodyPr wrap="square" rtlCol="0">
            <a:spAutoFit/>
          </a:bodyPr>
          <a:lstStyle/>
          <a:p>
            <a:r>
              <a:rPr lang="en-US" sz="2800" dirty="0">
                <a:solidFill>
                  <a:schemeClr val="accent5"/>
                </a:solidFill>
              </a:rPr>
              <a:t>This presentation is intended to be used as a starting point and a resource for state and local health departments to use in their outreach to employers. </a:t>
            </a:r>
          </a:p>
        </p:txBody>
      </p:sp>
    </p:spTree>
    <p:extLst>
      <p:ext uri="{BB962C8B-B14F-4D97-AF65-F5344CB8AC3E}">
        <p14:creationId xmlns:p14="http://schemas.microsoft.com/office/powerpoint/2010/main" val="598156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4EF6-A143-4C38-9DC8-B9859799BDA9}"/>
              </a:ext>
            </a:extLst>
          </p:cNvPr>
          <p:cNvSpPr>
            <a:spLocks noGrp="1"/>
          </p:cNvSpPr>
          <p:nvPr>
            <p:ph type="title"/>
          </p:nvPr>
        </p:nvSpPr>
        <p:spPr/>
        <p:txBody>
          <a:bodyPr>
            <a:normAutofit fontScale="90000"/>
          </a:bodyPr>
          <a:lstStyle/>
          <a:p>
            <a:r>
              <a:rPr lang="en-US" dirty="0">
                <a:solidFill>
                  <a:schemeClr val="tx2"/>
                </a:solidFill>
              </a:rPr>
              <a:t>Control High Blood Pressure </a:t>
            </a:r>
          </a:p>
        </p:txBody>
      </p:sp>
    </p:spTree>
    <p:extLst>
      <p:ext uri="{BB962C8B-B14F-4D97-AF65-F5344CB8AC3E}">
        <p14:creationId xmlns:p14="http://schemas.microsoft.com/office/powerpoint/2010/main" val="136874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0CB429A-87C3-448E-A6CD-2C526F703C95}"/>
              </a:ext>
            </a:extLst>
          </p:cNvPr>
          <p:cNvSpPr/>
          <p:nvPr/>
        </p:nvSpPr>
        <p:spPr>
          <a:xfrm>
            <a:off x="0" y="3429001"/>
            <a:ext cx="12161838" cy="297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Franklin Gothic Heavy" panose="020B0903020102020204" pitchFamily="34" charset="0"/>
            </a:endParaRPr>
          </a:p>
        </p:txBody>
      </p:sp>
      <p:sp>
        <p:nvSpPr>
          <p:cNvPr id="2" name="Title 1">
            <a:extLst>
              <a:ext uri="{FF2B5EF4-FFF2-40B4-BE49-F238E27FC236}">
                <a16:creationId xmlns:a16="http://schemas.microsoft.com/office/drawing/2014/main" id="{95E08899-28A3-4954-9902-48AC6C4ED5BE}"/>
              </a:ext>
            </a:extLst>
          </p:cNvPr>
          <p:cNvSpPr>
            <a:spLocks noGrp="1"/>
          </p:cNvSpPr>
          <p:nvPr>
            <p:ph type="title"/>
          </p:nvPr>
        </p:nvSpPr>
        <p:spPr/>
        <p:txBody>
          <a:bodyPr/>
          <a:lstStyle/>
          <a:p>
            <a:r>
              <a:rPr lang="en-US" dirty="0">
                <a:solidFill>
                  <a:schemeClr val="accent1"/>
                </a:solidFill>
              </a:rPr>
              <a:t>Tell Me About High Blood Pressure…</a:t>
            </a:r>
          </a:p>
        </p:txBody>
      </p:sp>
      <p:sp>
        <p:nvSpPr>
          <p:cNvPr id="3" name="Content Placeholder 2">
            <a:extLst>
              <a:ext uri="{FF2B5EF4-FFF2-40B4-BE49-F238E27FC236}">
                <a16:creationId xmlns:a16="http://schemas.microsoft.com/office/drawing/2014/main" id="{D3AF3323-D15A-479C-86A5-15F0AA12B77F}"/>
              </a:ext>
            </a:extLst>
          </p:cNvPr>
          <p:cNvSpPr>
            <a:spLocks noGrp="1"/>
          </p:cNvSpPr>
          <p:nvPr>
            <p:ph idx="1"/>
          </p:nvPr>
        </p:nvSpPr>
        <p:spPr>
          <a:xfrm>
            <a:off x="4441808" y="1203269"/>
            <a:ext cx="7562752" cy="1808746"/>
          </a:xfrm>
        </p:spPr>
        <p:txBody>
          <a:bodyPr>
            <a:normAutofit fontScale="92500" lnSpcReduction="20000"/>
          </a:bodyPr>
          <a:lstStyle/>
          <a:p>
            <a:pPr marL="342900" lvl="0" indent="-342900">
              <a:buFont typeface="Arial" panose="020B0604020202020204" pitchFamily="34" charset="0"/>
              <a:buChar char="•"/>
            </a:pPr>
            <a:r>
              <a:rPr lang="en-US" dirty="0"/>
              <a:t>High blood pressure has no warning signs or symptoms and can only be discovered through measurement.</a:t>
            </a:r>
          </a:p>
          <a:p>
            <a:pPr marL="342900" lvl="0" indent="-342900">
              <a:buFont typeface="Arial" panose="020B0604020202020204" pitchFamily="34" charset="0"/>
              <a:buChar char="•"/>
            </a:pPr>
            <a:r>
              <a:rPr lang="en-US" dirty="0"/>
              <a:t>If blood pressure stays high for a long time, it can cause damage to your heart and brain and raise your risk for heart disease and stroke – which are two leading causes of death in the United States. </a:t>
            </a:r>
          </a:p>
        </p:txBody>
      </p:sp>
      <p:pic>
        <p:nvPicPr>
          <p:cNvPr id="19" name="Graphic 18" descr="Man">
            <a:extLst>
              <a:ext uri="{FF2B5EF4-FFF2-40B4-BE49-F238E27FC236}">
                <a16:creationId xmlns:a16="http://schemas.microsoft.com/office/drawing/2014/main" id="{AFE10CB6-7517-4801-B9F8-A997CF22D9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873" y="4783466"/>
            <a:ext cx="713246" cy="462290"/>
          </a:xfrm>
          <a:prstGeom prst="rect">
            <a:avLst/>
          </a:prstGeom>
        </p:spPr>
      </p:pic>
      <p:pic>
        <p:nvPicPr>
          <p:cNvPr id="23" name="Graphic 22" descr="Man">
            <a:extLst>
              <a:ext uri="{FF2B5EF4-FFF2-40B4-BE49-F238E27FC236}">
                <a16:creationId xmlns:a16="http://schemas.microsoft.com/office/drawing/2014/main" id="{8BA9D5DD-A9F2-4B0A-99E9-7C8F485D3A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4755" y="4819422"/>
            <a:ext cx="713246" cy="462290"/>
          </a:xfrm>
          <a:prstGeom prst="rect">
            <a:avLst/>
          </a:prstGeom>
        </p:spPr>
      </p:pic>
      <p:sp>
        <p:nvSpPr>
          <p:cNvPr id="8" name="Subtitle 15">
            <a:extLst>
              <a:ext uri="{FF2B5EF4-FFF2-40B4-BE49-F238E27FC236}">
                <a16:creationId xmlns:a16="http://schemas.microsoft.com/office/drawing/2014/main" id="{A13D42D9-BD7F-46A2-BA75-45B55F0DB83E}"/>
              </a:ext>
            </a:extLst>
          </p:cNvPr>
          <p:cNvSpPr txBox="1">
            <a:spLocks/>
          </p:cNvSpPr>
          <p:nvPr/>
        </p:nvSpPr>
        <p:spPr>
          <a:xfrm>
            <a:off x="137319" y="4419600"/>
            <a:ext cx="1184307" cy="341632"/>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dirty="0">
                <a:solidFill>
                  <a:schemeClr val="accent5"/>
                </a:solidFill>
                <a:latin typeface="Century Gothic" panose="020B0502020202020204" pitchFamily="34" charset="0"/>
              </a:rPr>
              <a:t>NEARLY </a:t>
            </a:r>
          </a:p>
        </p:txBody>
      </p:sp>
      <p:sp>
        <p:nvSpPr>
          <p:cNvPr id="9" name="Subtitle 15">
            <a:extLst>
              <a:ext uri="{FF2B5EF4-FFF2-40B4-BE49-F238E27FC236}">
                <a16:creationId xmlns:a16="http://schemas.microsoft.com/office/drawing/2014/main" id="{E102F5F8-7C83-466C-A92A-C38B0B4DB618}"/>
              </a:ext>
            </a:extLst>
          </p:cNvPr>
          <p:cNvSpPr txBox="1">
            <a:spLocks/>
          </p:cNvSpPr>
          <p:nvPr/>
        </p:nvSpPr>
        <p:spPr>
          <a:xfrm>
            <a:off x="2880519" y="4572000"/>
            <a:ext cx="1821873" cy="1089529"/>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solidFill>
                  <a:schemeClr val="accent3"/>
                </a:solidFill>
                <a:latin typeface="Century Gothic" panose="020B0502020202020204" pitchFamily="34" charset="0"/>
              </a:rPr>
              <a:t>Americans </a:t>
            </a:r>
            <a:r>
              <a:rPr lang="en-US" sz="1800" dirty="0">
                <a:solidFill>
                  <a:schemeClr val="accent5"/>
                </a:solidFill>
                <a:latin typeface="Century Gothic" panose="020B0502020202020204" pitchFamily="34" charset="0"/>
              </a:rPr>
              <a:t>HAVE high blood pressure. </a:t>
            </a:r>
          </a:p>
        </p:txBody>
      </p:sp>
      <p:sp>
        <p:nvSpPr>
          <p:cNvPr id="10" name="Subtitle 15">
            <a:extLst>
              <a:ext uri="{FF2B5EF4-FFF2-40B4-BE49-F238E27FC236}">
                <a16:creationId xmlns:a16="http://schemas.microsoft.com/office/drawing/2014/main" id="{21968A53-2D4E-43F3-93C9-A5109FC588E9}"/>
              </a:ext>
            </a:extLst>
          </p:cNvPr>
          <p:cNvSpPr txBox="1">
            <a:spLocks/>
          </p:cNvSpPr>
          <p:nvPr/>
        </p:nvSpPr>
        <p:spPr>
          <a:xfrm>
            <a:off x="1051719" y="4228418"/>
            <a:ext cx="1470286" cy="5909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3600" dirty="0">
                <a:solidFill>
                  <a:schemeClr val="accent5"/>
                </a:solidFill>
                <a:latin typeface="Franklin Gothic Heavy" panose="020B0903020102020204" pitchFamily="34" charset="0"/>
              </a:rPr>
              <a:t>1</a:t>
            </a:r>
            <a:r>
              <a:rPr lang="en-US" sz="2400" dirty="0">
                <a:solidFill>
                  <a:schemeClr val="accent5"/>
                </a:solidFill>
                <a:latin typeface="Franklin Gothic Heavy" panose="020B0903020102020204" pitchFamily="34" charset="0"/>
              </a:rPr>
              <a:t> </a:t>
            </a:r>
            <a:r>
              <a:rPr lang="en-US" sz="1800" dirty="0">
                <a:solidFill>
                  <a:schemeClr val="accent5"/>
                </a:solidFill>
                <a:latin typeface="Franklin Gothic Heavy" panose="020B0903020102020204" pitchFamily="34" charset="0"/>
              </a:rPr>
              <a:t>in</a:t>
            </a:r>
            <a:r>
              <a:rPr lang="en-US" sz="2400" dirty="0">
                <a:solidFill>
                  <a:schemeClr val="accent5"/>
                </a:solidFill>
                <a:latin typeface="Franklin Gothic Heavy" panose="020B0903020102020204" pitchFamily="34" charset="0"/>
              </a:rPr>
              <a:t> </a:t>
            </a:r>
            <a:r>
              <a:rPr lang="en-US" sz="3600" dirty="0">
                <a:solidFill>
                  <a:schemeClr val="accent5"/>
                </a:solidFill>
                <a:latin typeface="Franklin Gothic Heavy" panose="020B0903020102020204" pitchFamily="34" charset="0"/>
              </a:rPr>
              <a:t>2</a:t>
            </a:r>
            <a:endParaRPr lang="en-US" sz="2400" dirty="0">
              <a:solidFill>
                <a:schemeClr val="accent5"/>
              </a:solidFill>
              <a:latin typeface="Franklin Gothic Heavy" panose="020B0903020102020204" pitchFamily="34" charset="0"/>
            </a:endParaRPr>
          </a:p>
        </p:txBody>
      </p:sp>
      <p:sp>
        <p:nvSpPr>
          <p:cNvPr id="11" name="Subtitle 15">
            <a:extLst>
              <a:ext uri="{FF2B5EF4-FFF2-40B4-BE49-F238E27FC236}">
                <a16:creationId xmlns:a16="http://schemas.microsoft.com/office/drawing/2014/main" id="{8B14FF25-0311-40C2-B752-80030E5FA502}"/>
              </a:ext>
            </a:extLst>
          </p:cNvPr>
          <p:cNvSpPr txBox="1">
            <a:spLocks/>
          </p:cNvSpPr>
          <p:nvPr/>
        </p:nvSpPr>
        <p:spPr>
          <a:xfrm>
            <a:off x="5854293" y="3876622"/>
            <a:ext cx="3073329" cy="452432"/>
          </a:xfrm>
          <a:prstGeom prst="rect">
            <a:avLst/>
          </a:prstGeom>
        </p:spPr>
        <p:txBody>
          <a:bodyPr vert="horz" wrap="square" lIns="91440" tIns="18288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chemeClr val="accent5"/>
                </a:solidFill>
                <a:latin typeface="Century Gothic" panose="020B0502020202020204" pitchFamily="34" charset="0"/>
              </a:rPr>
              <a:t>RESULTING IN up To</a:t>
            </a:r>
          </a:p>
        </p:txBody>
      </p:sp>
      <p:cxnSp>
        <p:nvCxnSpPr>
          <p:cNvPr id="12" name="Connector: Elbow 11" descr="Connector arrow ">
            <a:extLst>
              <a:ext uri="{FF2B5EF4-FFF2-40B4-BE49-F238E27FC236}">
                <a16:creationId xmlns:a16="http://schemas.microsoft.com/office/drawing/2014/main" id="{0E3F873A-05A4-440A-A938-01C28BAC7095}"/>
              </a:ext>
            </a:extLst>
          </p:cNvPr>
          <p:cNvCxnSpPr>
            <a:cxnSpLocks/>
          </p:cNvCxnSpPr>
          <p:nvPr/>
        </p:nvCxnSpPr>
        <p:spPr>
          <a:xfrm flipV="1">
            <a:off x="2956719" y="4199782"/>
            <a:ext cx="2792506" cy="1486231"/>
          </a:xfrm>
          <a:prstGeom prst="bentConnector3">
            <a:avLst>
              <a:gd name="adj1" fmla="val 54775"/>
            </a:avLst>
          </a:prstGeom>
          <a:ln w="57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Subtitle 15">
            <a:extLst>
              <a:ext uri="{FF2B5EF4-FFF2-40B4-BE49-F238E27FC236}">
                <a16:creationId xmlns:a16="http://schemas.microsoft.com/office/drawing/2014/main" id="{AC6319BB-A1C2-42E6-99ED-F737502E8B29}"/>
              </a:ext>
            </a:extLst>
          </p:cNvPr>
          <p:cNvSpPr txBox="1">
            <a:spLocks/>
          </p:cNvSpPr>
          <p:nvPr/>
        </p:nvSpPr>
        <p:spPr>
          <a:xfrm>
            <a:off x="6690519" y="4550676"/>
            <a:ext cx="2373660" cy="7017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400" dirty="0">
                <a:solidFill>
                  <a:schemeClr val="accent1"/>
                </a:solidFill>
                <a:latin typeface="Franklin Gothic Heavy" panose="020B0903020102020204" pitchFamily="34" charset="0"/>
              </a:rPr>
              <a:t>BILLION </a:t>
            </a:r>
            <a:endParaRPr lang="en-US" sz="3200" dirty="0">
              <a:solidFill>
                <a:schemeClr val="accent1"/>
              </a:solidFill>
              <a:latin typeface="Franklin Gothic Heavy" panose="020B0903020102020204" pitchFamily="34" charset="0"/>
            </a:endParaRPr>
          </a:p>
        </p:txBody>
      </p:sp>
      <p:sp>
        <p:nvSpPr>
          <p:cNvPr id="17" name="Subtitle 15">
            <a:extLst>
              <a:ext uri="{FF2B5EF4-FFF2-40B4-BE49-F238E27FC236}">
                <a16:creationId xmlns:a16="http://schemas.microsoft.com/office/drawing/2014/main" id="{03D25D59-F0F6-4EC7-B8DB-3CCD9D7EB3B5}"/>
              </a:ext>
            </a:extLst>
          </p:cNvPr>
          <p:cNvSpPr txBox="1">
            <a:spLocks/>
          </p:cNvSpPr>
          <p:nvPr/>
        </p:nvSpPr>
        <p:spPr>
          <a:xfrm>
            <a:off x="4958702" y="4497002"/>
            <a:ext cx="1634487" cy="674031"/>
          </a:xfrm>
          <a:prstGeom prst="rect">
            <a:avLst/>
          </a:prstGeom>
        </p:spPr>
        <p:txBody>
          <a:bodyPr vert="horz" wrap="square" lIns="91440" tIns="45720" rIns="91440" bIns="45720" rtlCol="0">
            <a:prstTxWarp prst="textPlain">
              <a:avLst/>
            </a:prstTxWarp>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solidFill>
                  <a:schemeClr val="accent3"/>
                </a:solidFill>
                <a:latin typeface="Franklin Gothic Heavy" panose="020B0903020102020204" pitchFamily="34" charset="0"/>
              </a:rPr>
              <a:t>$198</a:t>
            </a:r>
            <a:endParaRPr lang="en-US" sz="900" dirty="0">
              <a:latin typeface="Franklin Gothic Heavy" panose="020B0903020102020204" pitchFamily="34" charset="0"/>
            </a:endParaRPr>
          </a:p>
        </p:txBody>
      </p:sp>
      <p:cxnSp>
        <p:nvCxnSpPr>
          <p:cNvPr id="18" name="Connector: Elbow 17" descr="Connector arrow ">
            <a:extLst>
              <a:ext uri="{FF2B5EF4-FFF2-40B4-BE49-F238E27FC236}">
                <a16:creationId xmlns:a16="http://schemas.microsoft.com/office/drawing/2014/main" id="{1C659EA5-A3AF-4B7F-8979-9A1CA01DDC87}"/>
              </a:ext>
            </a:extLst>
          </p:cNvPr>
          <p:cNvCxnSpPr>
            <a:cxnSpLocks/>
            <a:stCxn id="16" idx="3"/>
          </p:cNvCxnSpPr>
          <p:nvPr/>
        </p:nvCxnSpPr>
        <p:spPr>
          <a:xfrm flipV="1">
            <a:off x="9064179" y="3765816"/>
            <a:ext cx="935466" cy="1135726"/>
          </a:xfrm>
          <a:prstGeom prst="bentConnector3">
            <a:avLst>
              <a:gd name="adj1" fmla="val 50000"/>
            </a:avLst>
          </a:prstGeom>
          <a:ln w="57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 name="Speech Bubble: Rectangle 61">
            <a:extLst>
              <a:ext uri="{FF2B5EF4-FFF2-40B4-BE49-F238E27FC236}">
                <a16:creationId xmlns:a16="http://schemas.microsoft.com/office/drawing/2014/main" id="{F4F8CDCC-C9D6-4EAA-91F5-5B197A9A4767}"/>
              </a:ext>
            </a:extLst>
          </p:cNvPr>
          <p:cNvSpPr/>
          <p:nvPr/>
        </p:nvSpPr>
        <p:spPr>
          <a:xfrm flipH="1">
            <a:off x="322128" y="1379768"/>
            <a:ext cx="3962402" cy="2561353"/>
          </a:xfrm>
          <a:custGeom>
            <a:avLst/>
            <a:gdLst>
              <a:gd name="connsiteX0" fmla="*/ 0 w 2510972"/>
              <a:gd name="connsiteY0" fmla="*/ 0 h 1115598"/>
              <a:gd name="connsiteX1" fmla="*/ 1464734 w 2510972"/>
              <a:gd name="connsiteY1" fmla="*/ 0 h 1115598"/>
              <a:gd name="connsiteX2" fmla="*/ 1464734 w 2510972"/>
              <a:gd name="connsiteY2" fmla="*/ 0 h 1115598"/>
              <a:gd name="connsiteX3" fmla="*/ 2092477 w 2510972"/>
              <a:gd name="connsiteY3" fmla="*/ 0 h 1115598"/>
              <a:gd name="connsiteX4" fmla="*/ 2510972 w 2510972"/>
              <a:gd name="connsiteY4" fmla="*/ 0 h 1115598"/>
              <a:gd name="connsiteX5" fmla="*/ 2510972 w 2510972"/>
              <a:gd name="connsiteY5" fmla="*/ 650766 h 1115598"/>
              <a:gd name="connsiteX6" fmla="*/ 2510972 w 2510972"/>
              <a:gd name="connsiteY6" fmla="*/ 650766 h 1115598"/>
              <a:gd name="connsiteX7" fmla="*/ 2510972 w 2510972"/>
              <a:gd name="connsiteY7" fmla="*/ 929665 h 1115598"/>
              <a:gd name="connsiteX8" fmla="*/ 2510972 w 2510972"/>
              <a:gd name="connsiteY8" fmla="*/ 1115598 h 1115598"/>
              <a:gd name="connsiteX9" fmla="*/ 2092477 w 2510972"/>
              <a:gd name="connsiteY9" fmla="*/ 1115598 h 1115598"/>
              <a:gd name="connsiteX10" fmla="*/ 2003680 w 2510972"/>
              <a:gd name="connsiteY10" fmla="*/ 1287657 h 1115598"/>
              <a:gd name="connsiteX11" fmla="*/ 1464734 w 2510972"/>
              <a:gd name="connsiteY11" fmla="*/ 1115598 h 1115598"/>
              <a:gd name="connsiteX12" fmla="*/ 0 w 2510972"/>
              <a:gd name="connsiteY12" fmla="*/ 1115598 h 1115598"/>
              <a:gd name="connsiteX13" fmla="*/ 0 w 2510972"/>
              <a:gd name="connsiteY13" fmla="*/ 929665 h 1115598"/>
              <a:gd name="connsiteX14" fmla="*/ 0 w 2510972"/>
              <a:gd name="connsiteY14" fmla="*/ 650766 h 1115598"/>
              <a:gd name="connsiteX15" fmla="*/ 0 w 2510972"/>
              <a:gd name="connsiteY15" fmla="*/ 650766 h 1115598"/>
              <a:gd name="connsiteX16" fmla="*/ 0 w 2510972"/>
              <a:gd name="connsiteY16" fmla="*/ 0 h 1115598"/>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929665 h 1287657"/>
              <a:gd name="connsiteX14" fmla="*/ 0 w 2510972"/>
              <a:gd name="connsiteY14" fmla="*/ 650766 h 1287657"/>
              <a:gd name="connsiteX15" fmla="*/ 0 w 2510972"/>
              <a:gd name="connsiteY15"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650766 h 1287657"/>
              <a:gd name="connsiteX14" fmla="*/ 0 w 2510972"/>
              <a:gd name="connsiteY14"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0 h 1287657"/>
              <a:gd name="connsiteX0" fmla="*/ 38100 w 2549072"/>
              <a:gd name="connsiteY0" fmla="*/ 0 h 1287657"/>
              <a:gd name="connsiteX1" fmla="*/ 1502834 w 2549072"/>
              <a:gd name="connsiteY1" fmla="*/ 0 h 1287657"/>
              <a:gd name="connsiteX2" fmla="*/ 1502834 w 2549072"/>
              <a:gd name="connsiteY2" fmla="*/ 0 h 1287657"/>
              <a:gd name="connsiteX3" fmla="*/ 2130577 w 2549072"/>
              <a:gd name="connsiteY3" fmla="*/ 0 h 1287657"/>
              <a:gd name="connsiteX4" fmla="*/ 2549072 w 2549072"/>
              <a:gd name="connsiteY4" fmla="*/ 0 h 1287657"/>
              <a:gd name="connsiteX5" fmla="*/ 2549072 w 2549072"/>
              <a:gd name="connsiteY5" fmla="*/ 650766 h 1287657"/>
              <a:gd name="connsiteX6" fmla="*/ 2549072 w 2549072"/>
              <a:gd name="connsiteY6" fmla="*/ 650766 h 1287657"/>
              <a:gd name="connsiteX7" fmla="*/ 2549072 w 2549072"/>
              <a:gd name="connsiteY7" fmla="*/ 929665 h 1287657"/>
              <a:gd name="connsiteX8" fmla="*/ 2549072 w 2549072"/>
              <a:gd name="connsiteY8" fmla="*/ 1115598 h 1287657"/>
              <a:gd name="connsiteX9" fmla="*/ 2130577 w 2549072"/>
              <a:gd name="connsiteY9" fmla="*/ 1115598 h 1287657"/>
              <a:gd name="connsiteX10" fmla="*/ 2041780 w 2549072"/>
              <a:gd name="connsiteY10" fmla="*/ 1287657 h 1287657"/>
              <a:gd name="connsiteX11" fmla="*/ 1502834 w 2549072"/>
              <a:gd name="connsiteY11" fmla="*/ 1115598 h 1287657"/>
              <a:gd name="connsiteX12" fmla="*/ 0 w 2549072"/>
              <a:gd name="connsiteY12" fmla="*/ 1123218 h 1287657"/>
              <a:gd name="connsiteX13" fmla="*/ 38100 w 2549072"/>
              <a:gd name="connsiteY13" fmla="*/ 0 h 1287657"/>
              <a:gd name="connsiteX0" fmla="*/ 38100 w 2549072"/>
              <a:gd name="connsiteY0" fmla="*/ 0 h 1287657"/>
              <a:gd name="connsiteX1" fmla="*/ 1502834 w 2549072"/>
              <a:gd name="connsiteY1" fmla="*/ 0 h 1287657"/>
              <a:gd name="connsiteX2" fmla="*/ 2130577 w 2549072"/>
              <a:gd name="connsiteY2" fmla="*/ 0 h 1287657"/>
              <a:gd name="connsiteX3" fmla="*/ 2549072 w 2549072"/>
              <a:gd name="connsiteY3" fmla="*/ 0 h 1287657"/>
              <a:gd name="connsiteX4" fmla="*/ 2549072 w 2549072"/>
              <a:gd name="connsiteY4" fmla="*/ 650766 h 1287657"/>
              <a:gd name="connsiteX5" fmla="*/ 2549072 w 2549072"/>
              <a:gd name="connsiteY5" fmla="*/ 650766 h 1287657"/>
              <a:gd name="connsiteX6" fmla="*/ 2549072 w 2549072"/>
              <a:gd name="connsiteY6" fmla="*/ 929665 h 1287657"/>
              <a:gd name="connsiteX7" fmla="*/ 2549072 w 2549072"/>
              <a:gd name="connsiteY7" fmla="*/ 1115598 h 1287657"/>
              <a:gd name="connsiteX8" fmla="*/ 2130577 w 2549072"/>
              <a:gd name="connsiteY8" fmla="*/ 1115598 h 1287657"/>
              <a:gd name="connsiteX9" fmla="*/ 2041780 w 2549072"/>
              <a:gd name="connsiteY9" fmla="*/ 1287657 h 1287657"/>
              <a:gd name="connsiteX10" fmla="*/ 1502834 w 2549072"/>
              <a:gd name="connsiteY10" fmla="*/ 1115598 h 1287657"/>
              <a:gd name="connsiteX11" fmla="*/ 0 w 2549072"/>
              <a:gd name="connsiteY11" fmla="*/ 1123218 h 1287657"/>
              <a:gd name="connsiteX12" fmla="*/ 38100 w 2549072"/>
              <a:gd name="connsiteY12" fmla="*/ 0 h 1287657"/>
              <a:gd name="connsiteX0" fmla="*/ 38100 w 2549072"/>
              <a:gd name="connsiteY0" fmla="*/ 0 h 1287657"/>
              <a:gd name="connsiteX1" fmla="*/ 2130577 w 2549072"/>
              <a:gd name="connsiteY1" fmla="*/ 0 h 1287657"/>
              <a:gd name="connsiteX2" fmla="*/ 2549072 w 2549072"/>
              <a:gd name="connsiteY2" fmla="*/ 0 h 1287657"/>
              <a:gd name="connsiteX3" fmla="*/ 2549072 w 2549072"/>
              <a:gd name="connsiteY3" fmla="*/ 650766 h 1287657"/>
              <a:gd name="connsiteX4" fmla="*/ 2549072 w 2549072"/>
              <a:gd name="connsiteY4" fmla="*/ 650766 h 1287657"/>
              <a:gd name="connsiteX5" fmla="*/ 2549072 w 2549072"/>
              <a:gd name="connsiteY5" fmla="*/ 929665 h 1287657"/>
              <a:gd name="connsiteX6" fmla="*/ 2549072 w 2549072"/>
              <a:gd name="connsiteY6" fmla="*/ 1115598 h 1287657"/>
              <a:gd name="connsiteX7" fmla="*/ 2130577 w 2549072"/>
              <a:gd name="connsiteY7" fmla="*/ 1115598 h 1287657"/>
              <a:gd name="connsiteX8" fmla="*/ 2041780 w 2549072"/>
              <a:gd name="connsiteY8" fmla="*/ 1287657 h 1287657"/>
              <a:gd name="connsiteX9" fmla="*/ 1502834 w 2549072"/>
              <a:gd name="connsiteY9" fmla="*/ 1115598 h 1287657"/>
              <a:gd name="connsiteX10" fmla="*/ 0 w 2549072"/>
              <a:gd name="connsiteY10" fmla="*/ 1123218 h 1287657"/>
              <a:gd name="connsiteX11" fmla="*/ 38100 w 2549072"/>
              <a:gd name="connsiteY11"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929665 h 1287657"/>
              <a:gd name="connsiteX5" fmla="*/ 2549072 w 2549072"/>
              <a:gd name="connsiteY5" fmla="*/ 1115598 h 1287657"/>
              <a:gd name="connsiteX6" fmla="*/ 2130577 w 2549072"/>
              <a:gd name="connsiteY6" fmla="*/ 1115598 h 1287657"/>
              <a:gd name="connsiteX7" fmla="*/ 2041780 w 2549072"/>
              <a:gd name="connsiteY7" fmla="*/ 1287657 h 1287657"/>
              <a:gd name="connsiteX8" fmla="*/ 1502834 w 2549072"/>
              <a:gd name="connsiteY8" fmla="*/ 1115598 h 1287657"/>
              <a:gd name="connsiteX9" fmla="*/ 0 w 2549072"/>
              <a:gd name="connsiteY9" fmla="*/ 1123218 h 1287657"/>
              <a:gd name="connsiteX10" fmla="*/ 38100 w 2549072"/>
              <a:gd name="connsiteY10"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1115598 h 1287657"/>
              <a:gd name="connsiteX5" fmla="*/ 2130577 w 2549072"/>
              <a:gd name="connsiteY5" fmla="*/ 1115598 h 1287657"/>
              <a:gd name="connsiteX6" fmla="*/ 2041780 w 2549072"/>
              <a:gd name="connsiteY6" fmla="*/ 1287657 h 1287657"/>
              <a:gd name="connsiteX7" fmla="*/ 1502834 w 2549072"/>
              <a:gd name="connsiteY7" fmla="*/ 1115598 h 1287657"/>
              <a:gd name="connsiteX8" fmla="*/ 0 w 2549072"/>
              <a:gd name="connsiteY8" fmla="*/ 1123218 h 1287657"/>
              <a:gd name="connsiteX9" fmla="*/ 38100 w 2549072"/>
              <a:gd name="connsiteY9"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1115598 h 1287657"/>
              <a:gd name="connsiteX4" fmla="*/ 2130577 w 2549072"/>
              <a:gd name="connsiteY4" fmla="*/ 1115598 h 1287657"/>
              <a:gd name="connsiteX5" fmla="*/ 2041780 w 2549072"/>
              <a:gd name="connsiteY5" fmla="*/ 1287657 h 1287657"/>
              <a:gd name="connsiteX6" fmla="*/ 1502834 w 2549072"/>
              <a:gd name="connsiteY6" fmla="*/ 1115598 h 1287657"/>
              <a:gd name="connsiteX7" fmla="*/ 0 w 2549072"/>
              <a:gd name="connsiteY7" fmla="*/ 1123218 h 1287657"/>
              <a:gd name="connsiteX8" fmla="*/ 38100 w 2549072"/>
              <a:gd name="connsiteY8" fmla="*/ 0 h 1287657"/>
              <a:gd name="connsiteX0" fmla="*/ 38100 w 2549072"/>
              <a:gd name="connsiteY0" fmla="*/ 0 h 1287657"/>
              <a:gd name="connsiteX1" fmla="*/ 2549072 w 2549072"/>
              <a:gd name="connsiteY1" fmla="*/ 0 h 1287657"/>
              <a:gd name="connsiteX2" fmla="*/ 2549072 w 2549072"/>
              <a:gd name="connsiteY2" fmla="*/ 1115598 h 1287657"/>
              <a:gd name="connsiteX3" fmla="*/ 2130577 w 2549072"/>
              <a:gd name="connsiteY3" fmla="*/ 1115598 h 1287657"/>
              <a:gd name="connsiteX4" fmla="*/ 2041780 w 2549072"/>
              <a:gd name="connsiteY4" fmla="*/ 1287657 h 1287657"/>
              <a:gd name="connsiteX5" fmla="*/ 1502834 w 2549072"/>
              <a:gd name="connsiteY5" fmla="*/ 1115598 h 1287657"/>
              <a:gd name="connsiteX6" fmla="*/ 0 w 2549072"/>
              <a:gd name="connsiteY6" fmla="*/ 1123218 h 1287657"/>
              <a:gd name="connsiteX7" fmla="*/ 38100 w 2549072"/>
              <a:gd name="connsiteY7" fmla="*/ 0 h 1287657"/>
              <a:gd name="connsiteX0" fmla="*/ 38100 w 2648132"/>
              <a:gd name="connsiteY0" fmla="*/ 0 h 1287657"/>
              <a:gd name="connsiteX1" fmla="*/ 2549072 w 2648132"/>
              <a:gd name="connsiteY1" fmla="*/ 0 h 1287657"/>
              <a:gd name="connsiteX2" fmla="*/ 2648132 w 2648132"/>
              <a:gd name="connsiteY2" fmla="*/ 1115598 h 1287657"/>
              <a:gd name="connsiteX3" fmla="*/ 2130577 w 2648132"/>
              <a:gd name="connsiteY3" fmla="*/ 1115598 h 1287657"/>
              <a:gd name="connsiteX4" fmla="*/ 2041780 w 2648132"/>
              <a:gd name="connsiteY4" fmla="*/ 1287657 h 1287657"/>
              <a:gd name="connsiteX5" fmla="*/ 1502834 w 2648132"/>
              <a:gd name="connsiteY5" fmla="*/ 1115598 h 1287657"/>
              <a:gd name="connsiteX6" fmla="*/ 0 w 2648132"/>
              <a:gd name="connsiteY6" fmla="*/ 1123218 h 1287657"/>
              <a:gd name="connsiteX7" fmla="*/ 38100 w 2648132"/>
              <a:gd name="connsiteY7" fmla="*/ 0 h 1287657"/>
              <a:gd name="connsiteX0" fmla="*/ 38100 w 2648132"/>
              <a:gd name="connsiteY0" fmla="*/ 0 h 1123218"/>
              <a:gd name="connsiteX1" fmla="*/ 2549072 w 2648132"/>
              <a:gd name="connsiteY1" fmla="*/ 0 h 1123218"/>
              <a:gd name="connsiteX2" fmla="*/ 2648132 w 2648132"/>
              <a:gd name="connsiteY2" fmla="*/ 1115598 h 1123218"/>
              <a:gd name="connsiteX3" fmla="*/ 2130577 w 2648132"/>
              <a:gd name="connsiteY3" fmla="*/ 1115598 h 1123218"/>
              <a:gd name="connsiteX4" fmla="*/ 1502834 w 2648132"/>
              <a:gd name="connsiteY4" fmla="*/ 1115598 h 1123218"/>
              <a:gd name="connsiteX5" fmla="*/ 0 w 2648132"/>
              <a:gd name="connsiteY5" fmla="*/ 1123218 h 1123218"/>
              <a:gd name="connsiteX6" fmla="*/ 38100 w 2648132"/>
              <a:gd name="connsiteY6"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1502834 w 2648132"/>
              <a:gd name="connsiteY3" fmla="*/ 1115598 h 1123218"/>
              <a:gd name="connsiteX4" fmla="*/ 0 w 2648132"/>
              <a:gd name="connsiteY4" fmla="*/ 1123218 h 1123218"/>
              <a:gd name="connsiteX5" fmla="*/ 38100 w 2648132"/>
              <a:gd name="connsiteY5"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0 w 2648132"/>
              <a:gd name="connsiteY3" fmla="*/ 1123218 h 1123218"/>
              <a:gd name="connsiteX4" fmla="*/ 38100 w 2648132"/>
              <a:gd name="connsiteY4" fmla="*/ 0 h 1123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132" h="1123218">
                <a:moveTo>
                  <a:pt x="38100" y="0"/>
                </a:moveTo>
                <a:lnTo>
                  <a:pt x="2549072" y="0"/>
                </a:lnTo>
                <a:lnTo>
                  <a:pt x="2648132" y="1115598"/>
                </a:lnTo>
                <a:lnTo>
                  <a:pt x="0" y="1123218"/>
                </a:lnTo>
                <a:lnTo>
                  <a:pt x="38100"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oAutofit/>
          </a:bodyPr>
          <a:lstStyle/>
          <a:p>
            <a:pPr algn="ctr"/>
            <a:r>
              <a:rPr lang="en-US" dirty="0"/>
              <a:t>Among those 108 million with high blood pressure only 26 million have their blood pressure under control. </a:t>
            </a:r>
            <a:r>
              <a:rPr lang="en-US" baseline="30000" dirty="0"/>
              <a:t>8</a:t>
            </a:r>
          </a:p>
        </p:txBody>
      </p:sp>
      <p:sp>
        <p:nvSpPr>
          <p:cNvPr id="57" name="Rectangle 56">
            <a:extLst>
              <a:ext uri="{FF2B5EF4-FFF2-40B4-BE49-F238E27FC236}">
                <a16:creationId xmlns:a16="http://schemas.microsoft.com/office/drawing/2014/main" id="{3CC2830E-DFB1-4299-9D8D-A4D6B4C39D95}"/>
              </a:ext>
            </a:extLst>
          </p:cNvPr>
          <p:cNvSpPr/>
          <p:nvPr/>
        </p:nvSpPr>
        <p:spPr>
          <a:xfrm>
            <a:off x="4709319" y="5313973"/>
            <a:ext cx="4294502" cy="313932"/>
          </a:xfrm>
          <a:prstGeom prst="rect">
            <a:avLst/>
          </a:prstGeom>
        </p:spPr>
        <p:txBody>
          <a:bodyPr wrap="square">
            <a:spAutoFit/>
          </a:bodyPr>
          <a:lstStyle/>
          <a:p>
            <a:pPr defTabSz="685818">
              <a:lnSpc>
                <a:spcPct val="90000"/>
              </a:lnSpc>
              <a:spcBef>
                <a:spcPts val="750"/>
              </a:spcBef>
            </a:pPr>
            <a:r>
              <a:rPr lang="en-US" sz="1600" dirty="0">
                <a:solidFill>
                  <a:schemeClr val="accent5"/>
                </a:solidFill>
                <a:latin typeface="Century Gothic" panose="020B0502020202020204" pitchFamily="34" charset="0"/>
              </a:rPr>
              <a:t>in healthcare costs </a:t>
            </a:r>
            <a:r>
              <a:rPr lang="en-US" sz="1600" baseline="30000" dirty="0">
                <a:solidFill>
                  <a:schemeClr val="accent5"/>
                </a:solidFill>
                <a:latin typeface="Century Gothic" panose="020B0502020202020204" pitchFamily="34" charset="0"/>
              </a:rPr>
              <a:t>8</a:t>
            </a:r>
          </a:p>
        </p:txBody>
      </p:sp>
      <p:pic>
        <p:nvPicPr>
          <p:cNvPr id="29" name="Picture 28" descr="Image of a heart showing that individuals with hypertension are at risk of heart disease, stroke, and other vascular diseases. ">
            <a:extLst>
              <a:ext uri="{FF2B5EF4-FFF2-40B4-BE49-F238E27FC236}">
                <a16:creationId xmlns:a16="http://schemas.microsoft.com/office/drawing/2014/main" id="{BC5A7633-563A-4473-98E6-D36E290F094E}"/>
              </a:ext>
            </a:extLst>
          </p:cNvPr>
          <p:cNvPicPr>
            <a:picLocks noChangeAspect="1"/>
          </p:cNvPicPr>
          <p:nvPr/>
        </p:nvPicPr>
        <p:blipFill>
          <a:blip r:embed="rId7"/>
          <a:stretch>
            <a:fillRect/>
          </a:stretch>
        </p:blipFill>
        <p:spPr>
          <a:xfrm>
            <a:off x="8595519" y="3657600"/>
            <a:ext cx="762073" cy="762039"/>
          </a:xfrm>
          <a:prstGeom prst="rect">
            <a:avLst/>
          </a:prstGeom>
          <a:solidFill>
            <a:schemeClr val="accent3"/>
          </a:solidFill>
        </p:spPr>
      </p:pic>
      <p:sp>
        <p:nvSpPr>
          <p:cNvPr id="43" name="Subtitle 15">
            <a:extLst>
              <a:ext uri="{FF2B5EF4-FFF2-40B4-BE49-F238E27FC236}">
                <a16:creationId xmlns:a16="http://schemas.microsoft.com/office/drawing/2014/main" id="{663655BD-431E-47A3-A666-59B5A120EEA8}"/>
              </a:ext>
            </a:extLst>
          </p:cNvPr>
          <p:cNvSpPr txBox="1">
            <a:spLocks/>
          </p:cNvSpPr>
          <p:nvPr/>
        </p:nvSpPr>
        <p:spPr>
          <a:xfrm>
            <a:off x="9281319" y="5105400"/>
            <a:ext cx="1600200" cy="7017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400" dirty="0">
                <a:solidFill>
                  <a:schemeClr val="accent3"/>
                </a:solidFill>
                <a:latin typeface="Franklin Gothic Heavy" panose="020B0903020102020204" pitchFamily="34" charset="0"/>
              </a:rPr>
              <a:t>850k</a:t>
            </a:r>
            <a:endParaRPr lang="en-US" sz="3200" dirty="0">
              <a:solidFill>
                <a:schemeClr val="accent3"/>
              </a:solidFill>
              <a:latin typeface="Franklin Gothic Heavy" panose="020B0903020102020204" pitchFamily="34" charset="0"/>
            </a:endParaRPr>
          </a:p>
        </p:txBody>
      </p:sp>
      <p:sp>
        <p:nvSpPr>
          <p:cNvPr id="45" name="Subtitle 15">
            <a:extLst>
              <a:ext uri="{FF2B5EF4-FFF2-40B4-BE49-F238E27FC236}">
                <a16:creationId xmlns:a16="http://schemas.microsoft.com/office/drawing/2014/main" id="{257BFF07-315A-4EE3-8B24-C23D032170B6}"/>
              </a:ext>
            </a:extLst>
          </p:cNvPr>
          <p:cNvSpPr txBox="1">
            <a:spLocks/>
          </p:cNvSpPr>
          <p:nvPr/>
        </p:nvSpPr>
        <p:spPr>
          <a:xfrm>
            <a:off x="10729119" y="5105400"/>
            <a:ext cx="940620" cy="6740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accent1"/>
                </a:solidFill>
                <a:latin typeface="Franklin Gothic Medium" panose="020B0603020102020204" pitchFamily="34" charset="0"/>
              </a:rPr>
              <a:t>Deaths per year</a:t>
            </a:r>
          </a:p>
        </p:txBody>
      </p:sp>
      <p:sp>
        <p:nvSpPr>
          <p:cNvPr id="49" name="Rectangle 48">
            <a:extLst>
              <a:ext uri="{FF2B5EF4-FFF2-40B4-BE49-F238E27FC236}">
                <a16:creationId xmlns:a16="http://schemas.microsoft.com/office/drawing/2014/main" id="{EEF68D67-4124-4DE8-AB3A-F52565D9B044}"/>
              </a:ext>
            </a:extLst>
          </p:cNvPr>
          <p:cNvSpPr/>
          <p:nvPr/>
        </p:nvSpPr>
        <p:spPr>
          <a:xfrm>
            <a:off x="10043320" y="3505200"/>
            <a:ext cx="2118518" cy="1643527"/>
          </a:xfrm>
          <a:prstGeom prst="rect">
            <a:avLst/>
          </a:prstGeom>
        </p:spPr>
        <p:txBody>
          <a:bodyPr wrap="square">
            <a:spAutoFit/>
          </a:bodyPr>
          <a:lstStyle/>
          <a:p>
            <a:pPr defTabSz="685818">
              <a:lnSpc>
                <a:spcPct val="90000"/>
              </a:lnSpc>
              <a:spcBef>
                <a:spcPts val="750"/>
              </a:spcBef>
            </a:pPr>
            <a:r>
              <a:rPr lang="en-US" sz="1600" dirty="0">
                <a:solidFill>
                  <a:schemeClr val="accent5"/>
                </a:solidFill>
                <a:latin typeface="Century Gothic" panose="020B0502020202020204" pitchFamily="34" charset="0"/>
              </a:rPr>
              <a:t>These individuals are at risk of heart disease, stroke, and other vascular diseases which contribute to roughly </a:t>
            </a:r>
          </a:p>
        </p:txBody>
      </p:sp>
      <p:sp>
        <p:nvSpPr>
          <p:cNvPr id="32" name="Content Placeholder 16">
            <a:extLst>
              <a:ext uri="{FF2B5EF4-FFF2-40B4-BE49-F238E27FC236}">
                <a16:creationId xmlns:a16="http://schemas.microsoft.com/office/drawing/2014/main" id="{CBD85284-7FD4-4207-B953-9D0F8EA5BDC0}"/>
              </a:ext>
              <a:ext uri="{C183D7F6-B498-43B3-948B-1728B52AA6E4}">
                <adec:decorative xmlns:adec="http://schemas.microsoft.com/office/drawing/2017/decorative" val="1"/>
              </a:ext>
            </a:extLst>
          </p:cNvPr>
          <p:cNvSpPr txBox="1">
            <a:spLocks/>
          </p:cNvSpPr>
          <p:nvPr/>
        </p:nvSpPr>
        <p:spPr>
          <a:xfrm>
            <a:off x="31026" y="6492559"/>
            <a:ext cx="11327538" cy="32769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8.. Wang G, Zhou X, et al. AJPM. 2017;53(6 suppl 2):S182-S189. and Kirkland EB, et al, J Am Heart Assoc. 2018;7(11).</a:t>
            </a:r>
            <a:r>
              <a:rPr lang="en-US" sz="1200" dirty="0" err="1"/>
              <a:t>pii</a:t>
            </a:r>
            <a:r>
              <a:rPr lang="en-US" sz="1200" dirty="0"/>
              <a:t>: e008731</a:t>
            </a:r>
          </a:p>
          <a:p>
            <a:pPr marL="0" indent="0">
              <a:buNone/>
            </a:pPr>
            <a:r>
              <a:rPr lang="en-US" sz="1200" dirty="0"/>
              <a:t>.</a:t>
            </a:r>
          </a:p>
        </p:txBody>
      </p:sp>
      <p:sp>
        <p:nvSpPr>
          <p:cNvPr id="4" name="Rectangle 3">
            <a:extLst>
              <a:ext uri="{FF2B5EF4-FFF2-40B4-BE49-F238E27FC236}">
                <a16:creationId xmlns:a16="http://schemas.microsoft.com/office/drawing/2014/main" id="{3AABE553-1D29-B945-A41C-24DDE3D6DFA0}"/>
              </a:ext>
            </a:extLst>
          </p:cNvPr>
          <p:cNvSpPr/>
          <p:nvPr/>
        </p:nvSpPr>
        <p:spPr>
          <a:xfrm>
            <a:off x="9612105" y="5876704"/>
            <a:ext cx="2330638" cy="369332"/>
          </a:xfrm>
          <a:prstGeom prst="rect">
            <a:avLst/>
          </a:prstGeom>
        </p:spPr>
        <p:txBody>
          <a:bodyPr wrap="none">
            <a:spAutoFit/>
          </a:bodyPr>
          <a:lstStyle/>
          <a:p>
            <a:r>
              <a:rPr lang="en-US" dirty="0">
                <a:solidFill>
                  <a:schemeClr val="accent1"/>
                </a:solidFill>
                <a:latin typeface="Franklin Gothic Medium" panose="020B0603020102020204" pitchFamily="34" charset="0"/>
              </a:rPr>
              <a:t>1 IN EVERY 3 DEATHS</a:t>
            </a:r>
          </a:p>
        </p:txBody>
      </p:sp>
    </p:spTree>
    <p:extLst>
      <p:ext uri="{BB962C8B-B14F-4D97-AF65-F5344CB8AC3E}">
        <p14:creationId xmlns:p14="http://schemas.microsoft.com/office/powerpoint/2010/main" val="16773512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6667">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14:bounceEnd="26667">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6667">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26667">
                                          <p:cBhvr additive="base">
                                            <p:cTn id="13" dur="750" fill="hold"/>
                                            <p:tgtEl>
                                              <p:spTgt spid="3"/>
                                            </p:tgtEl>
                                            <p:attrNameLst>
                                              <p:attrName>ppt_x</p:attrName>
                                            </p:attrNameLst>
                                          </p:cBhvr>
                                          <p:tavLst>
                                            <p:tav tm="0">
                                              <p:val>
                                                <p:strVal val="1+#ppt_w/2"/>
                                              </p:val>
                                            </p:tav>
                                            <p:tav tm="100000">
                                              <p:val>
                                                <p:strVal val="#ppt_x"/>
                                              </p:val>
                                            </p:tav>
                                          </p:tavLst>
                                        </p:anim>
                                        <p:anim calcmode="lin" valueType="num" p14:bounceEnd="26667">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8" grpId="0"/>
          <p:bldP spid="9" grpId="0"/>
          <p:bldP spid="10" grpId="0"/>
          <p:bldP spid="11" grpId="0"/>
          <p:bldP spid="16" grpId="0"/>
          <p:bldP spid="17" grpId="0"/>
          <p:bldP spid="5" grpId="0" animBg="1"/>
          <p:bldP spid="57" grpId="0"/>
          <p:bldP spid="43" grpId="0"/>
          <p:bldP spid="45" grpId="0"/>
          <p:bldP spid="49"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fill="hold"/>
                                            <p:tgtEl>
                                              <p:spTgt spid="18"/>
                                            </p:tgtEl>
                                            <p:attrNameLst>
                                              <p:attrName>ppt_x</p:attrName>
                                            </p:attrNameLst>
                                          </p:cBhvr>
                                          <p:tavLst>
                                            <p:tav tm="0">
                                              <p:val>
                                                <p:strVal val="#ppt_x"/>
                                              </p:val>
                                            </p:tav>
                                            <p:tav tm="100000">
                                              <p:val>
                                                <p:strVal val="#ppt_x"/>
                                              </p:val>
                                            </p:tav>
                                          </p:tavLst>
                                        </p:anim>
                                        <p:anim calcmode="lin" valueType="num">
                                          <p:cBhvr additive="base">
                                            <p:cTn id="100" dur="500" fill="hold"/>
                                            <p:tgtEl>
                                              <p:spTgt spid="1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fill="hold"/>
                                            <p:tgtEl>
                                              <p:spTgt spid="43"/>
                                            </p:tgtEl>
                                            <p:attrNameLst>
                                              <p:attrName>ppt_x</p:attrName>
                                            </p:attrNameLst>
                                          </p:cBhvr>
                                          <p:tavLst>
                                            <p:tav tm="0">
                                              <p:val>
                                                <p:strVal val="#ppt_x"/>
                                              </p:val>
                                            </p:tav>
                                            <p:tav tm="100000">
                                              <p:val>
                                                <p:strVal val="#ppt_x"/>
                                              </p:val>
                                            </p:tav>
                                          </p:tavLst>
                                        </p:anim>
                                        <p:anim calcmode="lin" valueType="num">
                                          <p:cBhvr additive="base">
                                            <p:cTn id="108" dur="500" fill="hold"/>
                                            <p:tgtEl>
                                              <p:spTgt spid="4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500" fill="hold"/>
                                            <p:tgtEl>
                                              <p:spTgt spid="45"/>
                                            </p:tgtEl>
                                            <p:attrNameLst>
                                              <p:attrName>ppt_x</p:attrName>
                                            </p:attrNameLst>
                                          </p:cBhvr>
                                          <p:tavLst>
                                            <p:tav tm="0">
                                              <p:val>
                                                <p:strVal val="#ppt_x"/>
                                              </p:val>
                                            </p:tav>
                                            <p:tav tm="100000">
                                              <p:val>
                                                <p:strVal val="#ppt_x"/>
                                              </p:val>
                                            </p:tav>
                                          </p:tavLst>
                                        </p:anim>
                                        <p:anim calcmode="lin" valueType="num">
                                          <p:cBhvr additive="base">
                                            <p:cTn id="112" dur="500" fill="hold"/>
                                            <p:tgtEl>
                                              <p:spTgt spid="4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additive="base">
                                            <p:cTn id="115" dur="500" fill="hold"/>
                                            <p:tgtEl>
                                              <p:spTgt spid="4"/>
                                            </p:tgtEl>
                                            <p:attrNameLst>
                                              <p:attrName>ppt_x</p:attrName>
                                            </p:attrNameLst>
                                          </p:cBhvr>
                                          <p:tavLst>
                                            <p:tav tm="0">
                                              <p:val>
                                                <p:strVal val="#ppt_x"/>
                                              </p:val>
                                            </p:tav>
                                            <p:tav tm="100000">
                                              <p:val>
                                                <p:strVal val="#ppt_x"/>
                                              </p:val>
                                            </p:tav>
                                          </p:tavLst>
                                        </p:anim>
                                        <p:anim calcmode="lin" valueType="num">
                                          <p:cBhvr additive="base">
                                            <p:cTn id="1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8" grpId="0"/>
          <p:bldP spid="9" grpId="0"/>
          <p:bldP spid="10" grpId="0"/>
          <p:bldP spid="11" grpId="0"/>
          <p:bldP spid="16" grpId="0"/>
          <p:bldP spid="17" grpId="0"/>
          <p:bldP spid="5" grpId="0" animBg="1"/>
          <p:bldP spid="57" grpId="0"/>
          <p:bldP spid="43" grpId="0"/>
          <p:bldP spid="45" grpId="0"/>
          <p:bldP spid="49" grpId="0"/>
          <p:bldP spid="4"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85F1-BE45-4B7A-AC33-3A98F7C072BD}"/>
              </a:ext>
            </a:extLst>
          </p:cNvPr>
          <p:cNvSpPr>
            <a:spLocks noGrp="1"/>
          </p:cNvSpPr>
          <p:nvPr>
            <p:ph type="title"/>
          </p:nvPr>
        </p:nvSpPr>
        <p:spPr>
          <a:xfrm>
            <a:off x="426732" y="596852"/>
            <a:ext cx="10647897" cy="612648"/>
          </a:xfrm>
        </p:spPr>
        <p:txBody>
          <a:bodyPr>
            <a:normAutofit fontScale="90000"/>
          </a:bodyPr>
          <a:lstStyle/>
          <a:p>
            <a:r>
              <a:rPr lang="en-US" dirty="0">
                <a:solidFill>
                  <a:schemeClr val="accent1"/>
                </a:solidFill>
              </a:rPr>
              <a:t>So How Could Employers Help to Control High Blood Pressure? </a:t>
            </a:r>
          </a:p>
        </p:txBody>
      </p:sp>
      <p:graphicFrame>
        <p:nvGraphicFramePr>
          <p:cNvPr id="11" name="Diagram 10"/>
          <p:cNvGraphicFramePr/>
          <p:nvPr>
            <p:extLst>
              <p:ext uri="{D42A27DB-BD31-4B8C-83A1-F6EECF244321}">
                <p14:modId xmlns:p14="http://schemas.microsoft.com/office/powerpoint/2010/main" val="1385437316"/>
              </p:ext>
            </p:extLst>
          </p:nvPr>
        </p:nvGraphicFramePr>
        <p:xfrm>
          <a:off x="166255" y="1612669"/>
          <a:ext cx="11673134" cy="4422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16">
            <a:extLst>
              <a:ext uri="{FF2B5EF4-FFF2-40B4-BE49-F238E27FC236}">
                <a16:creationId xmlns:a16="http://schemas.microsoft.com/office/drawing/2014/main" id="{8A3967CF-65D9-48CA-A578-A6827FF67769}"/>
              </a:ext>
              <a:ext uri="{C183D7F6-B498-43B3-948B-1728B52AA6E4}">
                <adec:decorative xmlns:adec="http://schemas.microsoft.com/office/drawing/2017/decorative" val="1"/>
              </a:ext>
            </a:extLst>
          </p:cNvPr>
          <p:cNvSpPr txBox="1">
            <a:spLocks/>
          </p:cNvSpPr>
          <p:nvPr/>
        </p:nvSpPr>
        <p:spPr>
          <a:xfrm>
            <a:off x="-1" y="6318068"/>
            <a:ext cx="11995583" cy="46966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9. Centers for Disease Control and Prevention. Best Practices for Cardiovascular Disease Prevention Programs: A Guide to Effective Health Care System Interventions and Community Programs Linked to Clinical Services. Atlanta, GA: Centers for Disease Control and Prevention, US Dept of Health and Human Services; 2017..</a:t>
            </a:r>
          </a:p>
        </p:txBody>
      </p:sp>
    </p:spTree>
    <p:extLst>
      <p:ext uri="{BB962C8B-B14F-4D97-AF65-F5344CB8AC3E}">
        <p14:creationId xmlns:p14="http://schemas.microsoft.com/office/powerpoint/2010/main" val="701863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Examples of Employer Efforts to Improve Blood Pressure</a:t>
            </a:r>
          </a:p>
        </p:txBody>
      </p:sp>
      <p:sp>
        <p:nvSpPr>
          <p:cNvPr id="3" name="Content Placeholder 2"/>
          <p:cNvSpPr>
            <a:spLocks noGrp="1"/>
          </p:cNvSpPr>
          <p:nvPr>
            <p:ph idx="1"/>
          </p:nvPr>
        </p:nvSpPr>
        <p:spPr/>
        <p:txBody>
          <a:bodyPr>
            <a:normAutofit/>
          </a:bodyPr>
          <a:lstStyle/>
          <a:p>
            <a:r>
              <a:rPr lang="en-US" b="1" dirty="0"/>
              <a:t>Targeted Interventions as part of workplace wellness programs to help employees manage high blood pressure</a:t>
            </a:r>
            <a:r>
              <a:rPr lang="en-US" b="1" baseline="30000" dirty="0"/>
              <a:t>10</a:t>
            </a:r>
            <a:r>
              <a:rPr lang="en-US" b="1" dirty="0"/>
              <a:t> </a:t>
            </a:r>
            <a:endParaRPr lang="en-US" dirty="0"/>
          </a:p>
          <a:p>
            <a:pPr marL="342900" indent="-342900">
              <a:buFont typeface="Arial" charset="0"/>
              <a:buChar char="•"/>
            </a:pPr>
            <a:r>
              <a:rPr lang="en-US" dirty="0"/>
              <a:t>Onsite blood pressure monitors</a:t>
            </a:r>
          </a:p>
          <a:p>
            <a:pPr marL="857250" lvl="1" indent="-342900">
              <a:buFont typeface="Arial" charset="0"/>
              <a:buChar char="•"/>
            </a:pPr>
            <a:r>
              <a:rPr lang="en-US" dirty="0"/>
              <a:t>Tracking cards </a:t>
            </a:r>
          </a:p>
          <a:p>
            <a:pPr marL="857250" lvl="1" indent="-342900">
              <a:buFont typeface="Arial" charset="0"/>
              <a:buChar char="•"/>
            </a:pPr>
            <a:r>
              <a:rPr lang="en-US" dirty="0"/>
              <a:t>Instructions </a:t>
            </a:r>
          </a:p>
          <a:p>
            <a:pPr marL="342900" indent="-342900">
              <a:buFont typeface="Arial" charset="0"/>
              <a:buChar char="•"/>
            </a:pPr>
            <a:r>
              <a:rPr lang="en-US" dirty="0"/>
              <a:t>Programs to improve healthy eating behaviors </a:t>
            </a:r>
          </a:p>
          <a:p>
            <a:pPr marL="857250" lvl="1" indent="-342900">
              <a:buFont typeface="Arial" charset="0"/>
              <a:buChar char="•"/>
            </a:pPr>
            <a:r>
              <a:rPr lang="en-US" dirty="0"/>
              <a:t>Recipe sharing and cooking demonstrations </a:t>
            </a:r>
          </a:p>
          <a:p>
            <a:pPr marL="857250" lvl="1" indent="-342900">
              <a:buFont typeface="Arial" charset="0"/>
              <a:buChar char="•"/>
            </a:pPr>
            <a:r>
              <a:rPr lang="en-US" dirty="0"/>
              <a:t>Environmental supports to increase physical activity </a:t>
            </a:r>
          </a:p>
          <a:p>
            <a:pPr marL="342900" indent="-342900">
              <a:buFont typeface="Arial" charset="0"/>
              <a:buChar char="•"/>
            </a:pPr>
            <a:endParaRPr lang="en-US" dirty="0"/>
          </a:p>
          <a:p>
            <a:r>
              <a:rPr lang="en-US" b="1" dirty="0"/>
              <a:t>Impact</a:t>
            </a:r>
            <a:r>
              <a:rPr lang="en-US" dirty="0"/>
              <a:t>: Improvements in evidence-based strategies to improve </a:t>
            </a:r>
          </a:p>
          <a:p>
            <a:r>
              <a:rPr lang="en-US" dirty="0"/>
              <a:t>blood pressure based on the </a:t>
            </a:r>
            <a:r>
              <a:rPr lang="en-US" b="1" dirty="0"/>
              <a:t>CDC Worksite Health </a:t>
            </a:r>
            <a:r>
              <a:rPr lang="en-US" b="1" dirty="0" err="1"/>
              <a:t>ScoreCard</a:t>
            </a:r>
            <a:r>
              <a:rPr lang="en-US" baseline="30000" dirty="0"/>
              <a:t> </a:t>
            </a:r>
            <a:r>
              <a:rPr lang="en-US" b="1" dirty="0"/>
              <a:t> </a:t>
            </a:r>
          </a:p>
          <a:p>
            <a:endParaRPr lang="en-US" dirty="0"/>
          </a:p>
        </p:txBody>
      </p:sp>
      <p:pic>
        <p:nvPicPr>
          <p:cNvPr id="5" name="Picture 4" descr="A close up of a device&#10;&#10;Description automatically generated">
            <a:extLst>
              <a:ext uri="{FF2B5EF4-FFF2-40B4-BE49-F238E27FC236}">
                <a16:creationId xmlns:a16="http://schemas.microsoft.com/office/drawing/2014/main" id="{86878CD2-B509-4982-8FDD-536643B50AEE}"/>
              </a:ext>
            </a:extLst>
          </p:cNvPr>
          <p:cNvPicPr>
            <a:picLocks noChangeAspect="1"/>
          </p:cNvPicPr>
          <p:nvPr/>
        </p:nvPicPr>
        <p:blipFill rotWithShape="1">
          <a:blip r:embed="rId3">
            <a:extLst>
              <a:ext uri="{28A0092B-C50C-407E-A947-70E740481C1C}">
                <a14:useLocalDpi xmlns:a14="http://schemas.microsoft.com/office/drawing/2010/main" val="0"/>
              </a:ext>
            </a:extLst>
          </a:blip>
          <a:srcRect l="16907" r="35679" b="7029"/>
          <a:stretch/>
        </p:blipFill>
        <p:spPr>
          <a:xfrm>
            <a:off x="8533178" y="2510445"/>
            <a:ext cx="2889135" cy="2544982"/>
          </a:xfrm>
          <a:prstGeom prst="rect">
            <a:avLst/>
          </a:prstGeom>
        </p:spPr>
      </p:pic>
      <p:sp>
        <p:nvSpPr>
          <p:cNvPr id="6" name="Content Placeholder 16">
            <a:extLst>
              <a:ext uri="{FF2B5EF4-FFF2-40B4-BE49-F238E27FC236}">
                <a16:creationId xmlns:a16="http://schemas.microsoft.com/office/drawing/2014/main" id="{7B07C3CE-CB5E-4474-AFD6-9D0B35305071}"/>
              </a:ext>
              <a:ext uri="{C183D7F6-B498-43B3-948B-1728B52AA6E4}">
                <adec:decorative xmlns:adec="http://schemas.microsoft.com/office/drawing/2017/decorative" val="1"/>
              </a:ext>
            </a:extLst>
          </p:cNvPr>
          <p:cNvSpPr txBox="1">
            <a:spLocks/>
          </p:cNvSpPr>
          <p:nvPr/>
        </p:nvSpPr>
        <p:spPr>
          <a:xfrm>
            <a:off x="141514" y="6504499"/>
            <a:ext cx="11762509" cy="26443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10. Centers for Disease Control and Prevention: Workplace Health Promotion. Making Healthy Changes to a Small Worksite at Rolling Hills Consolidated Library: </a:t>
            </a:r>
            <a:r>
              <a:rPr lang="en-US" sz="1200" dirty="0">
                <a:hlinkClick r:id="rId4"/>
              </a:rPr>
              <a:t>A Case Study</a:t>
            </a:r>
            <a:r>
              <a:rPr lang="en-US" sz="1200" dirty="0"/>
              <a:t>. 2013.</a:t>
            </a:r>
          </a:p>
          <a:p>
            <a:pPr marL="0" indent="0">
              <a:buNone/>
            </a:pPr>
            <a:r>
              <a:rPr lang="en-US" sz="1200" dirty="0"/>
              <a:t>.</a:t>
            </a:r>
          </a:p>
        </p:txBody>
      </p:sp>
    </p:spTree>
    <p:extLst>
      <p:ext uri="{BB962C8B-B14F-4D97-AF65-F5344CB8AC3E}">
        <p14:creationId xmlns:p14="http://schemas.microsoft.com/office/powerpoint/2010/main" val="20035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609653"/>
            <a:ext cx="10922923" cy="612648"/>
          </a:xfrm>
        </p:spPr>
        <p:txBody>
          <a:bodyPr/>
          <a:lstStyle/>
          <a:p>
            <a:r>
              <a:rPr lang="en-US" dirty="0">
                <a:solidFill>
                  <a:schemeClr val="accent1"/>
                </a:solidFill>
              </a:rPr>
              <a:t>Control High Blood Pressure</a:t>
            </a:r>
            <a:br>
              <a:rPr lang="en-US" dirty="0">
                <a:solidFill>
                  <a:schemeClr val="accent1"/>
                </a:solidFill>
              </a:rPr>
            </a:br>
            <a:r>
              <a:rPr lang="en-US" dirty="0"/>
              <a:t>[INSERT NAME OF YOUR STATE] </a:t>
            </a:r>
            <a:r>
              <a:rPr lang="en-US" dirty="0">
                <a:solidFill>
                  <a:schemeClr val="accent1"/>
                </a:solidFill>
              </a:rPr>
              <a:t>Examples </a:t>
            </a:r>
          </a:p>
        </p:txBody>
      </p:sp>
      <p:sp>
        <p:nvSpPr>
          <p:cNvPr id="6" name="TextBox 5"/>
          <p:cNvSpPr txBox="1"/>
          <p:nvPr/>
        </p:nvSpPr>
        <p:spPr>
          <a:xfrm>
            <a:off x="897467" y="2051092"/>
            <a:ext cx="10407842" cy="2677656"/>
          </a:xfrm>
          <a:prstGeom prst="rect">
            <a:avLst/>
          </a:prstGeom>
          <a:noFill/>
        </p:spPr>
        <p:txBody>
          <a:bodyPr wrap="square" rtlCol="0">
            <a:spAutoFit/>
          </a:bodyPr>
          <a:lstStyle/>
          <a:p>
            <a:pPr marL="457200" indent="-457200">
              <a:buFont typeface="Arial" charset="0"/>
              <a:buChar char="•"/>
            </a:pPr>
            <a:r>
              <a:rPr lang="en-US" sz="2800" dirty="0">
                <a:solidFill>
                  <a:schemeClr val="accent4"/>
                </a:solidFill>
              </a:rPr>
              <a:t>Insert local resources and examples of employers who are controlling high blood pressure by implementing targeted interventions </a:t>
            </a:r>
          </a:p>
          <a:p>
            <a:pPr marL="457200" indent="-457200">
              <a:buFont typeface="Arial" charset="0"/>
              <a:buChar char="•"/>
            </a:pPr>
            <a:r>
              <a:rPr lang="en-US" sz="2800" dirty="0">
                <a:solidFill>
                  <a:schemeClr val="accent4"/>
                </a:solidFill>
              </a:rPr>
              <a:t>Add information about local resources to control high blood pressure </a:t>
            </a:r>
          </a:p>
          <a:p>
            <a:endParaRPr lang="en-US" sz="2800" dirty="0">
              <a:solidFill>
                <a:schemeClr val="accent4"/>
              </a:solidFill>
            </a:endParaRPr>
          </a:p>
        </p:txBody>
      </p:sp>
    </p:spTree>
    <p:extLst>
      <p:ext uri="{BB962C8B-B14F-4D97-AF65-F5344CB8AC3E}">
        <p14:creationId xmlns:p14="http://schemas.microsoft.com/office/powerpoint/2010/main" val="67359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4EF6-A143-4C38-9DC8-B9859799BDA9}"/>
              </a:ext>
            </a:extLst>
          </p:cNvPr>
          <p:cNvSpPr>
            <a:spLocks noGrp="1"/>
          </p:cNvSpPr>
          <p:nvPr>
            <p:ph type="title"/>
          </p:nvPr>
        </p:nvSpPr>
        <p:spPr/>
        <p:txBody>
          <a:bodyPr>
            <a:normAutofit fontScale="90000"/>
          </a:bodyPr>
          <a:lstStyle/>
          <a:p>
            <a:r>
              <a:rPr lang="en-US" dirty="0">
                <a:solidFill>
                  <a:schemeClr val="accent1"/>
                </a:solidFill>
              </a:rPr>
              <a:t>Prevent Type 2 Diabetes</a:t>
            </a:r>
          </a:p>
        </p:txBody>
      </p:sp>
    </p:spTree>
    <p:extLst>
      <p:ext uri="{BB962C8B-B14F-4D97-AF65-F5344CB8AC3E}">
        <p14:creationId xmlns:p14="http://schemas.microsoft.com/office/powerpoint/2010/main" val="214044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0CB429A-87C3-448E-A6CD-2C526F703C95}"/>
              </a:ext>
            </a:extLst>
          </p:cNvPr>
          <p:cNvSpPr/>
          <p:nvPr/>
        </p:nvSpPr>
        <p:spPr>
          <a:xfrm>
            <a:off x="0" y="3429001"/>
            <a:ext cx="12161838" cy="297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95E08899-28A3-4954-9902-48AC6C4ED5BE}"/>
              </a:ext>
            </a:extLst>
          </p:cNvPr>
          <p:cNvSpPr>
            <a:spLocks noGrp="1"/>
          </p:cNvSpPr>
          <p:nvPr>
            <p:ph type="title"/>
          </p:nvPr>
        </p:nvSpPr>
        <p:spPr/>
        <p:txBody>
          <a:bodyPr/>
          <a:lstStyle/>
          <a:p>
            <a:r>
              <a:rPr lang="en-US" dirty="0">
                <a:solidFill>
                  <a:schemeClr val="accent1"/>
                </a:solidFill>
              </a:rPr>
              <a:t>Tell Me About Type 2 Diabetes…</a:t>
            </a:r>
          </a:p>
        </p:txBody>
      </p:sp>
      <p:sp>
        <p:nvSpPr>
          <p:cNvPr id="3" name="Content Placeholder 2">
            <a:extLst>
              <a:ext uri="{FF2B5EF4-FFF2-40B4-BE49-F238E27FC236}">
                <a16:creationId xmlns:a16="http://schemas.microsoft.com/office/drawing/2014/main" id="{D3AF3323-D15A-479C-86A5-15F0AA12B77F}"/>
              </a:ext>
            </a:extLst>
          </p:cNvPr>
          <p:cNvSpPr>
            <a:spLocks noGrp="1"/>
          </p:cNvSpPr>
          <p:nvPr>
            <p:ph idx="1"/>
          </p:nvPr>
        </p:nvSpPr>
        <p:spPr>
          <a:xfrm>
            <a:off x="4504923" y="1524001"/>
            <a:ext cx="7334466" cy="1876011"/>
          </a:xfrm>
        </p:spPr>
        <p:txBody>
          <a:bodyPr>
            <a:normAutofit fontScale="92500" lnSpcReduction="20000"/>
          </a:bodyPr>
          <a:lstStyle/>
          <a:p>
            <a:pPr marL="342900" lvl="0" indent="-342900">
              <a:buFont typeface="Arial" panose="020B0604020202020204" pitchFamily="34" charset="0"/>
              <a:buChar char="•"/>
            </a:pPr>
            <a:r>
              <a:rPr lang="en-US" dirty="0"/>
              <a:t>People diagnosed with diabetes incur 2.3 times the medical expenses of a person without diabetes, costing an average of $16,750 annually.</a:t>
            </a:r>
            <a:r>
              <a:rPr lang="en-US" baseline="30000" dirty="0"/>
              <a:t>11 </a:t>
            </a:r>
          </a:p>
          <a:p>
            <a:pPr marL="342900" lvl="0" indent="-342900">
              <a:buFont typeface="Arial" panose="020B0604020202020204" pitchFamily="34" charset="0"/>
              <a:buChar char="•"/>
            </a:pPr>
            <a:r>
              <a:rPr lang="en-US" dirty="0"/>
              <a:t>The good news is that more than 90% of diabetes is type 2 diabetes, and type 2 diabetes is preventable. </a:t>
            </a:r>
            <a:r>
              <a:rPr lang="en-US" baseline="30000" dirty="0"/>
              <a:t>11</a:t>
            </a:r>
          </a:p>
          <a:p>
            <a:r>
              <a:rPr lang="en-US" dirty="0"/>
              <a:t> </a:t>
            </a:r>
          </a:p>
          <a:p>
            <a:endParaRPr lang="en-US" dirty="0"/>
          </a:p>
        </p:txBody>
      </p:sp>
      <p:pic>
        <p:nvPicPr>
          <p:cNvPr id="19" name="Graphic 18" descr="Man">
            <a:extLst>
              <a:ext uri="{FF2B5EF4-FFF2-40B4-BE49-F238E27FC236}">
                <a16:creationId xmlns:a16="http://schemas.microsoft.com/office/drawing/2014/main" id="{AFE10CB6-7517-4801-B9F8-A997CF22D9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908" y="4796630"/>
            <a:ext cx="713246" cy="462290"/>
          </a:xfrm>
          <a:prstGeom prst="rect">
            <a:avLst/>
          </a:prstGeom>
        </p:spPr>
      </p:pic>
      <p:pic>
        <p:nvPicPr>
          <p:cNvPr id="20" name="Graphic 19" descr="Man">
            <a:extLst>
              <a:ext uri="{FF2B5EF4-FFF2-40B4-BE49-F238E27FC236}">
                <a16:creationId xmlns:a16="http://schemas.microsoft.com/office/drawing/2014/main" id="{00E11B0C-E6B6-4800-B06E-8846328725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5795" y="4796630"/>
            <a:ext cx="713246" cy="462290"/>
          </a:xfrm>
          <a:prstGeom prst="rect">
            <a:avLst/>
          </a:prstGeom>
        </p:spPr>
      </p:pic>
      <p:pic>
        <p:nvPicPr>
          <p:cNvPr id="21" name="Graphic 20" descr="Man">
            <a:extLst>
              <a:ext uri="{FF2B5EF4-FFF2-40B4-BE49-F238E27FC236}">
                <a16:creationId xmlns:a16="http://schemas.microsoft.com/office/drawing/2014/main" id="{C8574E95-A0B1-4D12-B73A-0A1E702101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6682" y="4796630"/>
            <a:ext cx="713246" cy="462290"/>
          </a:xfrm>
          <a:prstGeom prst="rect">
            <a:avLst/>
          </a:prstGeom>
        </p:spPr>
      </p:pic>
      <p:pic>
        <p:nvPicPr>
          <p:cNvPr id="22" name="Graphic 21" descr="Man">
            <a:extLst>
              <a:ext uri="{FF2B5EF4-FFF2-40B4-BE49-F238E27FC236}">
                <a16:creationId xmlns:a16="http://schemas.microsoft.com/office/drawing/2014/main" id="{0F6BD486-EDD6-40F6-AE80-23FD3CAEF0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7569" y="4796630"/>
            <a:ext cx="713246" cy="462290"/>
          </a:xfrm>
          <a:prstGeom prst="rect">
            <a:avLst/>
          </a:prstGeom>
        </p:spPr>
      </p:pic>
      <p:pic>
        <p:nvPicPr>
          <p:cNvPr id="23" name="Graphic 22" descr="Man">
            <a:extLst>
              <a:ext uri="{FF2B5EF4-FFF2-40B4-BE49-F238E27FC236}">
                <a16:creationId xmlns:a16="http://schemas.microsoft.com/office/drawing/2014/main" id="{8BA9D5DD-A9F2-4B0A-99E9-7C8F485D3A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8456" y="4796630"/>
            <a:ext cx="713246" cy="462290"/>
          </a:xfrm>
          <a:prstGeom prst="rect">
            <a:avLst/>
          </a:prstGeom>
        </p:spPr>
      </p:pic>
      <p:pic>
        <p:nvPicPr>
          <p:cNvPr id="24" name="Graphic 23" descr="Man">
            <a:extLst>
              <a:ext uri="{FF2B5EF4-FFF2-40B4-BE49-F238E27FC236}">
                <a16:creationId xmlns:a16="http://schemas.microsoft.com/office/drawing/2014/main" id="{519DAC29-17A6-4702-A6F5-C65C847500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908" y="5299666"/>
            <a:ext cx="713246" cy="462290"/>
          </a:xfrm>
          <a:prstGeom prst="rect">
            <a:avLst/>
          </a:prstGeom>
        </p:spPr>
      </p:pic>
      <p:pic>
        <p:nvPicPr>
          <p:cNvPr id="25" name="Graphic 24" descr="Man">
            <a:extLst>
              <a:ext uri="{FF2B5EF4-FFF2-40B4-BE49-F238E27FC236}">
                <a16:creationId xmlns:a16="http://schemas.microsoft.com/office/drawing/2014/main" id="{71303E13-67F9-49BC-855F-D62005EFFB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5795" y="5299666"/>
            <a:ext cx="713246" cy="462290"/>
          </a:xfrm>
          <a:prstGeom prst="rect">
            <a:avLst/>
          </a:prstGeom>
        </p:spPr>
      </p:pic>
      <p:pic>
        <p:nvPicPr>
          <p:cNvPr id="26" name="Graphic 25" descr="Man">
            <a:extLst>
              <a:ext uri="{FF2B5EF4-FFF2-40B4-BE49-F238E27FC236}">
                <a16:creationId xmlns:a16="http://schemas.microsoft.com/office/drawing/2014/main" id="{F25AB5A5-6CDE-4972-B31C-3D3A64DA9A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6682" y="5299666"/>
            <a:ext cx="713246" cy="462290"/>
          </a:xfrm>
          <a:prstGeom prst="rect">
            <a:avLst/>
          </a:prstGeom>
        </p:spPr>
      </p:pic>
      <p:pic>
        <p:nvPicPr>
          <p:cNvPr id="27" name="Graphic 26" descr="Man">
            <a:extLst>
              <a:ext uri="{FF2B5EF4-FFF2-40B4-BE49-F238E27FC236}">
                <a16:creationId xmlns:a16="http://schemas.microsoft.com/office/drawing/2014/main" id="{BCAB87CD-5E20-4545-8C4C-C5E05F4B2BB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7569" y="5299666"/>
            <a:ext cx="713246" cy="462290"/>
          </a:xfrm>
          <a:prstGeom prst="rect">
            <a:avLst/>
          </a:prstGeom>
        </p:spPr>
      </p:pic>
      <p:pic>
        <p:nvPicPr>
          <p:cNvPr id="28" name="Graphic 27" descr="Man">
            <a:extLst>
              <a:ext uri="{FF2B5EF4-FFF2-40B4-BE49-F238E27FC236}">
                <a16:creationId xmlns:a16="http://schemas.microsoft.com/office/drawing/2014/main" id="{848B61F5-9176-4891-B003-6B42C805CB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78456" y="5299666"/>
            <a:ext cx="713246" cy="462290"/>
          </a:xfrm>
          <a:prstGeom prst="rect">
            <a:avLst/>
          </a:prstGeom>
        </p:spPr>
      </p:pic>
      <p:sp>
        <p:nvSpPr>
          <p:cNvPr id="8" name="Subtitle 15">
            <a:extLst>
              <a:ext uri="{FF2B5EF4-FFF2-40B4-BE49-F238E27FC236}">
                <a16:creationId xmlns:a16="http://schemas.microsoft.com/office/drawing/2014/main" id="{A13D42D9-BD7F-46A2-BA75-45B55F0DB83E}"/>
              </a:ext>
            </a:extLst>
          </p:cNvPr>
          <p:cNvSpPr txBox="1">
            <a:spLocks/>
          </p:cNvSpPr>
          <p:nvPr/>
        </p:nvSpPr>
        <p:spPr>
          <a:xfrm>
            <a:off x="349437" y="4444821"/>
            <a:ext cx="1184307" cy="341632"/>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dirty="0">
                <a:solidFill>
                  <a:schemeClr val="accent5"/>
                </a:solidFill>
                <a:latin typeface="Century Gothic" panose="020B0502020202020204" pitchFamily="34" charset="0"/>
              </a:rPr>
              <a:t>Nearly </a:t>
            </a:r>
          </a:p>
        </p:txBody>
      </p:sp>
      <p:sp>
        <p:nvSpPr>
          <p:cNvPr id="9" name="Subtitle 15">
            <a:extLst>
              <a:ext uri="{FF2B5EF4-FFF2-40B4-BE49-F238E27FC236}">
                <a16:creationId xmlns:a16="http://schemas.microsoft.com/office/drawing/2014/main" id="{E102F5F8-7C83-466C-A92A-C38B0B4DB618}"/>
              </a:ext>
            </a:extLst>
          </p:cNvPr>
          <p:cNvSpPr txBox="1">
            <a:spLocks/>
          </p:cNvSpPr>
          <p:nvPr/>
        </p:nvSpPr>
        <p:spPr>
          <a:xfrm>
            <a:off x="3005489" y="4720725"/>
            <a:ext cx="1821873" cy="840230"/>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solidFill>
                  <a:schemeClr val="accent3"/>
                </a:solidFill>
                <a:latin typeface="Century Gothic" panose="020B0502020202020204" pitchFamily="34" charset="0"/>
              </a:rPr>
              <a:t>Americans </a:t>
            </a:r>
            <a:r>
              <a:rPr lang="en-US" sz="1800" dirty="0">
                <a:solidFill>
                  <a:schemeClr val="accent5"/>
                </a:solidFill>
                <a:latin typeface="Century Gothic" panose="020B0502020202020204" pitchFamily="34" charset="0"/>
              </a:rPr>
              <a:t>HAVE Type 2 Diabetes. </a:t>
            </a:r>
          </a:p>
        </p:txBody>
      </p:sp>
      <p:sp>
        <p:nvSpPr>
          <p:cNvPr id="10" name="Subtitle 15">
            <a:extLst>
              <a:ext uri="{FF2B5EF4-FFF2-40B4-BE49-F238E27FC236}">
                <a16:creationId xmlns:a16="http://schemas.microsoft.com/office/drawing/2014/main" id="{21968A53-2D4E-43F3-93C9-A5109FC588E9}"/>
              </a:ext>
            </a:extLst>
          </p:cNvPr>
          <p:cNvSpPr txBox="1">
            <a:spLocks/>
          </p:cNvSpPr>
          <p:nvPr/>
        </p:nvSpPr>
        <p:spPr>
          <a:xfrm>
            <a:off x="1326188" y="4228418"/>
            <a:ext cx="1470286" cy="5909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3600" dirty="0">
                <a:solidFill>
                  <a:schemeClr val="accent5"/>
                </a:solidFill>
                <a:latin typeface="Franklin Gothic Heavy" panose="020B0903020102020204" pitchFamily="34" charset="0"/>
              </a:rPr>
              <a:t>1</a:t>
            </a:r>
            <a:r>
              <a:rPr lang="en-US" sz="2400" dirty="0">
                <a:solidFill>
                  <a:schemeClr val="accent5"/>
                </a:solidFill>
                <a:latin typeface="Franklin Gothic Heavy" panose="020B0903020102020204" pitchFamily="34" charset="0"/>
              </a:rPr>
              <a:t> </a:t>
            </a:r>
            <a:r>
              <a:rPr lang="en-US" sz="1800" dirty="0">
                <a:solidFill>
                  <a:schemeClr val="accent5"/>
                </a:solidFill>
                <a:latin typeface="Franklin Gothic Heavy" panose="020B0903020102020204" pitchFamily="34" charset="0"/>
              </a:rPr>
              <a:t>in</a:t>
            </a:r>
            <a:r>
              <a:rPr lang="en-US" sz="2400" dirty="0">
                <a:solidFill>
                  <a:schemeClr val="accent5"/>
                </a:solidFill>
                <a:latin typeface="Franklin Gothic Heavy" panose="020B0903020102020204" pitchFamily="34" charset="0"/>
              </a:rPr>
              <a:t> </a:t>
            </a:r>
            <a:r>
              <a:rPr lang="en-US" sz="3600" dirty="0">
                <a:solidFill>
                  <a:schemeClr val="accent5"/>
                </a:solidFill>
                <a:latin typeface="Franklin Gothic Heavy" panose="020B0903020102020204" pitchFamily="34" charset="0"/>
              </a:rPr>
              <a:t>10</a:t>
            </a:r>
            <a:endParaRPr lang="en-US" sz="2400" dirty="0">
              <a:solidFill>
                <a:schemeClr val="accent5"/>
              </a:solidFill>
              <a:latin typeface="Franklin Gothic Heavy" panose="020B0903020102020204" pitchFamily="34" charset="0"/>
            </a:endParaRPr>
          </a:p>
        </p:txBody>
      </p:sp>
      <p:sp>
        <p:nvSpPr>
          <p:cNvPr id="11" name="Subtitle 15">
            <a:extLst>
              <a:ext uri="{FF2B5EF4-FFF2-40B4-BE49-F238E27FC236}">
                <a16:creationId xmlns:a16="http://schemas.microsoft.com/office/drawing/2014/main" id="{8B14FF25-0311-40C2-B752-80030E5FA502}"/>
              </a:ext>
            </a:extLst>
          </p:cNvPr>
          <p:cNvSpPr txBox="1">
            <a:spLocks/>
          </p:cNvSpPr>
          <p:nvPr/>
        </p:nvSpPr>
        <p:spPr>
          <a:xfrm>
            <a:off x="6024345" y="3862766"/>
            <a:ext cx="3127827" cy="674031"/>
          </a:xfrm>
          <a:prstGeom prst="rect">
            <a:avLst/>
          </a:prstGeom>
        </p:spPr>
        <p:txBody>
          <a:bodyPr vert="horz" wrap="square" lIns="91440" tIns="18288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chemeClr val="accent5"/>
                </a:solidFill>
                <a:latin typeface="Century Gothic" panose="020B0502020202020204" pitchFamily="34" charset="0"/>
              </a:rPr>
              <a:t>Resulting in ANNUAL </a:t>
            </a:r>
            <a:br>
              <a:rPr lang="en-US" sz="1600" dirty="0">
                <a:solidFill>
                  <a:schemeClr val="accent5"/>
                </a:solidFill>
                <a:latin typeface="Century Gothic" panose="020B0502020202020204" pitchFamily="34" charset="0"/>
              </a:rPr>
            </a:br>
            <a:r>
              <a:rPr lang="en-US" sz="1600" dirty="0">
                <a:solidFill>
                  <a:schemeClr val="accent5"/>
                </a:solidFill>
                <a:latin typeface="Century Gothic" panose="020B0502020202020204" pitchFamily="34" charset="0"/>
              </a:rPr>
              <a:t>costs in the U.S. OF OVER</a:t>
            </a:r>
          </a:p>
        </p:txBody>
      </p:sp>
      <p:cxnSp>
        <p:nvCxnSpPr>
          <p:cNvPr id="12" name="Connector: Elbow 11" descr="Connector arrow ">
            <a:extLst>
              <a:ext uri="{FF2B5EF4-FFF2-40B4-BE49-F238E27FC236}">
                <a16:creationId xmlns:a16="http://schemas.microsoft.com/office/drawing/2014/main" id="{0E3F873A-05A4-440A-A938-01C28BAC7095}"/>
              </a:ext>
            </a:extLst>
          </p:cNvPr>
          <p:cNvCxnSpPr>
            <a:cxnSpLocks/>
            <a:endCxn id="11" idx="1"/>
          </p:cNvCxnSpPr>
          <p:nvPr/>
        </p:nvCxnSpPr>
        <p:spPr>
          <a:xfrm flipV="1">
            <a:off x="3231839" y="4199782"/>
            <a:ext cx="2792506" cy="1486231"/>
          </a:xfrm>
          <a:prstGeom prst="bentConnector3">
            <a:avLst>
              <a:gd name="adj1" fmla="val 54775"/>
            </a:avLst>
          </a:prstGeom>
          <a:ln w="57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3" name="Subtitle 15">
            <a:extLst>
              <a:ext uri="{FF2B5EF4-FFF2-40B4-BE49-F238E27FC236}">
                <a16:creationId xmlns:a16="http://schemas.microsoft.com/office/drawing/2014/main" id="{C2BBB4B5-9B01-474B-B7C4-9A39CDB12266}"/>
              </a:ext>
            </a:extLst>
          </p:cNvPr>
          <p:cNvSpPr txBox="1">
            <a:spLocks/>
          </p:cNvSpPr>
          <p:nvPr/>
        </p:nvSpPr>
        <p:spPr>
          <a:xfrm>
            <a:off x="10108903" y="3962876"/>
            <a:ext cx="1391005" cy="840230"/>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5400" dirty="0">
                <a:solidFill>
                  <a:schemeClr val="accent3"/>
                </a:solidFill>
                <a:latin typeface="Franklin Gothic Heavy" panose="020B0903020102020204" pitchFamily="34" charset="0"/>
              </a:rPr>
              <a:t>5.4</a:t>
            </a:r>
            <a:endParaRPr lang="en-US" sz="4000" dirty="0">
              <a:solidFill>
                <a:schemeClr val="accent3"/>
              </a:solidFill>
              <a:latin typeface="Franklin Gothic Heavy" panose="020B0903020102020204" pitchFamily="34" charset="0"/>
            </a:endParaRPr>
          </a:p>
        </p:txBody>
      </p:sp>
      <p:sp>
        <p:nvSpPr>
          <p:cNvPr id="14" name="Subtitle 15">
            <a:extLst>
              <a:ext uri="{FF2B5EF4-FFF2-40B4-BE49-F238E27FC236}">
                <a16:creationId xmlns:a16="http://schemas.microsoft.com/office/drawing/2014/main" id="{D4B9010E-EA23-467B-9772-3B358ECE8CBC}"/>
              </a:ext>
            </a:extLst>
          </p:cNvPr>
          <p:cNvSpPr txBox="1">
            <a:spLocks/>
          </p:cNvSpPr>
          <p:nvPr/>
        </p:nvSpPr>
        <p:spPr>
          <a:xfrm>
            <a:off x="11242093" y="4219311"/>
            <a:ext cx="940620" cy="4801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accent1"/>
                </a:solidFill>
                <a:latin typeface="Franklin Gothic Medium" panose="020B0603020102020204" pitchFamily="34" charset="0"/>
              </a:rPr>
              <a:t>Years</a:t>
            </a:r>
            <a:br>
              <a:rPr lang="en-US" sz="1400" dirty="0">
                <a:solidFill>
                  <a:schemeClr val="accent1"/>
                </a:solidFill>
                <a:latin typeface="Franklin Gothic Medium" panose="020B0603020102020204" pitchFamily="34" charset="0"/>
              </a:rPr>
            </a:br>
            <a:r>
              <a:rPr lang="en-US" sz="1400" dirty="0">
                <a:solidFill>
                  <a:schemeClr val="accent1"/>
                </a:solidFill>
                <a:latin typeface="Franklin Gothic Medium" panose="020B0603020102020204" pitchFamily="34" charset="0"/>
              </a:rPr>
              <a:t>Of life</a:t>
            </a:r>
          </a:p>
        </p:txBody>
      </p:sp>
      <p:sp>
        <p:nvSpPr>
          <p:cNvPr id="15" name="Subtitle 15">
            <a:extLst>
              <a:ext uri="{FF2B5EF4-FFF2-40B4-BE49-F238E27FC236}">
                <a16:creationId xmlns:a16="http://schemas.microsoft.com/office/drawing/2014/main" id="{92E7E7E6-8315-405F-81FB-3BE2839AE6C2}"/>
              </a:ext>
            </a:extLst>
          </p:cNvPr>
          <p:cNvSpPr txBox="1">
            <a:spLocks/>
          </p:cNvSpPr>
          <p:nvPr/>
        </p:nvSpPr>
        <p:spPr>
          <a:xfrm>
            <a:off x="9999645" y="3525750"/>
            <a:ext cx="2028772" cy="4801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dirty="0">
                <a:solidFill>
                  <a:schemeClr val="accent5"/>
                </a:solidFill>
                <a:latin typeface="Century Gothic" panose="020B0502020202020204" pitchFamily="34" charset="0"/>
              </a:rPr>
              <a:t>On average, these individuals lose </a:t>
            </a:r>
          </a:p>
        </p:txBody>
      </p:sp>
      <p:sp>
        <p:nvSpPr>
          <p:cNvPr id="16" name="Subtitle 15">
            <a:extLst>
              <a:ext uri="{FF2B5EF4-FFF2-40B4-BE49-F238E27FC236}">
                <a16:creationId xmlns:a16="http://schemas.microsoft.com/office/drawing/2014/main" id="{AC6319BB-A1C2-42E6-99ED-F737502E8B29}"/>
              </a:ext>
            </a:extLst>
          </p:cNvPr>
          <p:cNvSpPr txBox="1">
            <a:spLocks/>
          </p:cNvSpPr>
          <p:nvPr/>
        </p:nvSpPr>
        <p:spPr>
          <a:xfrm>
            <a:off x="6991789" y="4550676"/>
            <a:ext cx="2373660" cy="7017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400" dirty="0">
                <a:solidFill>
                  <a:schemeClr val="accent1"/>
                </a:solidFill>
                <a:latin typeface="Franklin Gothic Heavy" panose="020B0903020102020204" pitchFamily="34" charset="0"/>
              </a:rPr>
              <a:t>BILLION</a:t>
            </a:r>
            <a:endParaRPr lang="en-US" sz="3200" dirty="0">
              <a:solidFill>
                <a:schemeClr val="accent1"/>
              </a:solidFill>
              <a:latin typeface="Franklin Gothic Heavy" panose="020B0903020102020204" pitchFamily="34" charset="0"/>
            </a:endParaRPr>
          </a:p>
        </p:txBody>
      </p:sp>
      <p:sp>
        <p:nvSpPr>
          <p:cNvPr id="17" name="Subtitle 15">
            <a:extLst>
              <a:ext uri="{FF2B5EF4-FFF2-40B4-BE49-F238E27FC236}">
                <a16:creationId xmlns:a16="http://schemas.microsoft.com/office/drawing/2014/main" id="{03D25D59-F0F6-4EC7-B8DB-3CCD9D7EB3B5}"/>
              </a:ext>
            </a:extLst>
          </p:cNvPr>
          <p:cNvSpPr txBox="1">
            <a:spLocks/>
          </p:cNvSpPr>
          <p:nvPr/>
        </p:nvSpPr>
        <p:spPr>
          <a:xfrm>
            <a:off x="5166519" y="4510857"/>
            <a:ext cx="1634487" cy="674031"/>
          </a:xfrm>
          <a:prstGeom prst="rect">
            <a:avLst/>
          </a:prstGeom>
        </p:spPr>
        <p:txBody>
          <a:bodyPr vert="horz" wrap="square" lIns="91440" tIns="45720" rIns="91440" bIns="45720" rtlCol="0">
            <a:prstTxWarp prst="textPlain">
              <a:avLst/>
            </a:prstTxWarp>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solidFill>
                  <a:schemeClr val="accent3"/>
                </a:solidFill>
                <a:latin typeface="Franklin Gothic Heavy" panose="020B0903020102020204" pitchFamily="34" charset="0"/>
              </a:rPr>
              <a:t>$327</a:t>
            </a:r>
            <a:endParaRPr lang="en-US" sz="900" dirty="0">
              <a:latin typeface="Franklin Gothic Heavy" panose="020B0903020102020204" pitchFamily="34" charset="0"/>
            </a:endParaRPr>
          </a:p>
        </p:txBody>
      </p:sp>
      <p:cxnSp>
        <p:nvCxnSpPr>
          <p:cNvPr id="18" name="Connector: Elbow 17" descr="Connector arrow ">
            <a:extLst>
              <a:ext uri="{FF2B5EF4-FFF2-40B4-BE49-F238E27FC236}">
                <a16:creationId xmlns:a16="http://schemas.microsoft.com/office/drawing/2014/main" id="{1C659EA5-A3AF-4B7F-8979-9A1CA01DDC87}"/>
              </a:ext>
            </a:extLst>
          </p:cNvPr>
          <p:cNvCxnSpPr>
            <a:cxnSpLocks/>
            <a:stCxn id="16" idx="3"/>
            <a:endCxn id="15" idx="1"/>
          </p:cNvCxnSpPr>
          <p:nvPr/>
        </p:nvCxnSpPr>
        <p:spPr>
          <a:xfrm flipV="1">
            <a:off x="9365449" y="3765816"/>
            <a:ext cx="634196" cy="1135726"/>
          </a:xfrm>
          <a:prstGeom prst="bentConnector3">
            <a:avLst>
              <a:gd name="adj1" fmla="val 50000"/>
            </a:avLst>
          </a:prstGeom>
          <a:ln w="57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 name="Speech Bubble: Rectangle 61">
            <a:extLst>
              <a:ext uri="{FF2B5EF4-FFF2-40B4-BE49-F238E27FC236}">
                <a16:creationId xmlns:a16="http://schemas.microsoft.com/office/drawing/2014/main" id="{F4F8CDCC-C9D6-4EAA-91F5-5B197A9A4767}"/>
              </a:ext>
            </a:extLst>
          </p:cNvPr>
          <p:cNvSpPr/>
          <p:nvPr/>
        </p:nvSpPr>
        <p:spPr>
          <a:xfrm flipH="1">
            <a:off x="322128" y="1379768"/>
            <a:ext cx="3962402" cy="2561353"/>
          </a:xfrm>
          <a:custGeom>
            <a:avLst/>
            <a:gdLst>
              <a:gd name="connsiteX0" fmla="*/ 0 w 2510972"/>
              <a:gd name="connsiteY0" fmla="*/ 0 h 1115598"/>
              <a:gd name="connsiteX1" fmla="*/ 1464734 w 2510972"/>
              <a:gd name="connsiteY1" fmla="*/ 0 h 1115598"/>
              <a:gd name="connsiteX2" fmla="*/ 1464734 w 2510972"/>
              <a:gd name="connsiteY2" fmla="*/ 0 h 1115598"/>
              <a:gd name="connsiteX3" fmla="*/ 2092477 w 2510972"/>
              <a:gd name="connsiteY3" fmla="*/ 0 h 1115598"/>
              <a:gd name="connsiteX4" fmla="*/ 2510972 w 2510972"/>
              <a:gd name="connsiteY4" fmla="*/ 0 h 1115598"/>
              <a:gd name="connsiteX5" fmla="*/ 2510972 w 2510972"/>
              <a:gd name="connsiteY5" fmla="*/ 650766 h 1115598"/>
              <a:gd name="connsiteX6" fmla="*/ 2510972 w 2510972"/>
              <a:gd name="connsiteY6" fmla="*/ 650766 h 1115598"/>
              <a:gd name="connsiteX7" fmla="*/ 2510972 w 2510972"/>
              <a:gd name="connsiteY7" fmla="*/ 929665 h 1115598"/>
              <a:gd name="connsiteX8" fmla="*/ 2510972 w 2510972"/>
              <a:gd name="connsiteY8" fmla="*/ 1115598 h 1115598"/>
              <a:gd name="connsiteX9" fmla="*/ 2092477 w 2510972"/>
              <a:gd name="connsiteY9" fmla="*/ 1115598 h 1115598"/>
              <a:gd name="connsiteX10" fmla="*/ 2003680 w 2510972"/>
              <a:gd name="connsiteY10" fmla="*/ 1287657 h 1115598"/>
              <a:gd name="connsiteX11" fmla="*/ 1464734 w 2510972"/>
              <a:gd name="connsiteY11" fmla="*/ 1115598 h 1115598"/>
              <a:gd name="connsiteX12" fmla="*/ 0 w 2510972"/>
              <a:gd name="connsiteY12" fmla="*/ 1115598 h 1115598"/>
              <a:gd name="connsiteX13" fmla="*/ 0 w 2510972"/>
              <a:gd name="connsiteY13" fmla="*/ 929665 h 1115598"/>
              <a:gd name="connsiteX14" fmla="*/ 0 w 2510972"/>
              <a:gd name="connsiteY14" fmla="*/ 650766 h 1115598"/>
              <a:gd name="connsiteX15" fmla="*/ 0 w 2510972"/>
              <a:gd name="connsiteY15" fmla="*/ 650766 h 1115598"/>
              <a:gd name="connsiteX16" fmla="*/ 0 w 2510972"/>
              <a:gd name="connsiteY16" fmla="*/ 0 h 1115598"/>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929665 h 1287657"/>
              <a:gd name="connsiteX14" fmla="*/ 0 w 2510972"/>
              <a:gd name="connsiteY14" fmla="*/ 650766 h 1287657"/>
              <a:gd name="connsiteX15" fmla="*/ 0 w 2510972"/>
              <a:gd name="connsiteY15"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650766 h 1287657"/>
              <a:gd name="connsiteX14" fmla="*/ 0 w 2510972"/>
              <a:gd name="connsiteY14"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0 h 1287657"/>
              <a:gd name="connsiteX0" fmla="*/ 38100 w 2549072"/>
              <a:gd name="connsiteY0" fmla="*/ 0 h 1287657"/>
              <a:gd name="connsiteX1" fmla="*/ 1502834 w 2549072"/>
              <a:gd name="connsiteY1" fmla="*/ 0 h 1287657"/>
              <a:gd name="connsiteX2" fmla="*/ 1502834 w 2549072"/>
              <a:gd name="connsiteY2" fmla="*/ 0 h 1287657"/>
              <a:gd name="connsiteX3" fmla="*/ 2130577 w 2549072"/>
              <a:gd name="connsiteY3" fmla="*/ 0 h 1287657"/>
              <a:gd name="connsiteX4" fmla="*/ 2549072 w 2549072"/>
              <a:gd name="connsiteY4" fmla="*/ 0 h 1287657"/>
              <a:gd name="connsiteX5" fmla="*/ 2549072 w 2549072"/>
              <a:gd name="connsiteY5" fmla="*/ 650766 h 1287657"/>
              <a:gd name="connsiteX6" fmla="*/ 2549072 w 2549072"/>
              <a:gd name="connsiteY6" fmla="*/ 650766 h 1287657"/>
              <a:gd name="connsiteX7" fmla="*/ 2549072 w 2549072"/>
              <a:gd name="connsiteY7" fmla="*/ 929665 h 1287657"/>
              <a:gd name="connsiteX8" fmla="*/ 2549072 w 2549072"/>
              <a:gd name="connsiteY8" fmla="*/ 1115598 h 1287657"/>
              <a:gd name="connsiteX9" fmla="*/ 2130577 w 2549072"/>
              <a:gd name="connsiteY9" fmla="*/ 1115598 h 1287657"/>
              <a:gd name="connsiteX10" fmla="*/ 2041780 w 2549072"/>
              <a:gd name="connsiteY10" fmla="*/ 1287657 h 1287657"/>
              <a:gd name="connsiteX11" fmla="*/ 1502834 w 2549072"/>
              <a:gd name="connsiteY11" fmla="*/ 1115598 h 1287657"/>
              <a:gd name="connsiteX12" fmla="*/ 0 w 2549072"/>
              <a:gd name="connsiteY12" fmla="*/ 1123218 h 1287657"/>
              <a:gd name="connsiteX13" fmla="*/ 38100 w 2549072"/>
              <a:gd name="connsiteY13" fmla="*/ 0 h 1287657"/>
              <a:gd name="connsiteX0" fmla="*/ 38100 w 2549072"/>
              <a:gd name="connsiteY0" fmla="*/ 0 h 1287657"/>
              <a:gd name="connsiteX1" fmla="*/ 1502834 w 2549072"/>
              <a:gd name="connsiteY1" fmla="*/ 0 h 1287657"/>
              <a:gd name="connsiteX2" fmla="*/ 2130577 w 2549072"/>
              <a:gd name="connsiteY2" fmla="*/ 0 h 1287657"/>
              <a:gd name="connsiteX3" fmla="*/ 2549072 w 2549072"/>
              <a:gd name="connsiteY3" fmla="*/ 0 h 1287657"/>
              <a:gd name="connsiteX4" fmla="*/ 2549072 w 2549072"/>
              <a:gd name="connsiteY4" fmla="*/ 650766 h 1287657"/>
              <a:gd name="connsiteX5" fmla="*/ 2549072 w 2549072"/>
              <a:gd name="connsiteY5" fmla="*/ 650766 h 1287657"/>
              <a:gd name="connsiteX6" fmla="*/ 2549072 w 2549072"/>
              <a:gd name="connsiteY6" fmla="*/ 929665 h 1287657"/>
              <a:gd name="connsiteX7" fmla="*/ 2549072 w 2549072"/>
              <a:gd name="connsiteY7" fmla="*/ 1115598 h 1287657"/>
              <a:gd name="connsiteX8" fmla="*/ 2130577 w 2549072"/>
              <a:gd name="connsiteY8" fmla="*/ 1115598 h 1287657"/>
              <a:gd name="connsiteX9" fmla="*/ 2041780 w 2549072"/>
              <a:gd name="connsiteY9" fmla="*/ 1287657 h 1287657"/>
              <a:gd name="connsiteX10" fmla="*/ 1502834 w 2549072"/>
              <a:gd name="connsiteY10" fmla="*/ 1115598 h 1287657"/>
              <a:gd name="connsiteX11" fmla="*/ 0 w 2549072"/>
              <a:gd name="connsiteY11" fmla="*/ 1123218 h 1287657"/>
              <a:gd name="connsiteX12" fmla="*/ 38100 w 2549072"/>
              <a:gd name="connsiteY12" fmla="*/ 0 h 1287657"/>
              <a:gd name="connsiteX0" fmla="*/ 38100 w 2549072"/>
              <a:gd name="connsiteY0" fmla="*/ 0 h 1287657"/>
              <a:gd name="connsiteX1" fmla="*/ 2130577 w 2549072"/>
              <a:gd name="connsiteY1" fmla="*/ 0 h 1287657"/>
              <a:gd name="connsiteX2" fmla="*/ 2549072 w 2549072"/>
              <a:gd name="connsiteY2" fmla="*/ 0 h 1287657"/>
              <a:gd name="connsiteX3" fmla="*/ 2549072 w 2549072"/>
              <a:gd name="connsiteY3" fmla="*/ 650766 h 1287657"/>
              <a:gd name="connsiteX4" fmla="*/ 2549072 w 2549072"/>
              <a:gd name="connsiteY4" fmla="*/ 650766 h 1287657"/>
              <a:gd name="connsiteX5" fmla="*/ 2549072 w 2549072"/>
              <a:gd name="connsiteY5" fmla="*/ 929665 h 1287657"/>
              <a:gd name="connsiteX6" fmla="*/ 2549072 w 2549072"/>
              <a:gd name="connsiteY6" fmla="*/ 1115598 h 1287657"/>
              <a:gd name="connsiteX7" fmla="*/ 2130577 w 2549072"/>
              <a:gd name="connsiteY7" fmla="*/ 1115598 h 1287657"/>
              <a:gd name="connsiteX8" fmla="*/ 2041780 w 2549072"/>
              <a:gd name="connsiteY8" fmla="*/ 1287657 h 1287657"/>
              <a:gd name="connsiteX9" fmla="*/ 1502834 w 2549072"/>
              <a:gd name="connsiteY9" fmla="*/ 1115598 h 1287657"/>
              <a:gd name="connsiteX10" fmla="*/ 0 w 2549072"/>
              <a:gd name="connsiteY10" fmla="*/ 1123218 h 1287657"/>
              <a:gd name="connsiteX11" fmla="*/ 38100 w 2549072"/>
              <a:gd name="connsiteY11"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929665 h 1287657"/>
              <a:gd name="connsiteX5" fmla="*/ 2549072 w 2549072"/>
              <a:gd name="connsiteY5" fmla="*/ 1115598 h 1287657"/>
              <a:gd name="connsiteX6" fmla="*/ 2130577 w 2549072"/>
              <a:gd name="connsiteY6" fmla="*/ 1115598 h 1287657"/>
              <a:gd name="connsiteX7" fmla="*/ 2041780 w 2549072"/>
              <a:gd name="connsiteY7" fmla="*/ 1287657 h 1287657"/>
              <a:gd name="connsiteX8" fmla="*/ 1502834 w 2549072"/>
              <a:gd name="connsiteY8" fmla="*/ 1115598 h 1287657"/>
              <a:gd name="connsiteX9" fmla="*/ 0 w 2549072"/>
              <a:gd name="connsiteY9" fmla="*/ 1123218 h 1287657"/>
              <a:gd name="connsiteX10" fmla="*/ 38100 w 2549072"/>
              <a:gd name="connsiteY10"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1115598 h 1287657"/>
              <a:gd name="connsiteX5" fmla="*/ 2130577 w 2549072"/>
              <a:gd name="connsiteY5" fmla="*/ 1115598 h 1287657"/>
              <a:gd name="connsiteX6" fmla="*/ 2041780 w 2549072"/>
              <a:gd name="connsiteY6" fmla="*/ 1287657 h 1287657"/>
              <a:gd name="connsiteX7" fmla="*/ 1502834 w 2549072"/>
              <a:gd name="connsiteY7" fmla="*/ 1115598 h 1287657"/>
              <a:gd name="connsiteX8" fmla="*/ 0 w 2549072"/>
              <a:gd name="connsiteY8" fmla="*/ 1123218 h 1287657"/>
              <a:gd name="connsiteX9" fmla="*/ 38100 w 2549072"/>
              <a:gd name="connsiteY9"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1115598 h 1287657"/>
              <a:gd name="connsiteX4" fmla="*/ 2130577 w 2549072"/>
              <a:gd name="connsiteY4" fmla="*/ 1115598 h 1287657"/>
              <a:gd name="connsiteX5" fmla="*/ 2041780 w 2549072"/>
              <a:gd name="connsiteY5" fmla="*/ 1287657 h 1287657"/>
              <a:gd name="connsiteX6" fmla="*/ 1502834 w 2549072"/>
              <a:gd name="connsiteY6" fmla="*/ 1115598 h 1287657"/>
              <a:gd name="connsiteX7" fmla="*/ 0 w 2549072"/>
              <a:gd name="connsiteY7" fmla="*/ 1123218 h 1287657"/>
              <a:gd name="connsiteX8" fmla="*/ 38100 w 2549072"/>
              <a:gd name="connsiteY8" fmla="*/ 0 h 1287657"/>
              <a:gd name="connsiteX0" fmla="*/ 38100 w 2549072"/>
              <a:gd name="connsiteY0" fmla="*/ 0 h 1287657"/>
              <a:gd name="connsiteX1" fmla="*/ 2549072 w 2549072"/>
              <a:gd name="connsiteY1" fmla="*/ 0 h 1287657"/>
              <a:gd name="connsiteX2" fmla="*/ 2549072 w 2549072"/>
              <a:gd name="connsiteY2" fmla="*/ 1115598 h 1287657"/>
              <a:gd name="connsiteX3" fmla="*/ 2130577 w 2549072"/>
              <a:gd name="connsiteY3" fmla="*/ 1115598 h 1287657"/>
              <a:gd name="connsiteX4" fmla="*/ 2041780 w 2549072"/>
              <a:gd name="connsiteY4" fmla="*/ 1287657 h 1287657"/>
              <a:gd name="connsiteX5" fmla="*/ 1502834 w 2549072"/>
              <a:gd name="connsiteY5" fmla="*/ 1115598 h 1287657"/>
              <a:gd name="connsiteX6" fmla="*/ 0 w 2549072"/>
              <a:gd name="connsiteY6" fmla="*/ 1123218 h 1287657"/>
              <a:gd name="connsiteX7" fmla="*/ 38100 w 2549072"/>
              <a:gd name="connsiteY7" fmla="*/ 0 h 1287657"/>
              <a:gd name="connsiteX0" fmla="*/ 38100 w 2648132"/>
              <a:gd name="connsiteY0" fmla="*/ 0 h 1287657"/>
              <a:gd name="connsiteX1" fmla="*/ 2549072 w 2648132"/>
              <a:gd name="connsiteY1" fmla="*/ 0 h 1287657"/>
              <a:gd name="connsiteX2" fmla="*/ 2648132 w 2648132"/>
              <a:gd name="connsiteY2" fmla="*/ 1115598 h 1287657"/>
              <a:gd name="connsiteX3" fmla="*/ 2130577 w 2648132"/>
              <a:gd name="connsiteY3" fmla="*/ 1115598 h 1287657"/>
              <a:gd name="connsiteX4" fmla="*/ 2041780 w 2648132"/>
              <a:gd name="connsiteY4" fmla="*/ 1287657 h 1287657"/>
              <a:gd name="connsiteX5" fmla="*/ 1502834 w 2648132"/>
              <a:gd name="connsiteY5" fmla="*/ 1115598 h 1287657"/>
              <a:gd name="connsiteX6" fmla="*/ 0 w 2648132"/>
              <a:gd name="connsiteY6" fmla="*/ 1123218 h 1287657"/>
              <a:gd name="connsiteX7" fmla="*/ 38100 w 2648132"/>
              <a:gd name="connsiteY7" fmla="*/ 0 h 1287657"/>
              <a:gd name="connsiteX0" fmla="*/ 38100 w 2648132"/>
              <a:gd name="connsiteY0" fmla="*/ 0 h 1123218"/>
              <a:gd name="connsiteX1" fmla="*/ 2549072 w 2648132"/>
              <a:gd name="connsiteY1" fmla="*/ 0 h 1123218"/>
              <a:gd name="connsiteX2" fmla="*/ 2648132 w 2648132"/>
              <a:gd name="connsiteY2" fmla="*/ 1115598 h 1123218"/>
              <a:gd name="connsiteX3" fmla="*/ 2130577 w 2648132"/>
              <a:gd name="connsiteY3" fmla="*/ 1115598 h 1123218"/>
              <a:gd name="connsiteX4" fmla="*/ 1502834 w 2648132"/>
              <a:gd name="connsiteY4" fmla="*/ 1115598 h 1123218"/>
              <a:gd name="connsiteX5" fmla="*/ 0 w 2648132"/>
              <a:gd name="connsiteY5" fmla="*/ 1123218 h 1123218"/>
              <a:gd name="connsiteX6" fmla="*/ 38100 w 2648132"/>
              <a:gd name="connsiteY6"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1502834 w 2648132"/>
              <a:gd name="connsiteY3" fmla="*/ 1115598 h 1123218"/>
              <a:gd name="connsiteX4" fmla="*/ 0 w 2648132"/>
              <a:gd name="connsiteY4" fmla="*/ 1123218 h 1123218"/>
              <a:gd name="connsiteX5" fmla="*/ 38100 w 2648132"/>
              <a:gd name="connsiteY5"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0 w 2648132"/>
              <a:gd name="connsiteY3" fmla="*/ 1123218 h 1123218"/>
              <a:gd name="connsiteX4" fmla="*/ 38100 w 2648132"/>
              <a:gd name="connsiteY4" fmla="*/ 0 h 1123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132" h="1123218">
                <a:moveTo>
                  <a:pt x="38100" y="0"/>
                </a:moveTo>
                <a:lnTo>
                  <a:pt x="2549072" y="0"/>
                </a:lnTo>
                <a:lnTo>
                  <a:pt x="2648132" y="1115598"/>
                </a:lnTo>
                <a:lnTo>
                  <a:pt x="0" y="1123218"/>
                </a:lnTo>
                <a:lnTo>
                  <a:pt x="38100"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oAutofit/>
          </a:bodyPr>
          <a:lstStyle/>
          <a:p>
            <a:pPr algn="ctr"/>
            <a:r>
              <a:rPr lang="en-US" sz="2400" b="1" dirty="0">
                <a:solidFill>
                  <a:schemeClr val="accent3"/>
                </a:solidFill>
              </a:rPr>
              <a:t>Evidence-Based Intervention:</a:t>
            </a:r>
          </a:p>
          <a:p>
            <a:pPr algn="ctr"/>
            <a:r>
              <a:rPr lang="en-US" sz="2400" b="1" dirty="0"/>
              <a:t>Provide the National Diabetes Prevention Program (National DPP) lifestyle change program for eligible employees</a:t>
            </a:r>
            <a:r>
              <a:rPr lang="en-US" dirty="0"/>
              <a:t>   </a:t>
            </a:r>
          </a:p>
        </p:txBody>
      </p:sp>
      <p:sp>
        <p:nvSpPr>
          <p:cNvPr id="57" name="Rectangle 56">
            <a:extLst>
              <a:ext uri="{FF2B5EF4-FFF2-40B4-BE49-F238E27FC236}">
                <a16:creationId xmlns:a16="http://schemas.microsoft.com/office/drawing/2014/main" id="{3CC2830E-DFB1-4299-9D8D-A4D6B4C39D95}"/>
              </a:ext>
            </a:extLst>
          </p:cNvPr>
          <p:cNvSpPr/>
          <p:nvPr/>
        </p:nvSpPr>
        <p:spPr>
          <a:xfrm>
            <a:off x="5014119" y="5313973"/>
            <a:ext cx="4294502" cy="757130"/>
          </a:xfrm>
          <a:prstGeom prst="rect">
            <a:avLst/>
          </a:prstGeom>
        </p:spPr>
        <p:txBody>
          <a:bodyPr wrap="square">
            <a:spAutoFit/>
          </a:bodyPr>
          <a:lstStyle/>
          <a:p>
            <a:pPr defTabSz="685818">
              <a:lnSpc>
                <a:spcPct val="90000"/>
              </a:lnSpc>
              <a:spcBef>
                <a:spcPts val="750"/>
              </a:spcBef>
            </a:pPr>
            <a:r>
              <a:rPr lang="en-US" sz="1600" dirty="0">
                <a:solidFill>
                  <a:schemeClr val="accent5"/>
                </a:solidFill>
                <a:latin typeface="Century Gothic" panose="020B0502020202020204" pitchFamily="34" charset="0"/>
              </a:rPr>
              <a:t>Medical costs for those with diabetes are </a:t>
            </a:r>
            <a:r>
              <a:rPr lang="en-US" sz="1600" b="1" dirty="0">
                <a:solidFill>
                  <a:schemeClr val="accent5"/>
                </a:solidFill>
                <a:latin typeface="Century Gothic" panose="020B0502020202020204" pitchFamily="34" charset="0"/>
              </a:rPr>
              <a:t>more than twice </a:t>
            </a:r>
            <a:r>
              <a:rPr lang="en-US" sz="1600" dirty="0">
                <a:solidFill>
                  <a:schemeClr val="accent5"/>
                </a:solidFill>
                <a:latin typeface="Century Gothic" panose="020B0502020202020204" pitchFamily="34" charset="0"/>
              </a:rPr>
              <a:t>as high as for </a:t>
            </a:r>
            <a:br>
              <a:rPr lang="en-US" sz="1600" dirty="0">
                <a:solidFill>
                  <a:schemeClr val="accent5"/>
                </a:solidFill>
                <a:latin typeface="Century Gothic" panose="020B0502020202020204" pitchFamily="34" charset="0"/>
              </a:rPr>
            </a:br>
            <a:r>
              <a:rPr lang="en-US" sz="1600" dirty="0">
                <a:solidFill>
                  <a:schemeClr val="accent5"/>
                </a:solidFill>
                <a:latin typeface="Century Gothic" panose="020B0502020202020204" pitchFamily="34" charset="0"/>
              </a:rPr>
              <a:t>people without diabetes.</a:t>
            </a:r>
            <a:r>
              <a:rPr lang="en-US" sz="1600" baseline="30000" dirty="0">
                <a:solidFill>
                  <a:schemeClr val="accent5"/>
                </a:solidFill>
                <a:latin typeface="Century Gothic" panose="020B0502020202020204" pitchFamily="34" charset="0"/>
              </a:rPr>
              <a:t>11</a:t>
            </a:r>
          </a:p>
        </p:txBody>
      </p:sp>
      <p:grpSp>
        <p:nvGrpSpPr>
          <p:cNvPr id="58" name="Group 57" descr="Bar graph showing that medical costs for those with diabetes are more than twice as high as for people without diabetes. ">
            <a:extLst>
              <a:ext uri="{FF2B5EF4-FFF2-40B4-BE49-F238E27FC236}">
                <a16:creationId xmlns:a16="http://schemas.microsoft.com/office/drawing/2014/main" id="{6B913814-6648-4128-903B-28072EC6956C}"/>
              </a:ext>
            </a:extLst>
          </p:cNvPr>
          <p:cNvGrpSpPr/>
          <p:nvPr/>
        </p:nvGrpSpPr>
        <p:grpSpPr>
          <a:xfrm>
            <a:off x="8774134" y="5281396"/>
            <a:ext cx="856615" cy="903487"/>
            <a:chOff x="5473942" y="9562558"/>
            <a:chExt cx="856615" cy="903487"/>
          </a:xfrm>
        </p:grpSpPr>
        <p:sp>
          <p:nvSpPr>
            <p:cNvPr id="59" name="Rectangle 58">
              <a:extLst>
                <a:ext uri="{FF2B5EF4-FFF2-40B4-BE49-F238E27FC236}">
                  <a16:creationId xmlns:a16="http://schemas.microsoft.com/office/drawing/2014/main" id="{8B83E2C0-488E-4D2E-9526-D4642460A305}"/>
                </a:ext>
              </a:extLst>
            </p:cNvPr>
            <p:cNvSpPr/>
            <p:nvPr/>
          </p:nvSpPr>
          <p:spPr>
            <a:xfrm>
              <a:off x="5473942" y="9996017"/>
              <a:ext cx="349022" cy="47002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lstStyle/>
            <a:p>
              <a:pPr algn="ctr"/>
              <a:endParaRPr lang="en-US" sz="1100" b="1" dirty="0">
                <a:solidFill>
                  <a:schemeClr val="tx2"/>
                </a:solidFill>
              </a:endParaRPr>
            </a:p>
          </p:txBody>
        </p:sp>
        <p:sp>
          <p:nvSpPr>
            <p:cNvPr id="60" name="Rectangle 59">
              <a:extLst>
                <a:ext uri="{FF2B5EF4-FFF2-40B4-BE49-F238E27FC236}">
                  <a16:creationId xmlns:a16="http://schemas.microsoft.com/office/drawing/2014/main" id="{CAE0F3C6-877B-4466-8036-AE9A5E2BA838}"/>
                </a:ext>
              </a:extLst>
            </p:cNvPr>
            <p:cNvSpPr/>
            <p:nvPr/>
          </p:nvSpPr>
          <p:spPr>
            <a:xfrm>
              <a:off x="5955732" y="9715129"/>
              <a:ext cx="349022" cy="75091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lstStyle/>
            <a:p>
              <a:pPr algn="ctr"/>
              <a:endParaRPr lang="en-US" sz="1100" b="1" dirty="0">
                <a:solidFill>
                  <a:schemeClr val="tx2"/>
                </a:solidFill>
              </a:endParaRPr>
            </a:p>
          </p:txBody>
        </p:sp>
        <p:sp>
          <p:nvSpPr>
            <p:cNvPr id="62" name="Subtitle 15">
              <a:extLst>
                <a:ext uri="{FF2B5EF4-FFF2-40B4-BE49-F238E27FC236}">
                  <a16:creationId xmlns:a16="http://schemas.microsoft.com/office/drawing/2014/main" id="{BEED71C7-F5BC-42A1-9ABE-2EF7B416403A}"/>
                </a:ext>
              </a:extLst>
            </p:cNvPr>
            <p:cNvSpPr txBox="1">
              <a:spLocks/>
            </p:cNvSpPr>
            <p:nvPr/>
          </p:nvSpPr>
          <p:spPr>
            <a:xfrm>
              <a:off x="5981535" y="9562558"/>
              <a:ext cx="349022" cy="145424"/>
            </a:xfrm>
            <a:prstGeom prst="rect">
              <a:avLst/>
            </a:prstGeom>
          </p:spPr>
          <p:txBody>
            <a:bodyPr vert="horz" wrap="square" lIns="0" tIns="0" rIns="0" bIns="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050" dirty="0">
                  <a:solidFill>
                    <a:schemeClr val="accent1"/>
                  </a:solidFill>
                  <a:latin typeface="Franklin Gothic Heavy" panose="020B0903020102020204" pitchFamily="34" charset="0"/>
                </a:rPr>
                <a:t>&gt;2x</a:t>
              </a:r>
              <a:endParaRPr lang="en-US" sz="400" dirty="0">
                <a:solidFill>
                  <a:schemeClr val="accent1"/>
                </a:solidFill>
                <a:latin typeface="Franklin Gothic Heavy" panose="020B0903020102020204" pitchFamily="34" charset="0"/>
              </a:endParaRPr>
            </a:p>
          </p:txBody>
        </p:sp>
      </p:grpSp>
      <p:sp>
        <p:nvSpPr>
          <p:cNvPr id="76" name="Subtitle 15">
            <a:extLst>
              <a:ext uri="{FF2B5EF4-FFF2-40B4-BE49-F238E27FC236}">
                <a16:creationId xmlns:a16="http://schemas.microsoft.com/office/drawing/2014/main" id="{AE45ADF1-48A3-4109-9056-6D026654FF7D}"/>
              </a:ext>
            </a:extLst>
          </p:cNvPr>
          <p:cNvSpPr txBox="1">
            <a:spLocks/>
          </p:cNvSpPr>
          <p:nvPr/>
        </p:nvSpPr>
        <p:spPr>
          <a:xfrm>
            <a:off x="10138483" y="4854127"/>
            <a:ext cx="1784683" cy="4801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accent5"/>
                </a:solidFill>
                <a:latin typeface="Century Gothic" panose="020B0502020202020204" pitchFamily="34" charset="0"/>
              </a:rPr>
              <a:t>And have a risk of death</a:t>
            </a:r>
          </a:p>
        </p:txBody>
      </p:sp>
      <p:sp>
        <p:nvSpPr>
          <p:cNvPr id="79" name="Subtitle 15">
            <a:extLst>
              <a:ext uri="{FF2B5EF4-FFF2-40B4-BE49-F238E27FC236}">
                <a16:creationId xmlns:a16="http://schemas.microsoft.com/office/drawing/2014/main" id="{623484A2-EF6C-4CAC-AB48-918D0569A88C}"/>
              </a:ext>
            </a:extLst>
          </p:cNvPr>
          <p:cNvSpPr txBox="1">
            <a:spLocks/>
          </p:cNvSpPr>
          <p:nvPr/>
        </p:nvSpPr>
        <p:spPr>
          <a:xfrm>
            <a:off x="10088804" y="5255770"/>
            <a:ext cx="1639701" cy="840230"/>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5400" dirty="0">
                <a:solidFill>
                  <a:schemeClr val="accent1"/>
                </a:solidFill>
                <a:latin typeface="Franklin Gothic Heavy" panose="020B0903020102020204" pitchFamily="34" charset="0"/>
              </a:rPr>
              <a:t>50%</a:t>
            </a:r>
          </a:p>
        </p:txBody>
      </p:sp>
      <p:sp>
        <p:nvSpPr>
          <p:cNvPr id="80" name="Rectangle 79">
            <a:extLst>
              <a:ext uri="{FF2B5EF4-FFF2-40B4-BE49-F238E27FC236}">
                <a16:creationId xmlns:a16="http://schemas.microsoft.com/office/drawing/2014/main" id="{A3CE5899-85BF-46AA-B16D-D20F40D6C276}"/>
              </a:ext>
            </a:extLst>
          </p:cNvPr>
          <p:cNvSpPr/>
          <p:nvPr/>
        </p:nvSpPr>
        <p:spPr>
          <a:xfrm>
            <a:off x="10608879" y="5925751"/>
            <a:ext cx="1016625" cy="369332"/>
          </a:xfrm>
          <a:prstGeom prst="rect">
            <a:avLst/>
          </a:prstGeom>
        </p:spPr>
        <p:txBody>
          <a:bodyPr wrap="none">
            <a:spAutoFit/>
          </a:bodyPr>
          <a:lstStyle/>
          <a:p>
            <a:r>
              <a:rPr lang="en-US" dirty="0">
                <a:solidFill>
                  <a:schemeClr val="accent5"/>
                </a:solidFill>
                <a:latin typeface="Century Gothic" panose="020B0502020202020204" pitchFamily="34" charset="0"/>
              </a:rPr>
              <a:t>HIGHER</a:t>
            </a:r>
          </a:p>
        </p:txBody>
      </p:sp>
      <p:sp>
        <p:nvSpPr>
          <p:cNvPr id="37" name="Content Placeholder 16">
            <a:extLst>
              <a:ext uri="{FF2B5EF4-FFF2-40B4-BE49-F238E27FC236}">
                <a16:creationId xmlns:a16="http://schemas.microsoft.com/office/drawing/2014/main" id="{EBB647A7-09C0-4C4C-88C4-4A869E3E88F5}"/>
              </a:ext>
              <a:ext uri="{C183D7F6-B498-43B3-948B-1728B52AA6E4}">
                <adec:decorative xmlns:adec="http://schemas.microsoft.com/office/drawing/2017/decorative" val="1"/>
              </a:ext>
            </a:extLst>
          </p:cNvPr>
          <p:cNvSpPr txBox="1">
            <a:spLocks/>
          </p:cNvSpPr>
          <p:nvPr/>
        </p:nvSpPr>
        <p:spPr>
          <a:xfrm>
            <a:off x="0" y="6383763"/>
            <a:ext cx="11327538" cy="84359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11. American Diabetic Association. Economic Costs of Diabetes in the U.S. in 2017. Diabetes Care 2018 May; 41(5): 917-928. </a:t>
            </a:r>
            <a:r>
              <a:rPr lang="en-US" sz="1200" dirty="0">
                <a:hlinkClick r:id="rId8"/>
              </a:rPr>
              <a:t>https://doi.org/10.2337/dci18-0007</a:t>
            </a:r>
            <a:endParaRPr lang="en-US" sz="1200" dirty="0"/>
          </a:p>
          <a:p>
            <a:pPr marL="0" indent="0">
              <a:buNone/>
            </a:pPr>
            <a:r>
              <a:rPr lang="en-US" sz="1200" dirty="0"/>
              <a:t>Centers for Disease Control and Prevention: National Diabetes Prevention Program </a:t>
            </a:r>
            <a:r>
              <a:rPr lang="en-US" sz="1200" dirty="0">
                <a:hlinkClick r:id="rId9">
                  <a:extLst>
                    <a:ext uri="{A12FA001-AC4F-418D-AE19-62706E023703}">
                      <ahyp:hlinkClr xmlns:ahyp="http://schemas.microsoft.com/office/drawing/2018/hyperlinkcolor" val="tx"/>
                    </a:ext>
                  </a:extLst>
                </a:hlinkClick>
              </a:rPr>
              <a:t>www.cdc.gov/diabetes/prevention/index.html</a:t>
            </a:r>
            <a:r>
              <a:rPr lang="en-US" sz="1200" dirty="0"/>
              <a:t>. Accessed February 10, 2020</a:t>
            </a:r>
          </a:p>
        </p:txBody>
      </p:sp>
    </p:spTree>
    <p:extLst>
      <p:ext uri="{BB962C8B-B14F-4D97-AF65-F5344CB8AC3E}">
        <p14:creationId xmlns:p14="http://schemas.microsoft.com/office/powerpoint/2010/main" val="29610798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6667">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14:bounceEnd="26667">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6667">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26667">
                                          <p:cBhvr additive="base">
                                            <p:cTn id="13" dur="750" fill="hold"/>
                                            <p:tgtEl>
                                              <p:spTgt spid="3"/>
                                            </p:tgtEl>
                                            <p:attrNameLst>
                                              <p:attrName>ppt_x</p:attrName>
                                            </p:attrNameLst>
                                          </p:cBhvr>
                                          <p:tavLst>
                                            <p:tav tm="0">
                                              <p:val>
                                                <p:strVal val="1+#ppt_w/2"/>
                                              </p:val>
                                            </p:tav>
                                            <p:tav tm="100000">
                                              <p:val>
                                                <p:strVal val="#ppt_x"/>
                                              </p:val>
                                            </p:tav>
                                          </p:tavLst>
                                        </p:anim>
                                        <p:anim calcmode="lin" valueType="num" p14:bounceEnd="26667">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26667">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26667">
                                          <p:cBhvr additive="base">
                                            <p:cTn id="19" dur="750" fill="hold"/>
                                            <p:tgtEl>
                                              <p:spTgt spid="8"/>
                                            </p:tgtEl>
                                            <p:attrNameLst>
                                              <p:attrName>ppt_x</p:attrName>
                                            </p:attrNameLst>
                                          </p:cBhvr>
                                          <p:tavLst>
                                            <p:tav tm="0">
                                              <p:val>
                                                <p:strVal val="#ppt_x"/>
                                              </p:val>
                                            </p:tav>
                                            <p:tav tm="100000">
                                              <p:val>
                                                <p:strVal val="#ppt_x"/>
                                              </p:val>
                                            </p:tav>
                                          </p:tavLst>
                                        </p:anim>
                                        <p:anim calcmode="lin" valueType="num" p14:bounceEnd="26667">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26667">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14:bounceEnd="26667">
                                          <p:cBhvr additive="base">
                                            <p:cTn id="23" dur="750" fill="hold"/>
                                            <p:tgtEl>
                                              <p:spTgt spid="10"/>
                                            </p:tgtEl>
                                            <p:attrNameLst>
                                              <p:attrName>ppt_x</p:attrName>
                                            </p:attrNameLst>
                                          </p:cBhvr>
                                          <p:tavLst>
                                            <p:tav tm="0">
                                              <p:val>
                                                <p:strVal val="#ppt_x"/>
                                              </p:val>
                                            </p:tav>
                                            <p:tav tm="100000">
                                              <p:val>
                                                <p:strVal val="#ppt_x"/>
                                              </p:val>
                                            </p:tav>
                                          </p:tavLst>
                                        </p:anim>
                                        <p:anim calcmode="lin" valueType="num" p14:bounceEnd="26667">
                                          <p:cBhvr additive="base">
                                            <p:cTn id="24" dur="7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26667">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14:bounceEnd="26667">
                                          <p:cBhvr additive="base">
                                            <p:cTn id="27" dur="750" fill="hold"/>
                                            <p:tgtEl>
                                              <p:spTgt spid="20"/>
                                            </p:tgtEl>
                                            <p:attrNameLst>
                                              <p:attrName>ppt_x</p:attrName>
                                            </p:attrNameLst>
                                          </p:cBhvr>
                                          <p:tavLst>
                                            <p:tav tm="0">
                                              <p:val>
                                                <p:strVal val="#ppt_x"/>
                                              </p:val>
                                            </p:tav>
                                            <p:tav tm="100000">
                                              <p:val>
                                                <p:strVal val="#ppt_x"/>
                                              </p:val>
                                            </p:tav>
                                          </p:tavLst>
                                        </p:anim>
                                        <p:anim calcmode="lin" valueType="num" p14:bounceEnd="26667">
                                          <p:cBhvr additive="base">
                                            <p:cTn id="28" dur="75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26667">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14:bounceEnd="26667">
                                          <p:cBhvr additive="base">
                                            <p:cTn id="31" dur="750" fill="hold"/>
                                            <p:tgtEl>
                                              <p:spTgt spid="19"/>
                                            </p:tgtEl>
                                            <p:attrNameLst>
                                              <p:attrName>ppt_x</p:attrName>
                                            </p:attrNameLst>
                                          </p:cBhvr>
                                          <p:tavLst>
                                            <p:tav tm="0">
                                              <p:val>
                                                <p:strVal val="#ppt_x"/>
                                              </p:val>
                                            </p:tav>
                                            <p:tav tm="100000">
                                              <p:val>
                                                <p:strVal val="#ppt_x"/>
                                              </p:val>
                                            </p:tav>
                                          </p:tavLst>
                                        </p:anim>
                                        <p:anim calcmode="lin" valueType="num" p14:bounceEnd="26667">
                                          <p:cBhvr additive="base">
                                            <p:cTn id="32" dur="75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26667">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14:bounceEnd="26667">
                                          <p:cBhvr additive="base">
                                            <p:cTn id="35" dur="750" fill="hold"/>
                                            <p:tgtEl>
                                              <p:spTgt spid="21"/>
                                            </p:tgtEl>
                                            <p:attrNameLst>
                                              <p:attrName>ppt_x</p:attrName>
                                            </p:attrNameLst>
                                          </p:cBhvr>
                                          <p:tavLst>
                                            <p:tav tm="0">
                                              <p:val>
                                                <p:strVal val="#ppt_x"/>
                                              </p:val>
                                            </p:tav>
                                            <p:tav tm="100000">
                                              <p:val>
                                                <p:strVal val="#ppt_x"/>
                                              </p:val>
                                            </p:tav>
                                          </p:tavLst>
                                        </p:anim>
                                        <p:anim calcmode="lin" valueType="num" p14:bounceEnd="26667">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26667">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14:bounceEnd="26667">
                                          <p:cBhvr additive="base">
                                            <p:cTn id="39" dur="750" fill="hold"/>
                                            <p:tgtEl>
                                              <p:spTgt spid="23"/>
                                            </p:tgtEl>
                                            <p:attrNameLst>
                                              <p:attrName>ppt_x</p:attrName>
                                            </p:attrNameLst>
                                          </p:cBhvr>
                                          <p:tavLst>
                                            <p:tav tm="0">
                                              <p:val>
                                                <p:strVal val="#ppt_x"/>
                                              </p:val>
                                            </p:tav>
                                            <p:tav tm="100000">
                                              <p:val>
                                                <p:strVal val="#ppt_x"/>
                                              </p:val>
                                            </p:tav>
                                          </p:tavLst>
                                        </p:anim>
                                        <p:anim calcmode="lin" valueType="num" p14:bounceEnd="26667">
                                          <p:cBhvr additive="base">
                                            <p:cTn id="40" dur="75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26667">
                                      <p:stCondLst>
                                        <p:cond delay="100"/>
                                      </p:stCondLst>
                                      <p:childTnLst>
                                        <p:set>
                                          <p:cBhvr>
                                            <p:cTn id="42" dur="1" fill="hold">
                                              <p:stCondLst>
                                                <p:cond delay="0"/>
                                              </p:stCondLst>
                                            </p:cTn>
                                            <p:tgtEl>
                                              <p:spTgt spid="22"/>
                                            </p:tgtEl>
                                            <p:attrNameLst>
                                              <p:attrName>style.visibility</p:attrName>
                                            </p:attrNameLst>
                                          </p:cBhvr>
                                          <p:to>
                                            <p:strVal val="visible"/>
                                          </p:to>
                                        </p:set>
                                        <p:anim calcmode="lin" valueType="num" p14:bounceEnd="26667">
                                          <p:cBhvr additive="base">
                                            <p:cTn id="43" dur="750" fill="hold"/>
                                            <p:tgtEl>
                                              <p:spTgt spid="22"/>
                                            </p:tgtEl>
                                            <p:attrNameLst>
                                              <p:attrName>ppt_x</p:attrName>
                                            </p:attrNameLst>
                                          </p:cBhvr>
                                          <p:tavLst>
                                            <p:tav tm="0">
                                              <p:val>
                                                <p:strVal val="#ppt_x"/>
                                              </p:val>
                                            </p:tav>
                                            <p:tav tm="100000">
                                              <p:val>
                                                <p:strVal val="#ppt_x"/>
                                              </p:val>
                                            </p:tav>
                                          </p:tavLst>
                                        </p:anim>
                                        <p:anim calcmode="lin" valueType="num" p14:bounceEnd="26667">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14:presetBounceEnd="26667">
                                      <p:stCondLst>
                                        <p:cond delay="150"/>
                                      </p:stCondLst>
                                      <p:childTnLst>
                                        <p:set>
                                          <p:cBhvr>
                                            <p:cTn id="46" dur="1" fill="hold">
                                              <p:stCondLst>
                                                <p:cond delay="0"/>
                                              </p:stCondLst>
                                            </p:cTn>
                                            <p:tgtEl>
                                              <p:spTgt spid="25"/>
                                            </p:tgtEl>
                                            <p:attrNameLst>
                                              <p:attrName>style.visibility</p:attrName>
                                            </p:attrNameLst>
                                          </p:cBhvr>
                                          <p:to>
                                            <p:strVal val="visible"/>
                                          </p:to>
                                        </p:set>
                                        <p:anim calcmode="lin" valueType="num" p14:bounceEnd="26667">
                                          <p:cBhvr additive="base">
                                            <p:cTn id="47" dur="750" fill="hold"/>
                                            <p:tgtEl>
                                              <p:spTgt spid="25"/>
                                            </p:tgtEl>
                                            <p:attrNameLst>
                                              <p:attrName>ppt_x</p:attrName>
                                            </p:attrNameLst>
                                          </p:cBhvr>
                                          <p:tavLst>
                                            <p:tav tm="0">
                                              <p:val>
                                                <p:strVal val="#ppt_x"/>
                                              </p:val>
                                            </p:tav>
                                            <p:tav tm="100000">
                                              <p:val>
                                                <p:strVal val="#ppt_x"/>
                                              </p:val>
                                            </p:tav>
                                          </p:tavLst>
                                        </p:anim>
                                        <p:anim calcmode="lin" valueType="num" p14:bounceEnd="26667">
                                          <p:cBhvr additive="base">
                                            <p:cTn id="48" dur="75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14:presetBounceEnd="26667">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14:bounceEnd="26667">
                                          <p:cBhvr additive="base">
                                            <p:cTn id="51" dur="750" fill="hold"/>
                                            <p:tgtEl>
                                              <p:spTgt spid="24"/>
                                            </p:tgtEl>
                                            <p:attrNameLst>
                                              <p:attrName>ppt_x</p:attrName>
                                            </p:attrNameLst>
                                          </p:cBhvr>
                                          <p:tavLst>
                                            <p:tav tm="0">
                                              <p:val>
                                                <p:strVal val="#ppt_x"/>
                                              </p:val>
                                            </p:tav>
                                            <p:tav tm="100000">
                                              <p:val>
                                                <p:strVal val="#ppt_x"/>
                                              </p:val>
                                            </p:tav>
                                          </p:tavLst>
                                        </p:anim>
                                        <p:anim calcmode="lin" valueType="num" p14:bounceEnd="26667">
                                          <p:cBhvr additive="base">
                                            <p:cTn id="52" dur="75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26667">
                                      <p:stCondLst>
                                        <p:cond delay="100"/>
                                      </p:stCondLst>
                                      <p:childTnLst>
                                        <p:set>
                                          <p:cBhvr>
                                            <p:cTn id="54" dur="1" fill="hold">
                                              <p:stCondLst>
                                                <p:cond delay="0"/>
                                              </p:stCondLst>
                                            </p:cTn>
                                            <p:tgtEl>
                                              <p:spTgt spid="26"/>
                                            </p:tgtEl>
                                            <p:attrNameLst>
                                              <p:attrName>style.visibility</p:attrName>
                                            </p:attrNameLst>
                                          </p:cBhvr>
                                          <p:to>
                                            <p:strVal val="visible"/>
                                          </p:to>
                                        </p:set>
                                        <p:anim calcmode="lin" valueType="num" p14:bounceEnd="26667">
                                          <p:cBhvr additive="base">
                                            <p:cTn id="55" dur="750" fill="hold"/>
                                            <p:tgtEl>
                                              <p:spTgt spid="26"/>
                                            </p:tgtEl>
                                            <p:attrNameLst>
                                              <p:attrName>ppt_x</p:attrName>
                                            </p:attrNameLst>
                                          </p:cBhvr>
                                          <p:tavLst>
                                            <p:tav tm="0">
                                              <p:val>
                                                <p:strVal val="#ppt_x"/>
                                              </p:val>
                                            </p:tav>
                                            <p:tav tm="100000">
                                              <p:val>
                                                <p:strVal val="#ppt_x"/>
                                              </p:val>
                                            </p:tav>
                                          </p:tavLst>
                                        </p:anim>
                                        <p:anim calcmode="lin" valueType="num" p14:bounceEnd="26667">
                                          <p:cBhvr additive="base">
                                            <p:cTn id="56" dur="75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26667">
                                      <p:stCondLst>
                                        <p:cond delay="150"/>
                                      </p:stCondLst>
                                      <p:childTnLst>
                                        <p:set>
                                          <p:cBhvr>
                                            <p:cTn id="58" dur="1" fill="hold">
                                              <p:stCondLst>
                                                <p:cond delay="0"/>
                                              </p:stCondLst>
                                            </p:cTn>
                                            <p:tgtEl>
                                              <p:spTgt spid="28"/>
                                            </p:tgtEl>
                                            <p:attrNameLst>
                                              <p:attrName>style.visibility</p:attrName>
                                            </p:attrNameLst>
                                          </p:cBhvr>
                                          <p:to>
                                            <p:strVal val="visible"/>
                                          </p:to>
                                        </p:set>
                                        <p:anim calcmode="lin" valueType="num" p14:bounceEnd="26667">
                                          <p:cBhvr additive="base">
                                            <p:cTn id="59" dur="750" fill="hold"/>
                                            <p:tgtEl>
                                              <p:spTgt spid="28"/>
                                            </p:tgtEl>
                                            <p:attrNameLst>
                                              <p:attrName>ppt_x</p:attrName>
                                            </p:attrNameLst>
                                          </p:cBhvr>
                                          <p:tavLst>
                                            <p:tav tm="0">
                                              <p:val>
                                                <p:strVal val="#ppt_x"/>
                                              </p:val>
                                            </p:tav>
                                            <p:tav tm="100000">
                                              <p:val>
                                                <p:strVal val="#ppt_x"/>
                                              </p:val>
                                            </p:tav>
                                          </p:tavLst>
                                        </p:anim>
                                        <p:anim calcmode="lin" valueType="num" p14:bounceEnd="26667">
                                          <p:cBhvr additive="base">
                                            <p:cTn id="60" dur="75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14:presetBounceEnd="26667">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14:bounceEnd="26667">
                                          <p:cBhvr additive="base">
                                            <p:cTn id="63" dur="750" fill="hold"/>
                                            <p:tgtEl>
                                              <p:spTgt spid="27"/>
                                            </p:tgtEl>
                                            <p:attrNameLst>
                                              <p:attrName>ppt_x</p:attrName>
                                            </p:attrNameLst>
                                          </p:cBhvr>
                                          <p:tavLst>
                                            <p:tav tm="0">
                                              <p:val>
                                                <p:strVal val="#ppt_x"/>
                                              </p:val>
                                            </p:tav>
                                            <p:tav tm="100000">
                                              <p:val>
                                                <p:strVal val="#ppt_x"/>
                                              </p:val>
                                            </p:tav>
                                          </p:tavLst>
                                        </p:anim>
                                        <p:anim calcmode="lin" valueType="num" p14:bounceEnd="26667">
                                          <p:cBhvr additive="base">
                                            <p:cTn id="64" dur="75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26667">
                                      <p:stCondLst>
                                        <p:cond delay="250"/>
                                      </p:stCondLst>
                                      <p:childTnLst>
                                        <p:set>
                                          <p:cBhvr>
                                            <p:cTn id="66" dur="1" fill="hold">
                                              <p:stCondLst>
                                                <p:cond delay="0"/>
                                              </p:stCondLst>
                                            </p:cTn>
                                            <p:tgtEl>
                                              <p:spTgt spid="9"/>
                                            </p:tgtEl>
                                            <p:attrNameLst>
                                              <p:attrName>style.visibility</p:attrName>
                                            </p:attrNameLst>
                                          </p:cBhvr>
                                          <p:to>
                                            <p:strVal val="visible"/>
                                          </p:to>
                                        </p:set>
                                        <p:anim calcmode="lin" valueType="num" p14:bounceEnd="26667">
                                          <p:cBhvr additive="base">
                                            <p:cTn id="67" dur="750" fill="hold"/>
                                            <p:tgtEl>
                                              <p:spTgt spid="9"/>
                                            </p:tgtEl>
                                            <p:attrNameLst>
                                              <p:attrName>ppt_x</p:attrName>
                                            </p:attrNameLst>
                                          </p:cBhvr>
                                          <p:tavLst>
                                            <p:tav tm="0">
                                              <p:val>
                                                <p:strVal val="#ppt_x"/>
                                              </p:val>
                                            </p:tav>
                                            <p:tav tm="100000">
                                              <p:val>
                                                <p:strVal val="#ppt_x"/>
                                              </p:val>
                                            </p:tav>
                                          </p:tavLst>
                                        </p:anim>
                                        <p:anim calcmode="lin" valueType="num" p14:bounceEnd="26667">
                                          <p:cBhvr additive="base">
                                            <p:cTn id="68" dur="75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26667">
                                      <p:stCondLst>
                                        <p:cond delay="250"/>
                                      </p:stCondLst>
                                      <p:childTnLst>
                                        <p:set>
                                          <p:cBhvr>
                                            <p:cTn id="70" dur="1" fill="hold">
                                              <p:stCondLst>
                                                <p:cond delay="0"/>
                                              </p:stCondLst>
                                            </p:cTn>
                                            <p:tgtEl>
                                              <p:spTgt spid="17"/>
                                            </p:tgtEl>
                                            <p:attrNameLst>
                                              <p:attrName>style.visibility</p:attrName>
                                            </p:attrNameLst>
                                          </p:cBhvr>
                                          <p:to>
                                            <p:strVal val="visible"/>
                                          </p:to>
                                        </p:set>
                                        <p:anim calcmode="lin" valueType="num" p14:bounceEnd="26667">
                                          <p:cBhvr additive="base">
                                            <p:cTn id="71" dur="750" fill="hold"/>
                                            <p:tgtEl>
                                              <p:spTgt spid="17"/>
                                            </p:tgtEl>
                                            <p:attrNameLst>
                                              <p:attrName>ppt_x</p:attrName>
                                            </p:attrNameLst>
                                          </p:cBhvr>
                                          <p:tavLst>
                                            <p:tav tm="0">
                                              <p:val>
                                                <p:strVal val="#ppt_x"/>
                                              </p:val>
                                            </p:tav>
                                            <p:tav tm="100000">
                                              <p:val>
                                                <p:strVal val="#ppt_x"/>
                                              </p:val>
                                            </p:tav>
                                          </p:tavLst>
                                        </p:anim>
                                        <p:anim calcmode="lin" valueType="num" p14:bounceEnd="26667">
                                          <p:cBhvr additive="base">
                                            <p:cTn id="72" dur="75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14:presetBounceEnd="26667">
                                      <p:stCondLst>
                                        <p:cond delay="250"/>
                                      </p:stCondLst>
                                      <p:childTnLst>
                                        <p:set>
                                          <p:cBhvr>
                                            <p:cTn id="74" dur="1" fill="hold">
                                              <p:stCondLst>
                                                <p:cond delay="0"/>
                                              </p:stCondLst>
                                            </p:cTn>
                                            <p:tgtEl>
                                              <p:spTgt spid="57"/>
                                            </p:tgtEl>
                                            <p:attrNameLst>
                                              <p:attrName>style.visibility</p:attrName>
                                            </p:attrNameLst>
                                          </p:cBhvr>
                                          <p:to>
                                            <p:strVal val="visible"/>
                                          </p:to>
                                        </p:set>
                                        <p:anim calcmode="lin" valueType="num" p14:bounceEnd="26667">
                                          <p:cBhvr additive="base">
                                            <p:cTn id="75" dur="750" fill="hold"/>
                                            <p:tgtEl>
                                              <p:spTgt spid="57"/>
                                            </p:tgtEl>
                                            <p:attrNameLst>
                                              <p:attrName>ppt_x</p:attrName>
                                            </p:attrNameLst>
                                          </p:cBhvr>
                                          <p:tavLst>
                                            <p:tav tm="0">
                                              <p:val>
                                                <p:strVal val="#ppt_x"/>
                                              </p:val>
                                            </p:tav>
                                            <p:tav tm="100000">
                                              <p:val>
                                                <p:strVal val="#ppt_x"/>
                                              </p:val>
                                            </p:tav>
                                          </p:tavLst>
                                        </p:anim>
                                        <p:anim calcmode="lin" valueType="num" p14:bounceEnd="26667">
                                          <p:cBhvr additive="base">
                                            <p:cTn id="76" dur="75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14:presetBounceEnd="26667">
                                      <p:stCondLst>
                                        <p:cond delay="250"/>
                                      </p:stCondLst>
                                      <p:childTnLst>
                                        <p:set>
                                          <p:cBhvr>
                                            <p:cTn id="78" dur="1" fill="hold">
                                              <p:stCondLst>
                                                <p:cond delay="0"/>
                                              </p:stCondLst>
                                            </p:cTn>
                                            <p:tgtEl>
                                              <p:spTgt spid="76"/>
                                            </p:tgtEl>
                                            <p:attrNameLst>
                                              <p:attrName>style.visibility</p:attrName>
                                            </p:attrNameLst>
                                          </p:cBhvr>
                                          <p:to>
                                            <p:strVal val="visible"/>
                                          </p:to>
                                        </p:set>
                                        <p:anim calcmode="lin" valueType="num" p14:bounceEnd="26667">
                                          <p:cBhvr additive="base">
                                            <p:cTn id="79" dur="750" fill="hold"/>
                                            <p:tgtEl>
                                              <p:spTgt spid="76"/>
                                            </p:tgtEl>
                                            <p:attrNameLst>
                                              <p:attrName>ppt_x</p:attrName>
                                            </p:attrNameLst>
                                          </p:cBhvr>
                                          <p:tavLst>
                                            <p:tav tm="0">
                                              <p:val>
                                                <p:strVal val="#ppt_x"/>
                                              </p:val>
                                            </p:tav>
                                            <p:tav tm="100000">
                                              <p:val>
                                                <p:strVal val="#ppt_x"/>
                                              </p:val>
                                            </p:tav>
                                          </p:tavLst>
                                        </p:anim>
                                        <p:anim calcmode="lin" valueType="num" p14:bounceEnd="26667">
                                          <p:cBhvr additive="base">
                                            <p:cTn id="80" dur="750" fill="hold"/>
                                            <p:tgtEl>
                                              <p:spTgt spid="7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26667">
                                      <p:stCondLst>
                                        <p:cond delay="250"/>
                                      </p:stCondLst>
                                      <p:childTnLst>
                                        <p:set>
                                          <p:cBhvr>
                                            <p:cTn id="82" dur="1" fill="hold">
                                              <p:stCondLst>
                                                <p:cond delay="0"/>
                                              </p:stCondLst>
                                            </p:cTn>
                                            <p:tgtEl>
                                              <p:spTgt spid="80"/>
                                            </p:tgtEl>
                                            <p:attrNameLst>
                                              <p:attrName>style.visibility</p:attrName>
                                            </p:attrNameLst>
                                          </p:cBhvr>
                                          <p:to>
                                            <p:strVal val="visible"/>
                                          </p:to>
                                        </p:set>
                                        <p:anim calcmode="lin" valueType="num" p14:bounceEnd="26667">
                                          <p:cBhvr additive="base">
                                            <p:cTn id="83" dur="750" fill="hold"/>
                                            <p:tgtEl>
                                              <p:spTgt spid="80"/>
                                            </p:tgtEl>
                                            <p:attrNameLst>
                                              <p:attrName>ppt_x</p:attrName>
                                            </p:attrNameLst>
                                          </p:cBhvr>
                                          <p:tavLst>
                                            <p:tav tm="0">
                                              <p:val>
                                                <p:strVal val="#ppt_x"/>
                                              </p:val>
                                            </p:tav>
                                            <p:tav tm="100000">
                                              <p:val>
                                                <p:strVal val="#ppt_x"/>
                                              </p:val>
                                            </p:tav>
                                          </p:tavLst>
                                        </p:anim>
                                        <p:anim calcmode="lin" valueType="num" p14:bounceEnd="26667">
                                          <p:cBhvr additive="base">
                                            <p:cTn id="84" dur="750" fill="hold"/>
                                            <p:tgtEl>
                                              <p:spTgt spid="8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14:presetBounceEnd="26667">
                                      <p:stCondLst>
                                        <p:cond delay="150"/>
                                      </p:stCondLst>
                                      <p:childTnLst>
                                        <p:set>
                                          <p:cBhvr>
                                            <p:cTn id="86" dur="1" fill="hold">
                                              <p:stCondLst>
                                                <p:cond delay="0"/>
                                              </p:stCondLst>
                                            </p:cTn>
                                            <p:tgtEl>
                                              <p:spTgt spid="12"/>
                                            </p:tgtEl>
                                            <p:attrNameLst>
                                              <p:attrName>style.visibility</p:attrName>
                                            </p:attrNameLst>
                                          </p:cBhvr>
                                          <p:to>
                                            <p:strVal val="visible"/>
                                          </p:to>
                                        </p:set>
                                        <p:anim calcmode="lin" valueType="num" p14:bounceEnd="26667">
                                          <p:cBhvr additive="base">
                                            <p:cTn id="87" dur="750" fill="hold"/>
                                            <p:tgtEl>
                                              <p:spTgt spid="12"/>
                                            </p:tgtEl>
                                            <p:attrNameLst>
                                              <p:attrName>ppt_x</p:attrName>
                                            </p:attrNameLst>
                                          </p:cBhvr>
                                          <p:tavLst>
                                            <p:tav tm="0">
                                              <p:val>
                                                <p:strVal val="#ppt_x"/>
                                              </p:val>
                                            </p:tav>
                                            <p:tav tm="100000">
                                              <p:val>
                                                <p:strVal val="#ppt_x"/>
                                              </p:val>
                                            </p:tav>
                                          </p:tavLst>
                                        </p:anim>
                                        <p:anim calcmode="lin" valueType="num" p14:bounceEnd="26667">
                                          <p:cBhvr additive="base">
                                            <p:cTn id="88" dur="750" fill="hold"/>
                                            <p:tgtEl>
                                              <p:spTgt spid="1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14:presetBounceEnd="26667">
                                      <p:stCondLst>
                                        <p:cond delay="150"/>
                                      </p:stCondLst>
                                      <p:childTnLst>
                                        <p:set>
                                          <p:cBhvr>
                                            <p:cTn id="90" dur="1" fill="hold">
                                              <p:stCondLst>
                                                <p:cond delay="0"/>
                                              </p:stCondLst>
                                            </p:cTn>
                                            <p:tgtEl>
                                              <p:spTgt spid="79"/>
                                            </p:tgtEl>
                                            <p:attrNameLst>
                                              <p:attrName>style.visibility</p:attrName>
                                            </p:attrNameLst>
                                          </p:cBhvr>
                                          <p:to>
                                            <p:strVal val="visible"/>
                                          </p:to>
                                        </p:set>
                                        <p:anim calcmode="lin" valueType="num" p14:bounceEnd="26667">
                                          <p:cBhvr additive="base">
                                            <p:cTn id="91" dur="750" fill="hold"/>
                                            <p:tgtEl>
                                              <p:spTgt spid="79"/>
                                            </p:tgtEl>
                                            <p:attrNameLst>
                                              <p:attrName>ppt_x</p:attrName>
                                            </p:attrNameLst>
                                          </p:cBhvr>
                                          <p:tavLst>
                                            <p:tav tm="0">
                                              <p:val>
                                                <p:strVal val="#ppt_x"/>
                                              </p:val>
                                            </p:tav>
                                            <p:tav tm="100000">
                                              <p:val>
                                                <p:strVal val="#ppt_x"/>
                                              </p:val>
                                            </p:tav>
                                          </p:tavLst>
                                        </p:anim>
                                        <p:anim calcmode="lin" valueType="num" p14:bounceEnd="26667">
                                          <p:cBhvr additive="base">
                                            <p:cTn id="92" dur="750" fill="hold"/>
                                            <p:tgtEl>
                                              <p:spTgt spid="7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14:presetBounceEnd="26667">
                                      <p:stCondLst>
                                        <p:cond delay="150"/>
                                      </p:stCondLst>
                                      <p:childTnLst>
                                        <p:set>
                                          <p:cBhvr>
                                            <p:cTn id="94" dur="1" fill="hold">
                                              <p:stCondLst>
                                                <p:cond delay="0"/>
                                              </p:stCondLst>
                                            </p:cTn>
                                            <p:tgtEl>
                                              <p:spTgt spid="16"/>
                                            </p:tgtEl>
                                            <p:attrNameLst>
                                              <p:attrName>style.visibility</p:attrName>
                                            </p:attrNameLst>
                                          </p:cBhvr>
                                          <p:to>
                                            <p:strVal val="visible"/>
                                          </p:to>
                                        </p:set>
                                        <p:anim calcmode="lin" valueType="num" p14:bounceEnd="26667">
                                          <p:cBhvr additive="base">
                                            <p:cTn id="95" dur="750" fill="hold"/>
                                            <p:tgtEl>
                                              <p:spTgt spid="16"/>
                                            </p:tgtEl>
                                            <p:attrNameLst>
                                              <p:attrName>ppt_x</p:attrName>
                                            </p:attrNameLst>
                                          </p:cBhvr>
                                          <p:tavLst>
                                            <p:tav tm="0">
                                              <p:val>
                                                <p:strVal val="#ppt_x"/>
                                              </p:val>
                                            </p:tav>
                                            <p:tav tm="100000">
                                              <p:val>
                                                <p:strVal val="#ppt_x"/>
                                              </p:val>
                                            </p:tav>
                                          </p:tavLst>
                                        </p:anim>
                                        <p:anim calcmode="lin" valueType="num" p14:bounceEnd="26667">
                                          <p:cBhvr additive="base">
                                            <p:cTn id="96" dur="750" fill="hold"/>
                                            <p:tgtEl>
                                              <p:spTgt spid="1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14:presetBounceEnd="26667">
                                      <p:stCondLst>
                                        <p:cond delay="300"/>
                                      </p:stCondLst>
                                      <p:childTnLst>
                                        <p:set>
                                          <p:cBhvr>
                                            <p:cTn id="98" dur="1" fill="hold">
                                              <p:stCondLst>
                                                <p:cond delay="0"/>
                                              </p:stCondLst>
                                            </p:cTn>
                                            <p:tgtEl>
                                              <p:spTgt spid="15"/>
                                            </p:tgtEl>
                                            <p:attrNameLst>
                                              <p:attrName>style.visibility</p:attrName>
                                            </p:attrNameLst>
                                          </p:cBhvr>
                                          <p:to>
                                            <p:strVal val="visible"/>
                                          </p:to>
                                        </p:set>
                                        <p:anim calcmode="lin" valueType="num" p14:bounceEnd="26667">
                                          <p:cBhvr additive="base">
                                            <p:cTn id="99" dur="750" fill="hold"/>
                                            <p:tgtEl>
                                              <p:spTgt spid="15"/>
                                            </p:tgtEl>
                                            <p:attrNameLst>
                                              <p:attrName>ppt_x</p:attrName>
                                            </p:attrNameLst>
                                          </p:cBhvr>
                                          <p:tavLst>
                                            <p:tav tm="0">
                                              <p:val>
                                                <p:strVal val="#ppt_x"/>
                                              </p:val>
                                            </p:tav>
                                            <p:tav tm="100000">
                                              <p:val>
                                                <p:strVal val="#ppt_x"/>
                                              </p:val>
                                            </p:tav>
                                          </p:tavLst>
                                        </p:anim>
                                        <p:anim calcmode="lin" valueType="num" p14:bounceEnd="26667">
                                          <p:cBhvr additive="base">
                                            <p:cTn id="100" dur="750" fill="hold"/>
                                            <p:tgtEl>
                                              <p:spTgt spid="1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14:presetBounceEnd="26667">
                                      <p:stCondLst>
                                        <p:cond delay="300"/>
                                      </p:stCondLst>
                                      <p:childTnLst>
                                        <p:set>
                                          <p:cBhvr>
                                            <p:cTn id="102" dur="1" fill="hold">
                                              <p:stCondLst>
                                                <p:cond delay="0"/>
                                              </p:stCondLst>
                                            </p:cTn>
                                            <p:tgtEl>
                                              <p:spTgt spid="18"/>
                                            </p:tgtEl>
                                            <p:attrNameLst>
                                              <p:attrName>style.visibility</p:attrName>
                                            </p:attrNameLst>
                                          </p:cBhvr>
                                          <p:to>
                                            <p:strVal val="visible"/>
                                          </p:to>
                                        </p:set>
                                        <p:anim calcmode="lin" valueType="num" p14:bounceEnd="26667">
                                          <p:cBhvr additive="base">
                                            <p:cTn id="103" dur="750" fill="hold"/>
                                            <p:tgtEl>
                                              <p:spTgt spid="18"/>
                                            </p:tgtEl>
                                            <p:attrNameLst>
                                              <p:attrName>ppt_x</p:attrName>
                                            </p:attrNameLst>
                                          </p:cBhvr>
                                          <p:tavLst>
                                            <p:tav tm="0">
                                              <p:val>
                                                <p:strVal val="#ppt_x"/>
                                              </p:val>
                                            </p:tav>
                                            <p:tav tm="100000">
                                              <p:val>
                                                <p:strVal val="#ppt_x"/>
                                              </p:val>
                                            </p:tav>
                                          </p:tavLst>
                                        </p:anim>
                                        <p:anim calcmode="lin" valueType="num" p14:bounceEnd="26667">
                                          <p:cBhvr additive="base">
                                            <p:cTn id="104" dur="750" fill="hold"/>
                                            <p:tgtEl>
                                              <p:spTgt spid="1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14:presetBounceEnd="26667">
                                      <p:stCondLst>
                                        <p:cond delay="300"/>
                                      </p:stCondLst>
                                      <p:childTnLst>
                                        <p:set>
                                          <p:cBhvr>
                                            <p:cTn id="106" dur="1" fill="hold">
                                              <p:stCondLst>
                                                <p:cond delay="0"/>
                                              </p:stCondLst>
                                            </p:cTn>
                                            <p:tgtEl>
                                              <p:spTgt spid="58"/>
                                            </p:tgtEl>
                                            <p:attrNameLst>
                                              <p:attrName>style.visibility</p:attrName>
                                            </p:attrNameLst>
                                          </p:cBhvr>
                                          <p:to>
                                            <p:strVal val="visible"/>
                                          </p:to>
                                        </p:set>
                                        <p:anim calcmode="lin" valueType="num" p14:bounceEnd="26667">
                                          <p:cBhvr additive="base">
                                            <p:cTn id="107" dur="750" fill="hold"/>
                                            <p:tgtEl>
                                              <p:spTgt spid="58"/>
                                            </p:tgtEl>
                                            <p:attrNameLst>
                                              <p:attrName>ppt_x</p:attrName>
                                            </p:attrNameLst>
                                          </p:cBhvr>
                                          <p:tavLst>
                                            <p:tav tm="0">
                                              <p:val>
                                                <p:strVal val="#ppt_x"/>
                                              </p:val>
                                            </p:tav>
                                            <p:tav tm="100000">
                                              <p:val>
                                                <p:strVal val="#ppt_x"/>
                                              </p:val>
                                            </p:tav>
                                          </p:tavLst>
                                        </p:anim>
                                        <p:anim calcmode="lin" valueType="num" p14:bounceEnd="26667">
                                          <p:cBhvr additive="base">
                                            <p:cTn id="108" dur="750" fill="hold"/>
                                            <p:tgtEl>
                                              <p:spTgt spid="5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14:presetBounceEnd="26667">
                                      <p:stCondLst>
                                        <p:cond delay="300"/>
                                      </p:stCondLst>
                                      <p:childTnLst>
                                        <p:set>
                                          <p:cBhvr>
                                            <p:cTn id="110" dur="1" fill="hold">
                                              <p:stCondLst>
                                                <p:cond delay="0"/>
                                              </p:stCondLst>
                                            </p:cTn>
                                            <p:tgtEl>
                                              <p:spTgt spid="11"/>
                                            </p:tgtEl>
                                            <p:attrNameLst>
                                              <p:attrName>style.visibility</p:attrName>
                                            </p:attrNameLst>
                                          </p:cBhvr>
                                          <p:to>
                                            <p:strVal val="visible"/>
                                          </p:to>
                                        </p:set>
                                        <p:anim calcmode="lin" valueType="num" p14:bounceEnd="26667">
                                          <p:cBhvr additive="base">
                                            <p:cTn id="111" dur="750" fill="hold"/>
                                            <p:tgtEl>
                                              <p:spTgt spid="11"/>
                                            </p:tgtEl>
                                            <p:attrNameLst>
                                              <p:attrName>ppt_x</p:attrName>
                                            </p:attrNameLst>
                                          </p:cBhvr>
                                          <p:tavLst>
                                            <p:tav tm="0">
                                              <p:val>
                                                <p:strVal val="#ppt_x"/>
                                              </p:val>
                                            </p:tav>
                                            <p:tav tm="100000">
                                              <p:val>
                                                <p:strVal val="#ppt_x"/>
                                              </p:val>
                                            </p:tav>
                                          </p:tavLst>
                                        </p:anim>
                                        <p:anim calcmode="lin" valueType="num" p14:bounceEnd="26667">
                                          <p:cBhvr additive="base">
                                            <p:cTn id="112" dur="750" fill="hold"/>
                                            <p:tgtEl>
                                              <p:spTgt spid="1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14:presetBounceEnd="26667">
                                      <p:stCondLst>
                                        <p:cond delay="300"/>
                                      </p:stCondLst>
                                      <p:childTnLst>
                                        <p:set>
                                          <p:cBhvr>
                                            <p:cTn id="114" dur="1" fill="hold">
                                              <p:stCondLst>
                                                <p:cond delay="0"/>
                                              </p:stCondLst>
                                            </p:cTn>
                                            <p:tgtEl>
                                              <p:spTgt spid="13"/>
                                            </p:tgtEl>
                                            <p:attrNameLst>
                                              <p:attrName>style.visibility</p:attrName>
                                            </p:attrNameLst>
                                          </p:cBhvr>
                                          <p:to>
                                            <p:strVal val="visible"/>
                                          </p:to>
                                        </p:set>
                                        <p:anim calcmode="lin" valueType="num" p14:bounceEnd="26667">
                                          <p:cBhvr additive="base">
                                            <p:cTn id="115" dur="750" fill="hold"/>
                                            <p:tgtEl>
                                              <p:spTgt spid="13"/>
                                            </p:tgtEl>
                                            <p:attrNameLst>
                                              <p:attrName>ppt_x</p:attrName>
                                            </p:attrNameLst>
                                          </p:cBhvr>
                                          <p:tavLst>
                                            <p:tav tm="0">
                                              <p:val>
                                                <p:strVal val="#ppt_x"/>
                                              </p:val>
                                            </p:tav>
                                            <p:tav tm="100000">
                                              <p:val>
                                                <p:strVal val="#ppt_x"/>
                                              </p:val>
                                            </p:tav>
                                          </p:tavLst>
                                        </p:anim>
                                        <p:anim calcmode="lin" valueType="num" p14:bounceEnd="26667">
                                          <p:cBhvr additive="base">
                                            <p:cTn id="116" dur="750" fill="hold"/>
                                            <p:tgtEl>
                                              <p:spTgt spid="1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14:presetBounceEnd="26667">
                                      <p:stCondLst>
                                        <p:cond delay="300"/>
                                      </p:stCondLst>
                                      <p:childTnLst>
                                        <p:set>
                                          <p:cBhvr>
                                            <p:cTn id="118" dur="1" fill="hold">
                                              <p:stCondLst>
                                                <p:cond delay="0"/>
                                              </p:stCondLst>
                                            </p:cTn>
                                            <p:tgtEl>
                                              <p:spTgt spid="14"/>
                                            </p:tgtEl>
                                            <p:attrNameLst>
                                              <p:attrName>style.visibility</p:attrName>
                                            </p:attrNameLst>
                                          </p:cBhvr>
                                          <p:to>
                                            <p:strVal val="visible"/>
                                          </p:to>
                                        </p:set>
                                        <p:anim calcmode="lin" valueType="num" p14:bounceEnd="26667">
                                          <p:cBhvr additive="base">
                                            <p:cTn id="119" dur="750" fill="hold"/>
                                            <p:tgtEl>
                                              <p:spTgt spid="14"/>
                                            </p:tgtEl>
                                            <p:attrNameLst>
                                              <p:attrName>ppt_x</p:attrName>
                                            </p:attrNameLst>
                                          </p:cBhvr>
                                          <p:tavLst>
                                            <p:tav tm="0">
                                              <p:val>
                                                <p:strVal val="#ppt_x"/>
                                              </p:val>
                                            </p:tav>
                                            <p:tav tm="100000">
                                              <p:val>
                                                <p:strVal val="#ppt_x"/>
                                              </p:val>
                                            </p:tav>
                                          </p:tavLst>
                                        </p:anim>
                                        <p:anim calcmode="lin" valueType="num" p14:bounceEnd="26667">
                                          <p:cBhvr additive="base">
                                            <p:cTn id="12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3" grpId="0"/>
          <p:bldP spid="14" grpId="0"/>
          <p:bldP spid="15" grpId="0"/>
          <p:bldP spid="16" grpId="0"/>
          <p:bldP spid="17" grpId="0"/>
          <p:bldP spid="5" grpId="0" animBg="1"/>
          <p:bldP spid="57" grpId="0"/>
          <p:bldP spid="76" grpId="0"/>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ppt_x"/>
                                              </p:val>
                                            </p:tav>
                                            <p:tav tm="100000">
                                              <p:val>
                                                <p:strVal val="#ppt_x"/>
                                              </p:val>
                                            </p:tav>
                                          </p:tavLst>
                                        </p:anim>
                                        <p:anim calcmode="lin" valueType="num">
                                          <p:cBhvr additive="base">
                                            <p:cTn id="24" dur="7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750" fill="hold"/>
                                            <p:tgtEl>
                                              <p:spTgt spid="20"/>
                                            </p:tgtEl>
                                            <p:attrNameLst>
                                              <p:attrName>ppt_x</p:attrName>
                                            </p:attrNameLst>
                                          </p:cBhvr>
                                          <p:tavLst>
                                            <p:tav tm="0">
                                              <p:val>
                                                <p:strVal val="#ppt_x"/>
                                              </p:val>
                                            </p:tav>
                                            <p:tav tm="100000">
                                              <p:val>
                                                <p:strVal val="#ppt_x"/>
                                              </p:val>
                                            </p:tav>
                                          </p:tavLst>
                                        </p:anim>
                                        <p:anim calcmode="lin" valueType="num">
                                          <p:cBhvr additive="base">
                                            <p:cTn id="28" dur="75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ppt_x"/>
                                              </p:val>
                                            </p:tav>
                                            <p:tav tm="100000">
                                              <p:val>
                                                <p:strVal val="#ppt_x"/>
                                              </p:val>
                                            </p:tav>
                                          </p:tavLst>
                                        </p:anim>
                                        <p:anim calcmode="lin" valueType="num">
                                          <p:cBhvr additive="base">
                                            <p:cTn id="32" dur="75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15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750" fill="hold"/>
                                            <p:tgtEl>
                                              <p:spTgt spid="25"/>
                                            </p:tgtEl>
                                            <p:attrNameLst>
                                              <p:attrName>ppt_x</p:attrName>
                                            </p:attrNameLst>
                                          </p:cBhvr>
                                          <p:tavLst>
                                            <p:tav tm="0">
                                              <p:val>
                                                <p:strVal val="#ppt_x"/>
                                              </p:val>
                                            </p:tav>
                                            <p:tav tm="100000">
                                              <p:val>
                                                <p:strVal val="#ppt_x"/>
                                              </p:val>
                                            </p:tav>
                                          </p:tavLst>
                                        </p:anim>
                                        <p:anim calcmode="lin" valueType="num">
                                          <p:cBhvr additive="base">
                                            <p:cTn id="48" dur="75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750" fill="hold"/>
                                            <p:tgtEl>
                                              <p:spTgt spid="24"/>
                                            </p:tgtEl>
                                            <p:attrNameLst>
                                              <p:attrName>ppt_x</p:attrName>
                                            </p:attrNameLst>
                                          </p:cBhvr>
                                          <p:tavLst>
                                            <p:tav tm="0">
                                              <p:val>
                                                <p:strVal val="#ppt_x"/>
                                              </p:val>
                                            </p:tav>
                                            <p:tav tm="100000">
                                              <p:val>
                                                <p:strVal val="#ppt_x"/>
                                              </p:val>
                                            </p:tav>
                                          </p:tavLst>
                                        </p:anim>
                                        <p:anim calcmode="lin" valueType="num">
                                          <p:cBhvr additive="base">
                                            <p:cTn id="52" dur="75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750" fill="hold"/>
                                            <p:tgtEl>
                                              <p:spTgt spid="26"/>
                                            </p:tgtEl>
                                            <p:attrNameLst>
                                              <p:attrName>ppt_x</p:attrName>
                                            </p:attrNameLst>
                                          </p:cBhvr>
                                          <p:tavLst>
                                            <p:tav tm="0">
                                              <p:val>
                                                <p:strVal val="#ppt_x"/>
                                              </p:val>
                                            </p:tav>
                                            <p:tav tm="100000">
                                              <p:val>
                                                <p:strVal val="#ppt_x"/>
                                              </p:val>
                                            </p:tav>
                                          </p:tavLst>
                                        </p:anim>
                                        <p:anim calcmode="lin" valueType="num">
                                          <p:cBhvr additive="base">
                                            <p:cTn id="56" dur="75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5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750" fill="hold"/>
                                            <p:tgtEl>
                                              <p:spTgt spid="28"/>
                                            </p:tgtEl>
                                            <p:attrNameLst>
                                              <p:attrName>ppt_x</p:attrName>
                                            </p:attrNameLst>
                                          </p:cBhvr>
                                          <p:tavLst>
                                            <p:tav tm="0">
                                              <p:val>
                                                <p:strVal val="#ppt_x"/>
                                              </p:val>
                                            </p:tav>
                                            <p:tav tm="100000">
                                              <p:val>
                                                <p:strVal val="#ppt_x"/>
                                              </p:val>
                                            </p:tav>
                                          </p:tavLst>
                                        </p:anim>
                                        <p:anim calcmode="lin" valueType="num">
                                          <p:cBhvr additive="base">
                                            <p:cTn id="60" dur="75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750" fill="hold"/>
                                            <p:tgtEl>
                                              <p:spTgt spid="27"/>
                                            </p:tgtEl>
                                            <p:attrNameLst>
                                              <p:attrName>ppt_x</p:attrName>
                                            </p:attrNameLst>
                                          </p:cBhvr>
                                          <p:tavLst>
                                            <p:tav tm="0">
                                              <p:val>
                                                <p:strVal val="#ppt_x"/>
                                              </p:val>
                                            </p:tav>
                                            <p:tav tm="100000">
                                              <p:val>
                                                <p:strVal val="#ppt_x"/>
                                              </p:val>
                                            </p:tav>
                                          </p:tavLst>
                                        </p:anim>
                                        <p:anim calcmode="lin" valueType="num">
                                          <p:cBhvr additive="base">
                                            <p:cTn id="64" dur="75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5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750" fill="hold"/>
                                            <p:tgtEl>
                                              <p:spTgt spid="9"/>
                                            </p:tgtEl>
                                            <p:attrNameLst>
                                              <p:attrName>ppt_x</p:attrName>
                                            </p:attrNameLst>
                                          </p:cBhvr>
                                          <p:tavLst>
                                            <p:tav tm="0">
                                              <p:val>
                                                <p:strVal val="#ppt_x"/>
                                              </p:val>
                                            </p:tav>
                                            <p:tav tm="100000">
                                              <p:val>
                                                <p:strVal val="#ppt_x"/>
                                              </p:val>
                                            </p:tav>
                                          </p:tavLst>
                                        </p:anim>
                                        <p:anim calcmode="lin" valueType="num">
                                          <p:cBhvr additive="base">
                                            <p:cTn id="68" dur="75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750" fill="hold"/>
                                            <p:tgtEl>
                                              <p:spTgt spid="17"/>
                                            </p:tgtEl>
                                            <p:attrNameLst>
                                              <p:attrName>ppt_x</p:attrName>
                                            </p:attrNameLst>
                                          </p:cBhvr>
                                          <p:tavLst>
                                            <p:tav tm="0">
                                              <p:val>
                                                <p:strVal val="#ppt_x"/>
                                              </p:val>
                                            </p:tav>
                                            <p:tav tm="100000">
                                              <p:val>
                                                <p:strVal val="#ppt_x"/>
                                              </p:val>
                                            </p:tav>
                                          </p:tavLst>
                                        </p:anim>
                                        <p:anim calcmode="lin" valueType="num">
                                          <p:cBhvr additive="base">
                                            <p:cTn id="72" dur="75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750" fill="hold"/>
                                            <p:tgtEl>
                                              <p:spTgt spid="57"/>
                                            </p:tgtEl>
                                            <p:attrNameLst>
                                              <p:attrName>ppt_x</p:attrName>
                                            </p:attrNameLst>
                                          </p:cBhvr>
                                          <p:tavLst>
                                            <p:tav tm="0">
                                              <p:val>
                                                <p:strVal val="#ppt_x"/>
                                              </p:val>
                                            </p:tav>
                                            <p:tav tm="100000">
                                              <p:val>
                                                <p:strVal val="#ppt_x"/>
                                              </p:val>
                                            </p:tav>
                                          </p:tavLst>
                                        </p:anim>
                                        <p:anim calcmode="lin" valueType="num">
                                          <p:cBhvr additive="base">
                                            <p:cTn id="76" dur="75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50"/>
                                      </p:stCondLst>
                                      <p:childTnLst>
                                        <p:set>
                                          <p:cBhvr>
                                            <p:cTn id="78" dur="1" fill="hold">
                                              <p:stCondLst>
                                                <p:cond delay="0"/>
                                              </p:stCondLst>
                                            </p:cTn>
                                            <p:tgtEl>
                                              <p:spTgt spid="76"/>
                                            </p:tgtEl>
                                            <p:attrNameLst>
                                              <p:attrName>style.visibility</p:attrName>
                                            </p:attrNameLst>
                                          </p:cBhvr>
                                          <p:to>
                                            <p:strVal val="visible"/>
                                          </p:to>
                                        </p:set>
                                        <p:anim calcmode="lin" valueType="num">
                                          <p:cBhvr additive="base">
                                            <p:cTn id="79" dur="750" fill="hold"/>
                                            <p:tgtEl>
                                              <p:spTgt spid="76"/>
                                            </p:tgtEl>
                                            <p:attrNameLst>
                                              <p:attrName>ppt_x</p:attrName>
                                            </p:attrNameLst>
                                          </p:cBhvr>
                                          <p:tavLst>
                                            <p:tav tm="0">
                                              <p:val>
                                                <p:strVal val="#ppt_x"/>
                                              </p:val>
                                            </p:tav>
                                            <p:tav tm="100000">
                                              <p:val>
                                                <p:strVal val="#ppt_x"/>
                                              </p:val>
                                            </p:tav>
                                          </p:tavLst>
                                        </p:anim>
                                        <p:anim calcmode="lin" valueType="num">
                                          <p:cBhvr additive="base">
                                            <p:cTn id="80" dur="750" fill="hold"/>
                                            <p:tgtEl>
                                              <p:spTgt spid="7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50"/>
                                      </p:stCondLst>
                                      <p:childTnLst>
                                        <p:set>
                                          <p:cBhvr>
                                            <p:cTn id="82" dur="1" fill="hold">
                                              <p:stCondLst>
                                                <p:cond delay="0"/>
                                              </p:stCondLst>
                                            </p:cTn>
                                            <p:tgtEl>
                                              <p:spTgt spid="80"/>
                                            </p:tgtEl>
                                            <p:attrNameLst>
                                              <p:attrName>style.visibility</p:attrName>
                                            </p:attrNameLst>
                                          </p:cBhvr>
                                          <p:to>
                                            <p:strVal val="visible"/>
                                          </p:to>
                                        </p:set>
                                        <p:anim calcmode="lin" valueType="num">
                                          <p:cBhvr additive="base">
                                            <p:cTn id="83" dur="750" fill="hold"/>
                                            <p:tgtEl>
                                              <p:spTgt spid="80"/>
                                            </p:tgtEl>
                                            <p:attrNameLst>
                                              <p:attrName>ppt_x</p:attrName>
                                            </p:attrNameLst>
                                          </p:cBhvr>
                                          <p:tavLst>
                                            <p:tav tm="0">
                                              <p:val>
                                                <p:strVal val="#ppt_x"/>
                                              </p:val>
                                            </p:tav>
                                            <p:tav tm="100000">
                                              <p:val>
                                                <p:strVal val="#ppt_x"/>
                                              </p:val>
                                            </p:tav>
                                          </p:tavLst>
                                        </p:anim>
                                        <p:anim calcmode="lin" valueType="num">
                                          <p:cBhvr additive="base">
                                            <p:cTn id="84" dur="750" fill="hold"/>
                                            <p:tgtEl>
                                              <p:spTgt spid="8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5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750" fill="hold"/>
                                            <p:tgtEl>
                                              <p:spTgt spid="12"/>
                                            </p:tgtEl>
                                            <p:attrNameLst>
                                              <p:attrName>ppt_x</p:attrName>
                                            </p:attrNameLst>
                                          </p:cBhvr>
                                          <p:tavLst>
                                            <p:tav tm="0">
                                              <p:val>
                                                <p:strVal val="#ppt_x"/>
                                              </p:val>
                                            </p:tav>
                                            <p:tav tm="100000">
                                              <p:val>
                                                <p:strVal val="#ppt_x"/>
                                              </p:val>
                                            </p:tav>
                                          </p:tavLst>
                                        </p:anim>
                                        <p:anim calcmode="lin" valueType="num">
                                          <p:cBhvr additive="base">
                                            <p:cTn id="88" dur="750" fill="hold"/>
                                            <p:tgtEl>
                                              <p:spTgt spid="1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50"/>
                                      </p:stCondLst>
                                      <p:childTnLst>
                                        <p:set>
                                          <p:cBhvr>
                                            <p:cTn id="90" dur="1" fill="hold">
                                              <p:stCondLst>
                                                <p:cond delay="0"/>
                                              </p:stCondLst>
                                            </p:cTn>
                                            <p:tgtEl>
                                              <p:spTgt spid="79"/>
                                            </p:tgtEl>
                                            <p:attrNameLst>
                                              <p:attrName>style.visibility</p:attrName>
                                            </p:attrNameLst>
                                          </p:cBhvr>
                                          <p:to>
                                            <p:strVal val="visible"/>
                                          </p:to>
                                        </p:set>
                                        <p:anim calcmode="lin" valueType="num">
                                          <p:cBhvr additive="base">
                                            <p:cTn id="91" dur="750" fill="hold"/>
                                            <p:tgtEl>
                                              <p:spTgt spid="79"/>
                                            </p:tgtEl>
                                            <p:attrNameLst>
                                              <p:attrName>ppt_x</p:attrName>
                                            </p:attrNameLst>
                                          </p:cBhvr>
                                          <p:tavLst>
                                            <p:tav tm="0">
                                              <p:val>
                                                <p:strVal val="#ppt_x"/>
                                              </p:val>
                                            </p:tav>
                                            <p:tav tm="100000">
                                              <p:val>
                                                <p:strVal val="#ppt_x"/>
                                              </p:val>
                                            </p:tav>
                                          </p:tavLst>
                                        </p:anim>
                                        <p:anim calcmode="lin" valueType="num">
                                          <p:cBhvr additive="base">
                                            <p:cTn id="92" dur="750" fill="hold"/>
                                            <p:tgtEl>
                                              <p:spTgt spid="7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15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750" fill="hold"/>
                                            <p:tgtEl>
                                              <p:spTgt spid="16"/>
                                            </p:tgtEl>
                                            <p:attrNameLst>
                                              <p:attrName>ppt_x</p:attrName>
                                            </p:attrNameLst>
                                          </p:cBhvr>
                                          <p:tavLst>
                                            <p:tav tm="0">
                                              <p:val>
                                                <p:strVal val="#ppt_x"/>
                                              </p:val>
                                            </p:tav>
                                            <p:tav tm="100000">
                                              <p:val>
                                                <p:strVal val="#ppt_x"/>
                                              </p:val>
                                            </p:tav>
                                          </p:tavLst>
                                        </p:anim>
                                        <p:anim calcmode="lin" valueType="num">
                                          <p:cBhvr additive="base">
                                            <p:cTn id="96" dur="750" fill="hold"/>
                                            <p:tgtEl>
                                              <p:spTgt spid="1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30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750" fill="hold"/>
                                            <p:tgtEl>
                                              <p:spTgt spid="15"/>
                                            </p:tgtEl>
                                            <p:attrNameLst>
                                              <p:attrName>ppt_x</p:attrName>
                                            </p:attrNameLst>
                                          </p:cBhvr>
                                          <p:tavLst>
                                            <p:tav tm="0">
                                              <p:val>
                                                <p:strVal val="#ppt_x"/>
                                              </p:val>
                                            </p:tav>
                                            <p:tav tm="100000">
                                              <p:val>
                                                <p:strVal val="#ppt_x"/>
                                              </p:val>
                                            </p:tav>
                                          </p:tavLst>
                                        </p:anim>
                                        <p:anim calcmode="lin" valueType="num">
                                          <p:cBhvr additive="base">
                                            <p:cTn id="100" dur="750" fill="hold"/>
                                            <p:tgtEl>
                                              <p:spTgt spid="1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30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750" fill="hold"/>
                                            <p:tgtEl>
                                              <p:spTgt spid="18"/>
                                            </p:tgtEl>
                                            <p:attrNameLst>
                                              <p:attrName>ppt_x</p:attrName>
                                            </p:attrNameLst>
                                          </p:cBhvr>
                                          <p:tavLst>
                                            <p:tav tm="0">
                                              <p:val>
                                                <p:strVal val="#ppt_x"/>
                                              </p:val>
                                            </p:tav>
                                            <p:tav tm="100000">
                                              <p:val>
                                                <p:strVal val="#ppt_x"/>
                                              </p:val>
                                            </p:tav>
                                          </p:tavLst>
                                        </p:anim>
                                        <p:anim calcmode="lin" valueType="num">
                                          <p:cBhvr additive="base">
                                            <p:cTn id="104" dur="750" fill="hold"/>
                                            <p:tgtEl>
                                              <p:spTgt spid="1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30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750" fill="hold"/>
                                            <p:tgtEl>
                                              <p:spTgt spid="58"/>
                                            </p:tgtEl>
                                            <p:attrNameLst>
                                              <p:attrName>ppt_x</p:attrName>
                                            </p:attrNameLst>
                                          </p:cBhvr>
                                          <p:tavLst>
                                            <p:tav tm="0">
                                              <p:val>
                                                <p:strVal val="#ppt_x"/>
                                              </p:val>
                                            </p:tav>
                                            <p:tav tm="100000">
                                              <p:val>
                                                <p:strVal val="#ppt_x"/>
                                              </p:val>
                                            </p:tav>
                                          </p:tavLst>
                                        </p:anim>
                                        <p:anim calcmode="lin" valueType="num">
                                          <p:cBhvr additive="base">
                                            <p:cTn id="108" dur="750" fill="hold"/>
                                            <p:tgtEl>
                                              <p:spTgt spid="5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300"/>
                                      </p:stCondLst>
                                      <p:childTnLst>
                                        <p:set>
                                          <p:cBhvr>
                                            <p:cTn id="110" dur="1" fill="hold">
                                              <p:stCondLst>
                                                <p:cond delay="0"/>
                                              </p:stCondLst>
                                            </p:cTn>
                                            <p:tgtEl>
                                              <p:spTgt spid="11"/>
                                            </p:tgtEl>
                                            <p:attrNameLst>
                                              <p:attrName>style.visibility</p:attrName>
                                            </p:attrNameLst>
                                          </p:cBhvr>
                                          <p:to>
                                            <p:strVal val="visible"/>
                                          </p:to>
                                        </p:set>
                                        <p:anim calcmode="lin" valueType="num">
                                          <p:cBhvr additive="base">
                                            <p:cTn id="111" dur="750" fill="hold"/>
                                            <p:tgtEl>
                                              <p:spTgt spid="11"/>
                                            </p:tgtEl>
                                            <p:attrNameLst>
                                              <p:attrName>ppt_x</p:attrName>
                                            </p:attrNameLst>
                                          </p:cBhvr>
                                          <p:tavLst>
                                            <p:tav tm="0">
                                              <p:val>
                                                <p:strVal val="#ppt_x"/>
                                              </p:val>
                                            </p:tav>
                                            <p:tav tm="100000">
                                              <p:val>
                                                <p:strVal val="#ppt_x"/>
                                              </p:val>
                                            </p:tav>
                                          </p:tavLst>
                                        </p:anim>
                                        <p:anim calcmode="lin" valueType="num">
                                          <p:cBhvr additive="base">
                                            <p:cTn id="112" dur="750" fill="hold"/>
                                            <p:tgtEl>
                                              <p:spTgt spid="1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30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750" fill="hold"/>
                                            <p:tgtEl>
                                              <p:spTgt spid="13"/>
                                            </p:tgtEl>
                                            <p:attrNameLst>
                                              <p:attrName>ppt_x</p:attrName>
                                            </p:attrNameLst>
                                          </p:cBhvr>
                                          <p:tavLst>
                                            <p:tav tm="0">
                                              <p:val>
                                                <p:strVal val="#ppt_x"/>
                                              </p:val>
                                            </p:tav>
                                            <p:tav tm="100000">
                                              <p:val>
                                                <p:strVal val="#ppt_x"/>
                                              </p:val>
                                            </p:tav>
                                          </p:tavLst>
                                        </p:anim>
                                        <p:anim calcmode="lin" valueType="num">
                                          <p:cBhvr additive="base">
                                            <p:cTn id="116" dur="750" fill="hold"/>
                                            <p:tgtEl>
                                              <p:spTgt spid="1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300"/>
                                      </p:stCondLst>
                                      <p:childTnLst>
                                        <p:set>
                                          <p:cBhvr>
                                            <p:cTn id="118" dur="1" fill="hold">
                                              <p:stCondLst>
                                                <p:cond delay="0"/>
                                              </p:stCondLst>
                                            </p:cTn>
                                            <p:tgtEl>
                                              <p:spTgt spid="14"/>
                                            </p:tgtEl>
                                            <p:attrNameLst>
                                              <p:attrName>style.visibility</p:attrName>
                                            </p:attrNameLst>
                                          </p:cBhvr>
                                          <p:to>
                                            <p:strVal val="visible"/>
                                          </p:to>
                                        </p:set>
                                        <p:anim calcmode="lin" valueType="num">
                                          <p:cBhvr additive="base">
                                            <p:cTn id="119" dur="750" fill="hold"/>
                                            <p:tgtEl>
                                              <p:spTgt spid="14"/>
                                            </p:tgtEl>
                                            <p:attrNameLst>
                                              <p:attrName>ppt_x</p:attrName>
                                            </p:attrNameLst>
                                          </p:cBhvr>
                                          <p:tavLst>
                                            <p:tav tm="0">
                                              <p:val>
                                                <p:strVal val="#ppt_x"/>
                                              </p:val>
                                            </p:tav>
                                            <p:tav tm="100000">
                                              <p:val>
                                                <p:strVal val="#ppt_x"/>
                                              </p:val>
                                            </p:tav>
                                          </p:tavLst>
                                        </p:anim>
                                        <p:anim calcmode="lin" valueType="num">
                                          <p:cBhvr additive="base">
                                            <p:cTn id="12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3" grpId="0"/>
          <p:bldP spid="14" grpId="0"/>
          <p:bldP spid="15" grpId="0"/>
          <p:bldP spid="16" grpId="0"/>
          <p:bldP spid="17" grpId="0"/>
          <p:bldP spid="5" grpId="0" animBg="1"/>
          <p:bldP spid="57" grpId="0"/>
          <p:bldP spid="76" grpId="0"/>
          <p:bldP spid="79" grpId="0"/>
          <p:bldP spid="8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85F1-BE45-4B7A-AC33-3A98F7C072BD}"/>
              </a:ext>
            </a:extLst>
          </p:cNvPr>
          <p:cNvSpPr>
            <a:spLocks noGrp="1"/>
          </p:cNvSpPr>
          <p:nvPr>
            <p:ph type="title"/>
          </p:nvPr>
        </p:nvSpPr>
        <p:spPr/>
        <p:txBody>
          <a:bodyPr/>
          <a:lstStyle/>
          <a:p>
            <a:r>
              <a:rPr lang="en-US" dirty="0">
                <a:solidFill>
                  <a:schemeClr val="accent1"/>
                </a:solidFill>
              </a:rPr>
              <a:t>So How Could Employers Prevent Type 2 Diabetes? </a:t>
            </a:r>
          </a:p>
        </p:txBody>
      </p:sp>
      <p:graphicFrame>
        <p:nvGraphicFramePr>
          <p:cNvPr id="11" name="Diagram 10"/>
          <p:cNvGraphicFramePr/>
          <p:nvPr>
            <p:extLst>
              <p:ext uri="{D42A27DB-BD31-4B8C-83A1-F6EECF244321}">
                <p14:modId xmlns:p14="http://schemas.microsoft.com/office/powerpoint/2010/main" val="805999561"/>
              </p:ext>
            </p:extLst>
          </p:nvPr>
        </p:nvGraphicFramePr>
        <p:xfrm>
          <a:off x="5015345" y="1612669"/>
          <a:ext cx="6824044" cy="4422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Working together to prevent type 2 diabetes">
            <a:extLst>
              <a:ext uri="{FF2B5EF4-FFF2-40B4-BE49-F238E27FC236}">
                <a16:creationId xmlns:a16="http://schemas.microsoft.com/office/drawing/2014/main" id="{0D16484B-2A16-4DFC-836F-2FD9E02DF94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515" r="73192" b="28600"/>
          <a:stretch/>
        </p:blipFill>
        <p:spPr bwMode="auto">
          <a:xfrm>
            <a:off x="478422" y="1686257"/>
            <a:ext cx="3137610" cy="2328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27692" y="5322565"/>
            <a:ext cx="6080125" cy="369332"/>
          </a:xfrm>
          <a:prstGeom prst="rect">
            <a:avLst/>
          </a:prstGeom>
        </p:spPr>
        <p:txBody>
          <a:bodyPr>
            <a:spAutoFit/>
          </a:bodyPr>
          <a:lstStyle/>
          <a:p>
            <a:pPr algn="ctr"/>
            <a:r>
              <a:rPr lang="en-US" dirty="0">
                <a:solidFill>
                  <a:schemeClr val="accent4"/>
                </a:solidFill>
              </a:rPr>
              <a:t>.</a:t>
            </a:r>
          </a:p>
        </p:txBody>
      </p:sp>
      <p:sp>
        <p:nvSpPr>
          <p:cNvPr id="3" name="Rectangle 2">
            <a:extLst>
              <a:ext uri="{FF2B5EF4-FFF2-40B4-BE49-F238E27FC236}">
                <a16:creationId xmlns:a16="http://schemas.microsoft.com/office/drawing/2014/main" id="{D896405E-C383-41F2-A439-8A0CD6693C78}"/>
              </a:ext>
            </a:extLst>
          </p:cNvPr>
          <p:cNvSpPr/>
          <p:nvPr/>
        </p:nvSpPr>
        <p:spPr>
          <a:xfrm>
            <a:off x="123986" y="5691897"/>
            <a:ext cx="11715403" cy="1015663"/>
          </a:xfrm>
          <a:prstGeom prst="rect">
            <a:avLst/>
          </a:prstGeom>
        </p:spPr>
        <p:txBody>
          <a:bodyPr wrap="square">
            <a:spAutoFit/>
          </a:bodyPr>
          <a:lstStyle/>
          <a:p>
            <a:r>
              <a:rPr lang="en-US" sz="1400" dirty="0"/>
              <a:t>National Diabetes Prevention Program </a:t>
            </a:r>
            <a:r>
              <a:rPr lang="en-US" sz="1400" dirty="0">
                <a:hlinkClick r:id="rId9"/>
              </a:rPr>
              <a:t>https://www.cdc.gov/diabetes/prevention/index.html</a:t>
            </a:r>
            <a:r>
              <a:rPr lang="en-US" sz="1400" dirty="0"/>
              <a:t> </a:t>
            </a:r>
          </a:p>
          <a:p>
            <a:r>
              <a:rPr lang="en-US" sz="1400" dirty="0"/>
              <a:t>Centers for Disease Control and Prevention.  Employers and Insurers. </a:t>
            </a:r>
            <a:r>
              <a:rPr lang="en-US" sz="1400" dirty="0">
                <a:hlinkClick r:id="rId10"/>
              </a:rPr>
              <a:t>https://www.cdc.gov/diabetes/prevention/employers-insurers.htm</a:t>
            </a:r>
            <a:r>
              <a:rPr lang="en-US" sz="1400" dirty="0"/>
              <a:t>. Centers for Disease Control and Prevention. Lifestyle Change Program Providers </a:t>
            </a:r>
            <a:r>
              <a:rPr lang="en-US" sz="1400" dirty="0">
                <a:hlinkClick r:id="rId11"/>
              </a:rPr>
              <a:t>https://www.cdc.gov/diabetes/prevention/program-providers.htm</a:t>
            </a:r>
            <a:endParaRPr lang="en-US" sz="1400" dirty="0"/>
          </a:p>
          <a:p>
            <a:endParaRPr lang="en-US" dirty="0"/>
          </a:p>
        </p:txBody>
      </p:sp>
    </p:spTree>
    <p:extLst>
      <p:ext uri="{BB962C8B-B14F-4D97-AF65-F5344CB8AC3E}">
        <p14:creationId xmlns:p14="http://schemas.microsoft.com/office/powerpoint/2010/main" val="70662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 y="609652"/>
            <a:ext cx="12045460" cy="1152645"/>
          </a:xfrm>
        </p:spPr>
        <p:txBody>
          <a:bodyPr/>
          <a:lstStyle/>
          <a:p>
            <a:r>
              <a:rPr lang="en-US" dirty="0">
                <a:solidFill>
                  <a:schemeClr val="accent1"/>
                </a:solidFill>
              </a:rPr>
              <a:t>CDC–Recognized Diabetes Prevention Programs</a:t>
            </a:r>
            <a:br>
              <a:rPr lang="en-US" dirty="0"/>
            </a:br>
            <a:r>
              <a:rPr lang="en-US" dirty="0"/>
              <a:t>[INSERT NAME OF YOUR STATE] </a:t>
            </a:r>
            <a:r>
              <a:rPr lang="en-US" dirty="0">
                <a:solidFill>
                  <a:schemeClr val="accent1"/>
                </a:solidFill>
              </a:rPr>
              <a:t>Examples </a:t>
            </a:r>
          </a:p>
        </p:txBody>
      </p:sp>
      <p:sp>
        <p:nvSpPr>
          <p:cNvPr id="3" name="Content Placeholder 2"/>
          <p:cNvSpPr>
            <a:spLocks noGrp="1"/>
          </p:cNvSpPr>
          <p:nvPr>
            <p:ph idx="1"/>
          </p:nvPr>
        </p:nvSpPr>
        <p:spPr>
          <a:xfrm>
            <a:off x="798286" y="2931885"/>
            <a:ext cx="4760685" cy="1727201"/>
          </a:xfrm>
        </p:spPr>
        <p:txBody>
          <a:bodyPr/>
          <a:lstStyle/>
          <a:p>
            <a:r>
              <a:rPr lang="en-US" dirty="0">
                <a:solidFill>
                  <a:schemeClr val="accent4"/>
                </a:solidFill>
              </a:rPr>
              <a:t>Insert names of local CDC-recognized organizations offering the National DPP lifestyle change program</a:t>
            </a:r>
          </a:p>
        </p:txBody>
      </p:sp>
      <p:pic>
        <p:nvPicPr>
          <p:cNvPr id="7" name="Picture 2" descr="Working together to prevent type 2 diabetes">
            <a:extLst>
              <a:ext uri="{FF2B5EF4-FFF2-40B4-BE49-F238E27FC236}">
                <a16:creationId xmlns:a16="http://schemas.microsoft.com/office/drawing/2014/main" id="{0D16484B-2A16-4DFC-836F-2FD9E02DF9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5" r="73192" b="28600"/>
          <a:stretch/>
        </p:blipFill>
        <p:spPr bwMode="auto">
          <a:xfrm>
            <a:off x="5852121" y="1959429"/>
            <a:ext cx="4537926" cy="33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6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8577" y="609652"/>
            <a:ext cx="11315628" cy="638207"/>
          </a:xfrm>
        </p:spPr>
        <p:txBody>
          <a:bodyPr/>
          <a:lstStyle/>
          <a:p>
            <a:r>
              <a:rPr lang="en-US" sz="3000" dirty="0">
                <a:solidFill>
                  <a:schemeClr val="accent1"/>
                </a:solidFill>
              </a:rPr>
              <a:t>Covering the National DPP Lifestyle Change Program as a Benefit</a:t>
            </a:r>
          </a:p>
        </p:txBody>
      </p:sp>
      <p:sp>
        <p:nvSpPr>
          <p:cNvPr id="3" name="Content Placeholder 2"/>
          <p:cNvSpPr>
            <a:spLocks noGrp="1"/>
          </p:cNvSpPr>
          <p:nvPr>
            <p:ph idx="1"/>
          </p:nvPr>
        </p:nvSpPr>
        <p:spPr/>
        <p:txBody>
          <a:bodyPr>
            <a:normAutofit/>
          </a:bodyPr>
          <a:lstStyle/>
          <a:p>
            <a:r>
              <a:rPr lang="en-US" b="1" dirty="0"/>
              <a:t>The National DPP lifestyle change program can reduce the risk of developing type 2 diabetes by as much as </a:t>
            </a:r>
            <a:r>
              <a:rPr lang="en-US" b="1" u="sng" dirty="0"/>
              <a:t>58% </a:t>
            </a:r>
            <a:r>
              <a:rPr lang="en-US" b="1" dirty="0"/>
              <a:t>for those at highest risk through weight loss, improved nutrition, and increased physical activity</a:t>
            </a:r>
            <a:r>
              <a:rPr lang="en-US" b="1" baseline="30000" dirty="0"/>
              <a:t>12</a:t>
            </a:r>
          </a:p>
          <a:p>
            <a:endParaRPr lang="en-US" dirty="0"/>
          </a:p>
          <a:p>
            <a:r>
              <a:rPr lang="en-US" dirty="0"/>
              <a:t>Diabetes costs increased by 26% from 2012-2017</a:t>
            </a:r>
            <a:r>
              <a:rPr lang="en-US" baseline="30000" dirty="0"/>
              <a:t>13</a:t>
            </a:r>
          </a:p>
          <a:p>
            <a:pPr marL="342900" indent="-342900">
              <a:buFont typeface="Arial" charset="0"/>
              <a:buChar char="•"/>
            </a:pPr>
            <a:r>
              <a:rPr lang="en-US" dirty="0"/>
              <a:t>What will cost increases from 2017-2022 look </a:t>
            </a:r>
          </a:p>
          <a:p>
            <a:r>
              <a:rPr lang="en-US" dirty="0"/>
              <a:t>like if you don’t take action now? </a:t>
            </a:r>
          </a:p>
          <a:p>
            <a:pPr marL="342900" indent="-342900">
              <a:buFont typeface="Arial" charset="0"/>
              <a:buChar char="•"/>
            </a:pPr>
            <a:r>
              <a:rPr lang="en-US" dirty="0"/>
              <a:t>How many more employees </a:t>
            </a:r>
          </a:p>
          <a:p>
            <a:r>
              <a:rPr lang="en-US" dirty="0"/>
              <a:t>will have diabetes? </a:t>
            </a:r>
          </a:p>
          <a:p>
            <a:endParaRPr lang="en-US" dirty="0"/>
          </a:p>
          <a:p>
            <a:r>
              <a:rPr lang="en-US" sz="1600" dirty="0">
                <a:solidFill>
                  <a:srgbClr val="193560"/>
                </a:solidFill>
              </a:rPr>
              <a:t>		</a:t>
            </a:r>
            <a:endParaRPr lang="en-US" sz="1400" dirty="0">
              <a:solidFill>
                <a:srgbClr val="193560"/>
              </a:solidFill>
              <a:latin typeface="+mj-lt"/>
            </a:endParaRPr>
          </a:p>
          <a:p>
            <a:endParaRPr lang="en-US" dirty="0"/>
          </a:p>
        </p:txBody>
      </p:sp>
      <p:sp>
        <p:nvSpPr>
          <p:cNvPr id="9" name="Down Arrow 8" descr="Down arrow "/>
          <p:cNvSpPr/>
          <p:nvPr/>
        </p:nvSpPr>
        <p:spPr>
          <a:xfrm rot="4021906">
            <a:off x="7490890" y="1937912"/>
            <a:ext cx="3033548" cy="4397282"/>
          </a:xfrm>
          <a:prstGeom prst="downArrow">
            <a:avLst>
              <a:gd name="adj1" fmla="val 50000"/>
              <a:gd name="adj2" fmla="val 43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11" name="TextBox 10"/>
          <p:cNvSpPr txBox="1"/>
          <p:nvPr/>
        </p:nvSpPr>
        <p:spPr>
          <a:xfrm rot="20235477">
            <a:off x="7690323" y="3139598"/>
            <a:ext cx="3840301" cy="1446550"/>
          </a:xfrm>
          <a:prstGeom prst="rect">
            <a:avLst/>
          </a:prstGeom>
          <a:noFill/>
        </p:spPr>
        <p:txBody>
          <a:bodyPr wrap="square" rtlCol="0">
            <a:spAutoFit/>
          </a:bodyPr>
          <a:lstStyle/>
          <a:p>
            <a:r>
              <a:rPr lang="en-US" sz="2200" dirty="0">
                <a:solidFill>
                  <a:schemeClr val="bg1"/>
                </a:solidFill>
              </a:rPr>
              <a:t>A targeted type 2 diabetes prevention intervention may decrease cost and prevalence among employees</a:t>
            </a:r>
          </a:p>
        </p:txBody>
      </p:sp>
      <p:sp>
        <p:nvSpPr>
          <p:cNvPr id="6" name="Content Placeholder 16">
            <a:extLst>
              <a:ext uri="{FF2B5EF4-FFF2-40B4-BE49-F238E27FC236}">
                <a16:creationId xmlns:a16="http://schemas.microsoft.com/office/drawing/2014/main" id="{35BD03BE-A766-4E28-A377-F6AC0BCB2FD8}"/>
              </a:ext>
              <a:ext uri="{C183D7F6-B498-43B3-948B-1728B52AA6E4}">
                <adec:decorative xmlns:adec="http://schemas.microsoft.com/office/drawing/2017/decorative" val="1"/>
              </a:ext>
            </a:extLst>
          </p:cNvPr>
          <p:cNvSpPr txBox="1">
            <a:spLocks/>
          </p:cNvSpPr>
          <p:nvPr/>
        </p:nvSpPr>
        <p:spPr>
          <a:xfrm>
            <a:off x="106619" y="6408087"/>
            <a:ext cx="11327538" cy="32769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12. Centers for Disease Control and Prevention: National Diabetes Prevention Program: About the DPP. </a:t>
            </a:r>
            <a:r>
              <a:rPr lang="en-US" sz="1200" dirty="0">
                <a:hlinkClick r:id="rId3"/>
              </a:rPr>
              <a:t>https://www.cdc.gov/diabetes/prevention/about.htm</a:t>
            </a:r>
            <a:r>
              <a:rPr lang="en-US" sz="1200" dirty="0"/>
              <a:t>. Accessed February 10, 2020.  13. American Diabetes Association. The Cost of Diabetes. </a:t>
            </a:r>
            <a:r>
              <a:rPr lang="en-US" sz="1200" dirty="0">
                <a:hlinkClick r:id="rId4"/>
              </a:rPr>
              <a:t>https://www.diabetes.org/resources/statistics/cost-diabetes</a:t>
            </a:r>
            <a:r>
              <a:rPr lang="en-US" sz="1200" dirty="0"/>
              <a:t>. Accessed February 10, 2020.</a:t>
            </a:r>
          </a:p>
        </p:txBody>
      </p:sp>
    </p:spTree>
    <p:extLst>
      <p:ext uri="{BB962C8B-B14F-4D97-AF65-F5344CB8AC3E}">
        <p14:creationId xmlns:p14="http://schemas.microsoft.com/office/powerpoint/2010/main" val="20111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Themes for Discussion  </a:t>
            </a:r>
          </a:p>
        </p:txBody>
      </p:sp>
      <p:sp>
        <p:nvSpPr>
          <p:cNvPr id="3" name="Content Placeholder 2"/>
          <p:cNvSpPr>
            <a:spLocks noGrp="1"/>
          </p:cNvSpPr>
          <p:nvPr>
            <p:ph idx="1"/>
          </p:nvPr>
        </p:nvSpPr>
        <p:spPr/>
        <p:txBody>
          <a:bodyPr>
            <a:normAutofit/>
          </a:bodyPr>
          <a:lstStyle/>
          <a:p>
            <a:endParaRPr lang="en-US" dirty="0"/>
          </a:p>
          <a:p>
            <a:pPr marL="342900" indent="-342900">
              <a:buFont typeface="Arial" charset="0"/>
              <a:buChar char="•"/>
            </a:pPr>
            <a:r>
              <a:rPr lang="en-US" sz="2800" dirty="0">
                <a:solidFill>
                  <a:srgbClr val="193560"/>
                </a:solidFill>
              </a:rPr>
              <a:t>Chronic Conditions: Prevalence, cost, and impact for employers</a:t>
            </a:r>
          </a:p>
          <a:p>
            <a:pPr marL="342900" indent="-342900">
              <a:buFont typeface="Arial" charset="0"/>
              <a:buChar char="•"/>
            </a:pPr>
            <a:r>
              <a:rPr lang="en-US" sz="2800" dirty="0">
                <a:solidFill>
                  <a:srgbClr val="193560"/>
                </a:solidFill>
              </a:rPr>
              <a:t>Public/Private Partnership: The role of employers in improving population health </a:t>
            </a:r>
          </a:p>
          <a:p>
            <a:pPr marL="342900" indent="-342900">
              <a:buFont typeface="Arial" charset="0"/>
              <a:buChar char="•"/>
            </a:pPr>
            <a:r>
              <a:rPr lang="en-US" sz="2800" dirty="0">
                <a:solidFill>
                  <a:srgbClr val="193560"/>
                </a:solidFill>
              </a:rPr>
              <a:t>Framework: How to Begin Employer/Public Health Collaboration </a:t>
            </a:r>
          </a:p>
          <a:p>
            <a:pPr marL="342900" indent="-342900">
              <a:buFont typeface="Arial" charset="0"/>
              <a:buChar char="•"/>
            </a:pPr>
            <a:r>
              <a:rPr lang="en-US" sz="2800" dirty="0">
                <a:solidFill>
                  <a:srgbClr val="193560"/>
                </a:solidFill>
              </a:rPr>
              <a:t>Employers In Action </a:t>
            </a:r>
          </a:p>
          <a:p>
            <a:pPr marL="342900" indent="-342900">
              <a:buFont typeface="Arial" charset="0"/>
              <a:buChar char="•"/>
            </a:pPr>
            <a:r>
              <a:rPr lang="en-US" sz="2800" dirty="0">
                <a:solidFill>
                  <a:srgbClr val="193560"/>
                </a:solidFill>
              </a:rPr>
              <a:t>6|18 Initiative: Evidence-based strategies to improve employee health</a:t>
            </a:r>
          </a:p>
          <a:p>
            <a:pPr marL="857250" lvl="1" indent="-342900">
              <a:buFont typeface="Arial" charset="0"/>
              <a:buChar char="•"/>
            </a:pPr>
            <a:r>
              <a:rPr lang="en-US" sz="2800" dirty="0">
                <a:solidFill>
                  <a:srgbClr val="193560"/>
                </a:solidFill>
              </a:rPr>
              <a:t>Condition/behavior - specific resources and recommendations   </a:t>
            </a:r>
          </a:p>
          <a:p>
            <a:pPr marL="342900" indent="-342900">
              <a:buFont typeface="Arial" charset="0"/>
              <a:buChar char="•"/>
            </a:pPr>
            <a:endParaRPr lang="en-US" dirty="0">
              <a:solidFill>
                <a:srgbClr val="193560"/>
              </a:solidFill>
            </a:endParaRPr>
          </a:p>
        </p:txBody>
      </p:sp>
    </p:spTree>
    <p:extLst>
      <p:ext uri="{BB962C8B-B14F-4D97-AF65-F5344CB8AC3E}">
        <p14:creationId xmlns:p14="http://schemas.microsoft.com/office/powerpoint/2010/main" val="1613916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Resource:  National DPP Customer Service Center </a:t>
            </a:r>
          </a:p>
        </p:txBody>
      </p:sp>
      <p:sp>
        <p:nvSpPr>
          <p:cNvPr id="4" name="Content Placeholder 3"/>
          <p:cNvSpPr>
            <a:spLocks noGrp="1"/>
          </p:cNvSpPr>
          <p:nvPr>
            <p:ph idx="10"/>
          </p:nvPr>
        </p:nvSpPr>
        <p:spPr>
          <a:xfrm>
            <a:off x="398577" y="6264349"/>
            <a:ext cx="11517261" cy="338554"/>
          </a:xfrm>
        </p:spPr>
        <p:txBody>
          <a:bodyPr/>
          <a:lstStyle/>
          <a:p>
            <a:r>
              <a:rPr lang="en-US" sz="1600" dirty="0">
                <a:solidFill>
                  <a:srgbClr val="767676"/>
                </a:solidFill>
                <a:latin typeface="+mn-lt"/>
              </a:rPr>
              <a:t>https://nationaldppcsc.cdc.gov</a:t>
            </a:r>
            <a:endParaRPr lang="en-US" sz="1600" dirty="0">
              <a:latin typeface="+mn-lt"/>
            </a:endParaRPr>
          </a:p>
        </p:txBody>
      </p:sp>
      <p:pic>
        <p:nvPicPr>
          <p:cNvPr id="5" name="Content Placeholder 4" descr="A screenshot of a social media post&#10;&#10;Description automatically generated">
            <a:extLst>
              <a:ext uri="{FF2B5EF4-FFF2-40B4-BE49-F238E27FC236}">
                <a16:creationId xmlns:a16="http://schemas.microsoft.com/office/drawing/2014/main" id="{1399275C-9313-8644-9014-8293F0F017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0790" y="1524000"/>
            <a:ext cx="9280258" cy="4438650"/>
          </a:xfrm>
        </p:spPr>
      </p:pic>
    </p:spTree>
    <p:extLst>
      <p:ext uri="{BB962C8B-B14F-4D97-AF65-F5344CB8AC3E}">
        <p14:creationId xmlns:p14="http://schemas.microsoft.com/office/powerpoint/2010/main" val="169590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Resource:  National DPP Coverage Toolkit</a:t>
            </a:r>
          </a:p>
        </p:txBody>
      </p:sp>
      <p:sp>
        <p:nvSpPr>
          <p:cNvPr id="4" name="Content Placeholder 3"/>
          <p:cNvSpPr>
            <a:spLocks noGrp="1"/>
          </p:cNvSpPr>
          <p:nvPr>
            <p:ph idx="10"/>
          </p:nvPr>
        </p:nvSpPr>
        <p:spPr>
          <a:xfrm>
            <a:off x="398577" y="6264349"/>
            <a:ext cx="11517261" cy="338554"/>
          </a:xfrm>
        </p:spPr>
        <p:txBody>
          <a:bodyPr/>
          <a:lstStyle/>
          <a:p>
            <a:r>
              <a:rPr lang="en-US" sz="1600" dirty="0">
                <a:solidFill>
                  <a:srgbClr val="767676"/>
                </a:solidFill>
                <a:latin typeface="+mn-lt"/>
              </a:rPr>
              <a:t>https://nationaldppcsc.cdc.gov</a:t>
            </a:r>
            <a:endParaRPr lang="en-US" sz="1600" dirty="0">
              <a:latin typeface="+mn-lt"/>
            </a:endParaRPr>
          </a:p>
        </p:txBody>
      </p:sp>
      <p:pic>
        <p:nvPicPr>
          <p:cNvPr id="8" name="Content Placeholder 7" descr="A screenshot of a computer screen&#10;&#10;Description automatically generated">
            <a:extLst>
              <a:ext uri="{FF2B5EF4-FFF2-40B4-BE49-F238E27FC236}">
                <a16:creationId xmlns:a16="http://schemas.microsoft.com/office/drawing/2014/main" id="{ACDA0061-CB9F-824F-99AA-377E718EF9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0790" y="1524000"/>
            <a:ext cx="9280258" cy="4438650"/>
          </a:xfrm>
        </p:spPr>
      </p:pic>
    </p:spTree>
    <p:extLst>
      <p:ext uri="{BB962C8B-B14F-4D97-AF65-F5344CB8AC3E}">
        <p14:creationId xmlns:p14="http://schemas.microsoft.com/office/powerpoint/2010/main" val="428529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4EF6-A143-4C38-9DC8-B9859799BDA9}"/>
              </a:ext>
            </a:extLst>
          </p:cNvPr>
          <p:cNvSpPr>
            <a:spLocks noGrp="1"/>
          </p:cNvSpPr>
          <p:nvPr>
            <p:ph type="title"/>
          </p:nvPr>
        </p:nvSpPr>
        <p:spPr/>
        <p:txBody>
          <a:bodyPr>
            <a:normAutofit fontScale="90000"/>
          </a:bodyPr>
          <a:lstStyle/>
          <a:p>
            <a:r>
              <a:rPr lang="en-US" dirty="0">
                <a:solidFill>
                  <a:schemeClr val="tx2"/>
                </a:solidFill>
              </a:rPr>
              <a:t>Reduce Tobacco Use </a:t>
            </a:r>
          </a:p>
        </p:txBody>
      </p:sp>
    </p:spTree>
    <p:extLst>
      <p:ext uri="{BB962C8B-B14F-4D97-AF65-F5344CB8AC3E}">
        <p14:creationId xmlns:p14="http://schemas.microsoft.com/office/powerpoint/2010/main" val="127284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0CB429A-87C3-448E-A6CD-2C526F703C95}"/>
              </a:ext>
            </a:extLst>
          </p:cNvPr>
          <p:cNvSpPr/>
          <p:nvPr/>
        </p:nvSpPr>
        <p:spPr>
          <a:xfrm>
            <a:off x="0" y="3415642"/>
            <a:ext cx="12161838" cy="297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95E08899-28A3-4954-9902-48AC6C4ED5BE}"/>
              </a:ext>
            </a:extLst>
          </p:cNvPr>
          <p:cNvSpPr>
            <a:spLocks noGrp="1"/>
          </p:cNvSpPr>
          <p:nvPr>
            <p:ph type="title"/>
          </p:nvPr>
        </p:nvSpPr>
        <p:spPr/>
        <p:txBody>
          <a:bodyPr/>
          <a:lstStyle/>
          <a:p>
            <a:r>
              <a:rPr lang="en-US" dirty="0">
                <a:solidFill>
                  <a:schemeClr val="tx2"/>
                </a:solidFill>
              </a:rPr>
              <a:t>Tell Me About Reducing Tobacco Use…</a:t>
            </a:r>
          </a:p>
        </p:txBody>
      </p:sp>
      <p:sp>
        <p:nvSpPr>
          <p:cNvPr id="3" name="Content Placeholder 2">
            <a:extLst>
              <a:ext uri="{FF2B5EF4-FFF2-40B4-BE49-F238E27FC236}">
                <a16:creationId xmlns:a16="http://schemas.microsoft.com/office/drawing/2014/main" id="{D3AF3323-D15A-479C-86A5-15F0AA12B77F}"/>
              </a:ext>
            </a:extLst>
          </p:cNvPr>
          <p:cNvSpPr>
            <a:spLocks noGrp="1"/>
          </p:cNvSpPr>
          <p:nvPr>
            <p:ph idx="1"/>
          </p:nvPr>
        </p:nvSpPr>
        <p:spPr>
          <a:xfrm>
            <a:off x="4284530" y="1143000"/>
            <a:ext cx="7773880" cy="2382749"/>
          </a:xfrm>
        </p:spPr>
        <p:txBody>
          <a:bodyPr>
            <a:normAutofit/>
          </a:bodyPr>
          <a:lstStyle/>
          <a:p>
            <a:pPr marL="342900" lvl="0" indent="-342900">
              <a:buFont typeface="Arial" charset="0"/>
              <a:buChar char="•"/>
            </a:pPr>
            <a:r>
              <a:rPr lang="en-US" dirty="0"/>
              <a:t>Tobacco use causes diminished overall health, increases absenteeism, and increases healthcare utilization. </a:t>
            </a:r>
          </a:p>
          <a:p>
            <a:pPr marL="342900" lvl="0" indent="-342900">
              <a:buFont typeface="Arial" charset="0"/>
              <a:buChar char="•"/>
            </a:pPr>
            <a:r>
              <a:rPr lang="en-US" dirty="0"/>
              <a:t>Using nicotine in adolescence may also increase risk for future nicotine dependence and addition to other drugs. </a:t>
            </a:r>
          </a:p>
          <a:p>
            <a:pPr marL="342900" lvl="0" indent="-342900">
              <a:buFont typeface="Arial" charset="0"/>
              <a:buChar char="•"/>
            </a:pPr>
            <a:r>
              <a:rPr lang="en-US" dirty="0"/>
              <a:t>About 20% of U.S. workers are exposed to secondhand smoke on the job. </a:t>
            </a:r>
          </a:p>
        </p:txBody>
      </p:sp>
      <p:pic>
        <p:nvPicPr>
          <p:cNvPr id="19" name="Graphic 18" descr="Man">
            <a:extLst>
              <a:ext uri="{FF2B5EF4-FFF2-40B4-BE49-F238E27FC236}">
                <a16:creationId xmlns:a16="http://schemas.microsoft.com/office/drawing/2014/main" id="{AFE10CB6-7517-4801-B9F8-A997CF22D9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908" y="5629621"/>
            <a:ext cx="713246" cy="462290"/>
          </a:xfrm>
          <a:prstGeom prst="rect">
            <a:avLst/>
          </a:prstGeom>
        </p:spPr>
      </p:pic>
      <p:pic>
        <p:nvPicPr>
          <p:cNvPr id="20" name="Graphic 19" descr="Man">
            <a:extLst>
              <a:ext uri="{FF2B5EF4-FFF2-40B4-BE49-F238E27FC236}">
                <a16:creationId xmlns:a16="http://schemas.microsoft.com/office/drawing/2014/main" id="{00E11B0C-E6B6-4800-B06E-8846328725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5795" y="5629623"/>
            <a:ext cx="713246" cy="462290"/>
          </a:xfrm>
          <a:prstGeom prst="rect">
            <a:avLst/>
          </a:prstGeom>
        </p:spPr>
      </p:pic>
      <p:pic>
        <p:nvPicPr>
          <p:cNvPr id="21" name="Graphic 20" descr="Man">
            <a:extLst>
              <a:ext uri="{FF2B5EF4-FFF2-40B4-BE49-F238E27FC236}">
                <a16:creationId xmlns:a16="http://schemas.microsoft.com/office/drawing/2014/main" id="{C8574E95-A0B1-4D12-B73A-0A1E702101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9832" y="5615518"/>
            <a:ext cx="713246" cy="462290"/>
          </a:xfrm>
          <a:prstGeom prst="rect">
            <a:avLst/>
          </a:prstGeom>
        </p:spPr>
      </p:pic>
      <p:pic>
        <p:nvPicPr>
          <p:cNvPr id="22" name="Graphic 21" descr="Man">
            <a:extLst>
              <a:ext uri="{FF2B5EF4-FFF2-40B4-BE49-F238E27FC236}">
                <a16:creationId xmlns:a16="http://schemas.microsoft.com/office/drawing/2014/main" id="{0F6BD486-EDD6-40F6-AE80-23FD3CAEF0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7569" y="5600589"/>
            <a:ext cx="713246" cy="462290"/>
          </a:xfrm>
          <a:prstGeom prst="rect">
            <a:avLst/>
          </a:prstGeom>
        </p:spPr>
      </p:pic>
      <p:pic>
        <p:nvPicPr>
          <p:cNvPr id="23" name="Graphic 22" descr="Man">
            <a:extLst>
              <a:ext uri="{FF2B5EF4-FFF2-40B4-BE49-F238E27FC236}">
                <a16:creationId xmlns:a16="http://schemas.microsoft.com/office/drawing/2014/main" id="{8BA9D5DD-A9F2-4B0A-99E9-7C8F485D3A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8456" y="5601053"/>
            <a:ext cx="713246" cy="462290"/>
          </a:xfrm>
          <a:prstGeom prst="rect">
            <a:avLst/>
          </a:prstGeom>
        </p:spPr>
      </p:pic>
      <p:sp>
        <p:nvSpPr>
          <p:cNvPr id="8" name="Subtitle 15">
            <a:extLst>
              <a:ext uri="{FF2B5EF4-FFF2-40B4-BE49-F238E27FC236}">
                <a16:creationId xmlns:a16="http://schemas.microsoft.com/office/drawing/2014/main" id="{A13D42D9-BD7F-46A2-BA75-45B55F0DB83E}"/>
              </a:ext>
            </a:extLst>
          </p:cNvPr>
          <p:cNvSpPr txBox="1">
            <a:spLocks/>
          </p:cNvSpPr>
          <p:nvPr/>
        </p:nvSpPr>
        <p:spPr>
          <a:xfrm>
            <a:off x="-105116" y="4112886"/>
            <a:ext cx="4151109" cy="341632"/>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b="1" dirty="0">
                <a:solidFill>
                  <a:schemeClr val="accent5"/>
                </a:solidFill>
                <a:latin typeface="Century Gothic" panose="020B0502020202020204" pitchFamily="34" charset="0"/>
              </a:rPr>
              <a:t>Cigarette smoke causes Nearly </a:t>
            </a:r>
          </a:p>
        </p:txBody>
      </p:sp>
      <p:sp>
        <p:nvSpPr>
          <p:cNvPr id="9" name="Subtitle 15">
            <a:extLst>
              <a:ext uri="{FF2B5EF4-FFF2-40B4-BE49-F238E27FC236}">
                <a16:creationId xmlns:a16="http://schemas.microsoft.com/office/drawing/2014/main" id="{E102F5F8-7C83-466C-A92A-C38B0B4DB618}"/>
              </a:ext>
            </a:extLst>
          </p:cNvPr>
          <p:cNvSpPr txBox="1">
            <a:spLocks/>
          </p:cNvSpPr>
          <p:nvPr/>
        </p:nvSpPr>
        <p:spPr>
          <a:xfrm>
            <a:off x="3001463" y="4468750"/>
            <a:ext cx="1821873" cy="1588127"/>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solidFill>
                  <a:schemeClr val="accent3"/>
                </a:solidFill>
                <a:latin typeface="Century Gothic" panose="020B0502020202020204" pitchFamily="34" charset="0"/>
              </a:rPr>
              <a:t>Smoking </a:t>
            </a:r>
            <a:r>
              <a:rPr lang="en-US" sz="1800" dirty="0">
                <a:solidFill>
                  <a:schemeClr val="accent5"/>
                </a:solidFill>
                <a:latin typeface="Century Gothic" panose="020B0502020202020204" pitchFamily="34" charset="0"/>
              </a:rPr>
              <a:t>is the leading cause of preventable Death and disease </a:t>
            </a:r>
          </a:p>
        </p:txBody>
      </p:sp>
      <p:sp>
        <p:nvSpPr>
          <p:cNvPr id="10" name="Subtitle 15">
            <a:extLst>
              <a:ext uri="{FF2B5EF4-FFF2-40B4-BE49-F238E27FC236}">
                <a16:creationId xmlns:a16="http://schemas.microsoft.com/office/drawing/2014/main" id="{21968A53-2D4E-43F3-93C9-A5109FC588E9}"/>
              </a:ext>
            </a:extLst>
          </p:cNvPr>
          <p:cNvSpPr txBox="1">
            <a:spLocks/>
          </p:cNvSpPr>
          <p:nvPr/>
        </p:nvSpPr>
        <p:spPr>
          <a:xfrm>
            <a:off x="790970" y="4402587"/>
            <a:ext cx="1947371" cy="1089529"/>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3600" dirty="0">
                <a:solidFill>
                  <a:schemeClr val="accent5"/>
                </a:solidFill>
                <a:latin typeface="Franklin Gothic Heavy" panose="020B0903020102020204" pitchFamily="34" charset="0"/>
              </a:rPr>
              <a:t>1</a:t>
            </a:r>
            <a:r>
              <a:rPr lang="en-US" sz="2400" dirty="0">
                <a:solidFill>
                  <a:schemeClr val="accent5"/>
                </a:solidFill>
                <a:latin typeface="Franklin Gothic Heavy" panose="020B0903020102020204" pitchFamily="34" charset="0"/>
              </a:rPr>
              <a:t> </a:t>
            </a:r>
            <a:r>
              <a:rPr lang="en-US" sz="1800" dirty="0">
                <a:solidFill>
                  <a:schemeClr val="accent5"/>
                </a:solidFill>
                <a:latin typeface="Franklin Gothic Heavy" panose="020B0903020102020204" pitchFamily="34" charset="0"/>
              </a:rPr>
              <a:t>in</a:t>
            </a:r>
            <a:r>
              <a:rPr lang="en-US" sz="2400" dirty="0">
                <a:solidFill>
                  <a:schemeClr val="accent5"/>
                </a:solidFill>
                <a:latin typeface="Franklin Gothic Heavy" panose="020B0903020102020204" pitchFamily="34" charset="0"/>
              </a:rPr>
              <a:t> </a:t>
            </a:r>
            <a:r>
              <a:rPr lang="en-US" sz="3600" dirty="0">
                <a:solidFill>
                  <a:schemeClr val="accent5"/>
                </a:solidFill>
                <a:latin typeface="Franklin Gothic Heavy" panose="020B0903020102020204" pitchFamily="34" charset="0"/>
              </a:rPr>
              <a:t>5 Deaths</a:t>
            </a:r>
            <a:endParaRPr lang="en-US" sz="2400" dirty="0">
              <a:solidFill>
                <a:schemeClr val="accent5"/>
              </a:solidFill>
              <a:latin typeface="Franklin Gothic Heavy" panose="020B0903020102020204" pitchFamily="34" charset="0"/>
            </a:endParaRPr>
          </a:p>
        </p:txBody>
      </p:sp>
      <p:sp>
        <p:nvSpPr>
          <p:cNvPr id="11" name="Subtitle 15">
            <a:extLst>
              <a:ext uri="{FF2B5EF4-FFF2-40B4-BE49-F238E27FC236}">
                <a16:creationId xmlns:a16="http://schemas.microsoft.com/office/drawing/2014/main" id="{8B14FF25-0311-40C2-B752-80030E5FA502}"/>
              </a:ext>
            </a:extLst>
          </p:cNvPr>
          <p:cNvSpPr txBox="1">
            <a:spLocks/>
          </p:cNvSpPr>
          <p:nvPr/>
        </p:nvSpPr>
        <p:spPr>
          <a:xfrm>
            <a:off x="6024345" y="3862766"/>
            <a:ext cx="3127827" cy="674031"/>
          </a:xfrm>
          <a:prstGeom prst="rect">
            <a:avLst/>
          </a:prstGeom>
        </p:spPr>
        <p:txBody>
          <a:bodyPr vert="horz" wrap="square" lIns="91440" tIns="18288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chemeClr val="accent5"/>
                </a:solidFill>
                <a:latin typeface="Century Gothic" panose="020B0502020202020204" pitchFamily="34" charset="0"/>
              </a:rPr>
              <a:t>Resulting in ANNUAL </a:t>
            </a:r>
            <a:br>
              <a:rPr lang="en-US" sz="1600" dirty="0">
                <a:solidFill>
                  <a:schemeClr val="accent5"/>
                </a:solidFill>
                <a:latin typeface="Century Gothic" panose="020B0502020202020204" pitchFamily="34" charset="0"/>
              </a:rPr>
            </a:br>
            <a:r>
              <a:rPr lang="en-US" sz="1600" dirty="0">
                <a:solidFill>
                  <a:schemeClr val="accent5"/>
                </a:solidFill>
                <a:latin typeface="Century Gothic" panose="020B0502020202020204" pitchFamily="34" charset="0"/>
              </a:rPr>
              <a:t>costs in the U.S. OF OVER</a:t>
            </a:r>
          </a:p>
        </p:txBody>
      </p:sp>
      <p:cxnSp>
        <p:nvCxnSpPr>
          <p:cNvPr id="12" name="Connector: Elbow 11" descr="Connector arrow ">
            <a:extLst>
              <a:ext uri="{FF2B5EF4-FFF2-40B4-BE49-F238E27FC236}">
                <a16:creationId xmlns:a16="http://schemas.microsoft.com/office/drawing/2014/main" id="{0E3F873A-05A4-440A-A938-01C28BAC7095}"/>
              </a:ext>
            </a:extLst>
          </p:cNvPr>
          <p:cNvCxnSpPr>
            <a:cxnSpLocks/>
          </p:cNvCxnSpPr>
          <p:nvPr/>
        </p:nvCxnSpPr>
        <p:spPr>
          <a:xfrm flipV="1">
            <a:off x="3231839" y="4614126"/>
            <a:ext cx="2792506" cy="1486231"/>
          </a:xfrm>
          <a:prstGeom prst="bentConnector3">
            <a:avLst>
              <a:gd name="adj1" fmla="val 54775"/>
            </a:avLst>
          </a:prstGeom>
          <a:ln w="57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5" name="Subtitle 15">
            <a:extLst>
              <a:ext uri="{FF2B5EF4-FFF2-40B4-BE49-F238E27FC236}">
                <a16:creationId xmlns:a16="http://schemas.microsoft.com/office/drawing/2014/main" id="{92E7E7E6-8315-405F-81FB-3BE2839AE6C2}"/>
              </a:ext>
            </a:extLst>
          </p:cNvPr>
          <p:cNvSpPr txBox="1">
            <a:spLocks/>
          </p:cNvSpPr>
          <p:nvPr/>
        </p:nvSpPr>
        <p:spPr>
          <a:xfrm>
            <a:off x="9999645" y="3525750"/>
            <a:ext cx="2028772" cy="867930"/>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dirty="0">
                <a:solidFill>
                  <a:schemeClr val="accent5"/>
                </a:solidFill>
                <a:latin typeface="Century Gothic" panose="020B0502020202020204" pitchFamily="34" charset="0"/>
              </a:rPr>
              <a:t>Secondhand smoke costs our economy too including</a:t>
            </a:r>
          </a:p>
        </p:txBody>
      </p:sp>
      <p:sp>
        <p:nvSpPr>
          <p:cNvPr id="16" name="Subtitle 15">
            <a:extLst>
              <a:ext uri="{FF2B5EF4-FFF2-40B4-BE49-F238E27FC236}">
                <a16:creationId xmlns:a16="http://schemas.microsoft.com/office/drawing/2014/main" id="{AC6319BB-A1C2-42E6-99ED-F737502E8B29}"/>
              </a:ext>
            </a:extLst>
          </p:cNvPr>
          <p:cNvSpPr txBox="1">
            <a:spLocks/>
          </p:cNvSpPr>
          <p:nvPr/>
        </p:nvSpPr>
        <p:spPr>
          <a:xfrm>
            <a:off x="6991789" y="4550676"/>
            <a:ext cx="2373660" cy="7017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400" dirty="0">
                <a:solidFill>
                  <a:schemeClr val="accent1"/>
                </a:solidFill>
                <a:latin typeface="Franklin Gothic Heavy" panose="020B0903020102020204" pitchFamily="34" charset="0"/>
              </a:rPr>
              <a:t>BILLION</a:t>
            </a:r>
            <a:endParaRPr lang="en-US" sz="3200" dirty="0">
              <a:solidFill>
                <a:schemeClr val="accent1"/>
              </a:solidFill>
              <a:latin typeface="Franklin Gothic Heavy" panose="020B0903020102020204" pitchFamily="34" charset="0"/>
            </a:endParaRPr>
          </a:p>
        </p:txBody>
      </p:sp>
      <p:sp>
        <p:nvSpPr>
          <p:cNvPr id="17" name="Subtitle 15">
            <a:extLst>
              <a:ext uri="{FF2B5EF4-FFF2-40B4-BE49-F238E27FC236}">
                <a16:creationId xmlns:a16="http://schemas.microsoft.com/office/drawing/2014/main" id="{03D25D59-F0F6-4EC7-B8DB-3CCD9D7EB3B5}"/>
              </a:ext>
            </a:extLst>
          </p:cNvPr>
          <p:cNvSpPr txBox="1">
            <a:spLocks/>
          </p:cNvSpPr>
          <p:nvPr/>
        </p:nvSpPr>
        <p:spPr>
          <a:xfrm>
            <a:off x="5166519" y="4668025"/>
            <a:ext cx="1634487" cy="674031"/>
          </a:xfrm>
          <a:prstGeom prst="rect">
            <a:avLst/>
          </a:prstGeom>
        </p:spPr>
        <p:txBody>
          <a:bodyPr vert="horz" wrap="square" lIns="91440" tIns="45720" rIns="91440" bIns="45720" rtlCol="0">
            <a:prstTxWarp prst="textPlain">
              <a:avLst/>
            </a:prstTxWarp>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solidFill>
                  <a:schemeClr val="accent3"/>
                </a:solidFill>
                <a:latin typeface="Franklin Gothic Heavy" panose="020B0903020102020204" pitchFamily="34" charset="0"/>
              </a:rPr>
              <a:t>$300</a:t>
            </a:r>
            <a:endParaRPr lang="en-US" sz="900" dirty="0">
              <a:latin typeface="Franklin Gothic Heavy" panose="020B0903020102020204" pitchFamily="34" charset="0"/>
            </a:endParaRPr>
          </a:p>
        </p:txBody>
      </p:sp>
      <p:cxnSp>
        <p:nvCxnSpPr>
          <p:cNvPr id="18" name="Connector: Elbow 17" descr="Connector arrow ">
            <a:extLst>
              <a:ext uri="{FF2B5EF4-FFF2-40B4-BE49-F238E27FC236}">
                <a16:creationId xmlns:a16="http://schemas.microsoft.com/office/drawing/2014/main" id="{1C659EA5-A3AF-4B7F-8979-9A1CA01DDC87}"/>
              </a:ext>
            </a:extLst>
          </p:cNvPr>
          <p:cNvCxnSpPr>
            <a:cxnSpLocks/>
            <a:stCxn id="16" idx="3"/>
            <a:endCxn id="15" idx="1"/>
          </p:cNvCxnSpPr>
          <p:nvPr/>
        </p:nvCxnSpPr>
        <p:spPr>
          <a:xfrm flipV="1">
            <a:off x="9365449" y="3959715"/>
            <a:ext cx="634196" cy="941827"/>
          </a:xfrm>
          <a:prstGeom prst="bentConnector3">
            <a:avLst>
              <a:gd name="adj1" fmla="val 50000"/>
            </a:avLst>
          </a:prstGeom>
          <a:ln w="57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 name="Speech Bubble: Rectangle 61">
            <a:extLst>
              <a:ext uri="{FF2B5EF4-FFF2-40B4-BE49-F238E27FC236}">
                <a16:creationId xmlns:a16="http://schemas.microsoft.com/office/drawing/2014/main" id="{F4F8CDCC-C9D6-4EAA-91F5-5B197A9A4767}"/>
              </a:ext>
            </a:extLst>
          </p:cNvPr>
          <p:cNvSpPr/>
          <p:nvPr/>
        </p:nvSpPr>
        <p:spPr>
          <a:xfrm flipH="1">
            <a:off x="322128" y="1379768"/>
            <a:ext cx="3962402" cy="2561353"/>
          </a:xfrm>
          <a:custGeom>
            <a:avLst/>
            <a:gdLst>
              <a:gd name="connsiteX0" fmla="*/ 0 w 2510972"/>
              <a:gd name="connsiteY0" fmla="*/ 0 h 1115598"/>
              <a:gd name="connsiteX1" fmla="*/ 1464734 w 2510972"/>
              <a:gd name="connsiteY1" fmla="*/ 0 h 1115598"/>
              <a:gd name="connsiteX2" fmla="*/ 1464734 w 2510972"/>
              <a:gd name="connsiteY2" fmla="*/ 0 h 1115598"/>
              <a:gd name="connsiteX3" fmla="*/ 2092477 w 2510972"/>
              <a:gd name="connsiteY3" fmla="*/ 0 h 1115598"/>
              <a:gd name="connsiteX4" fmla="*/ 2510972 w 2510972"/>
              <a:gd name="connsiteY4" fmla="*/ 0 h 1115598"/>
              <a:gd name="connsiteX5" fmla="*/ 2510972 w 2510972"/>
              <a:gd name="connsiteY5" fmla="*/ 650766 h 1115598"/>
              <a:gd name="connsiteX6" fmla="*/ 2510972 w 2510972"/>
              <a:gd name="connsiteY6" fmla="*/ 650766 h 1115598"/>
              <a:gd name="connsiteX7" fmla="*/ 2510972 w 2510972"/>
              <a:gd name="connsiteY7" fmla="*/ 929665 h 1115598"/>
              <a:gd name="connsiteX8" fmla="*/ 2510972 w 2510972"/>
              <a:gd name="connsiteY8" fmla="*/ 1115598 h 1115598"/>
              <a:gd name="connsiteX9" fmla="*/ 2092477 w 2510972"/>
              <a:gd name="connsiteY9" fmla="*/ 1115598 h 1115598"/>
              <a:gd name="connsiteX10" fmla="*/ 2003680 w 2510972"/>
              <a:gd name="connsiteY10" fmla="*/ 1287657 h 1115598"/>
              <a:gd name="connsiteX11" fmla="*/ 1464734 w 2510972"/>
              <a:gd name="connsiteY11" fmla="*/ 1115598 h 1115598"/>
              <a:gd name="connsiteX12" fmla="*/ 0 w 2510972"/>
              <a:gd name="connsiteY12" fmla="*/ 1115598 h 1115598"/>
              <a:gd name="connsiteX13" fmla="*/ 0 w 2510972"/>
              <a:gd name="connsiteY13" fmla="*/ 929665 h 1115598"/>
              <a:gd name="connsiteX14" fmla="*/ 0 w 2510972"/>
              <a:gd name="connsiteY14" fmla="*/ 650766 h 1115598"/>
              <a:gd name="connsiteX15" fmla="*/ 0 w 2510972"/>
              <a:gd name="connsiteY15" fmla="*/ 650766 h 1115598"/>
              <a:gd name="connsiteX16" fmla="*/ 0 w 2510972"/>
              <a:gd name="connsiteY16" fmla="*/ 0 h 1115598"/>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929665 h 1287657"/>
              <a:gd name="connsiteX14" fmla="*/ 0 w 2510972"/>
              <a:gd name="connsiteY14" fmla="*/ 650766 h 1287657"/>
              <a:gd name="connsiteX15" fmla="*/ 0 w 2510972"/>
              <a:gd name="connsiteY15"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650766 h 1287657"/>
              <a:gd name="connsiteX14" fmla="*/ 0 w 2510972"/>
              <a:gd name="connsiteY14"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0 h 1287657"/>
              <a:gd name="connsiteX0" fmla="*/ 38100 w 2549072"/>
              <a:gd name="connsiteY0" fmla="*/ 0 h 1287657"/>
              <a:gd name="connsiteX1" fmla="*/ 1502834 w 2549072"/>
              <a:gd name="connsiteY1" fmla="*/ 0 h 1287657"/>
              <a:gd name="connsiteX2" fmla="*/ 1502834 w 2549072"/>
              <a:gd name="connsiteY2" fmla="*/ 0 h 1287657"/>
              <a:gd name="connsiteX3" fmla="*/ 2130577 w 2549072"/>
              <a:gd name="connsiteY3" fmla="*/ 0 h 1287657"/>
              <a:gd name="connsiteX4" fmla="*/ 2549072 w 2549072"/>
              <a:gd name="connsiteY4" fmla="*/ 0 h 1287657"/>
              <a:gd name="connsiteX5" fmla="*/ 2549072 w 2549072"/>
              <a:gd name="connsiteY5" fmla="*/ 650766 h 1287657"/>
              <a:gd name="connsiteX6" fmla="*/ 2549072 w 2549072"/>
              <a:gd name="connsiteY6" fmla="*/ 650766 h 1287657"/>
              <a:gd name="connsiteX7" fmla="*/ 2549072 w 2549072"/>
              <a:gd name="connsiteY7" fmla="*/ 929665 h 1287657"/>
              <a:gd name="connsiteX8" fmla="*/ 2549072 w 2549072"/>
              <a:gd name="connsiteY8" fmla="*/ 1115598 h 1287657"/>
              <a:gd name="connsiteX9" fmla="*/ 2130577 w 2549072"/>
              <a:gd name="connsiteY9" fmla="*/ 1115598 h 1287657"/>
              <a:gd name="connsiteX10" fmla="*/ 2041780 w 2549072"/>
              <a:gd name="connsiteY10" fmla="*/ 1287657 h 1287657"/>
              <a:gd name="connsiteX11" fmla="*/ 1502834 w 2549072"/>
              <a:gd name="connsiteY11" fmla="*/ 1115598 h 1287657"/>
              <a:gd name="connsiteX12" fmla="*/ 0 w 2549072"/>
              <a:gd name="connsiteY12" fmla="*/ 1123218 h 1287657"/>
              <a:gd name="connsiteX13" fmla="*/ 38100 w 2549072"/>
              <a:gd name="connsiteY13" fmla="*/ 0 h 1287657"/>
              <a:gd name="connsiteX0" fmla="*/ 38100 w 2549072"/>
              <a:gd name="connsiteY0" fmla="*/ 0 h 1287657"/>
              <a:gd name="connsiteX1" fmla="*/ 1502834 w 2549072"/>
              <a:gd name="connsiteY1" fmla="*/ 0 h 1287657"/>
              <a:gd name="connsiteX2" fmla="*/ 2130577 w 2549072"/>
              <a:gd name="connsiteY2" fmla="*/ 0 h 1287657"/>
              <a:gd name="connsiteX3" fmla="*/ 2549072 w 2549072"/>
              <a:gd name="connsiteY3" fmla="*/ 0 h 1287657"/>
              <a:gd name="connsiteX4" fmla="*/ 2549072 w 2549072"/>
              <a:gd name="connsiteY4" fmla="*/ 650766 h 1287657"/>
              <a:gd name="connsiteX5" fmla="*/ 2549072 w 2549072"/>
              <a:gd name="connsiteY5" fmla="*/ 650766 h 1287657"/>
              <a:gd name="connsiteX6" fmla="*/ 2549072 w 2549072"/>
              <a:gd name="connsiteY6" fmla="*/ 929665 h 1287657"/>
              <a:gd name="connsiteX7" fmla="*/ 2549072 w 2549072"/>
              <a:gd name="connsiteY7" fmla="*/ 1115598 h 1287657"/>
              <a:gd name="connsiteX8" fmla="*/ 2130577 w 2549072"/>
              <a:gd name="connsiteY8" fmla="*/ 1115598 h 1287657"/>
              <a:gd name="connsiteX9" fmla="*/ 2041780 w 2549072"/>
              <a:gd name="connsiteY9" fmla="*/ 1287657 h 1287657"/>
              <a:gd name="connsiteX10" fmla="*/ 1502834 w 2549072"/>
              <a:gd name="connsiteY10" fmla="*/ 1115598 h 1287657"/>
              <a:gd name="connsiteX11" fmla="*/ 0 w 2549072"/>
              <a:gd name="connsiteY11" fmla="*/ 1123218 h 1287657"/>
              <a:gd name="connsiteX12" fmla="*/ 38100 w 2549072"/>
              <a:gd name="connsiteY12" fmla="*/ 0 h 1287657"/>
              <a:gd name="connsiteX0" fmla="*/ 38100 w 2549072"/>
              <a:gd name="connsiteY0" fmla="*/ 0 h 1287657"/>
              <a:gd name="connsiteX1" fmla="*/ 2130577 w 2549072"/>
              <a:gd name="connsiteY1" fmla="*/ 0 h 1287657"/>
              <a:gd name="connsiteX2" fmla="*/ 2549072 w 2549072"/>
              <a:gd name="connsiteY2" fmla="*/ 0 h 1287657"/>
              <a:gd name="connsiteX3" fmla="*/ 2549072 w 2549072"/>
              <a:gd name="connsiteY3" fmla="*/ 650766 h 1287657"/>
              <a:gd name="connsiteX4" fmla="*/ 2549072 w 2549072"/>
              <a:gd name="connsiteY4" fmla="*/ 650766 h 1287657"/>
              <a:gd name="connsiteX5" fmla="*/ 2549072 w 2549072"/>
              <a:gd name="connsiteY5" fmla="*/ 929665 h 1287657"/>
              <a:gd name="connsiteX6" fmla="*/ 2549072 w 2549072"/>
              <a:gd name="connsiteY6" fmla="*/ 1115598 h 1287657"/>
              <a:gd name="connsiteX7" fmla="*/ 2130577 w 2549072"/>
              <a:gd name="connsiteY7" fmla="*/ 1115598 h 1287657"/>
              <a:gd name="connsiteX8" fmla="*/ 2041780 w 2549072"/>
              <a:gd name="connsiteY8" fmla="*/ 1287657 h 1287657"/>
              <a:gd name="connsiteX9" fmla="*/ 1502834 w 2549072"/>
              <a:gd name="connsiteY9" fmla="*/ 1115598 h 1287657"/>
              <a:gd name="connsiteX10" fmla="*/ 0 w 2549072"/>
              <a:gd name="connsiteY10" fmla="*/ 1123218 h 1287657"/>
              <a:gd name="connsiteX11" fmla="*/ 38100 w 2549072"/>
              <a:gd name="connsiteY11"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929665 h 1287657"/>
              <a:gd name="connsiteX5" fmla="*/ 2549072 w 2549072"/>
              <a:gd name="connsiteY5" fmla="*/ 1115598 h 1287657"/>
              <a:gd name="connsiteX6" fmla="*/ 2130577 w 2549072"/>
              <a:gd name="connsiteY6" fmla="*/ 1115598 h 1287657"/>
              <a:gd name="connsiteX7" fmla="*/ 2041780 w 2549072"/>
              <a:gd name="connsiteY7" fmla="*/ 1287657 h 1287657"/>
              <a:gd name="connsiteX8" fmla="*/ 1502834 w 2549072"/>
              <a:gd name="connsiteY8" fmla="*/ 1115598 h 1287657"/>
              <a:gd name="connsiteX9" fmla="*/ 0 w 2549072"/>
              <a:gd name="connsiteY9" fmla="*/ 1123218 h 1287657"/>
              <a:gd name="connsiteX10" fmla="*/ 38100 w 2549072"/>
              <a:gd name="connsiteY10"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1115598 h 1287657"/>
              <a:gd name="connsiteX5" fmla="*/ 2130577 w 2549072"/>
              <a:gd name="connsiteY5" fmla="*/ 1115598 h 1287657"/>
              <a:gd name="connsiteX6" fmla="*/ 2041780 w 2549072"/>
              <a:gd name="connsiteY6" fmla="*/ 1287657 h 1287657"/>
              <a:gd name="connsiteX7" fmla="*/ 1502834 w 2549072"/>
              <a:gd name="connsiteY7" fmla="*/ 1115598 h 1287657"/>
              <a:gd name="connsiteX8" fmla="*/ 0 w 2549072"/>
              <a:gd name="connsiteY8" fmla="*/ 1123218 h 1287657"/>
              <a:gd name="connsiteX9" fmla="*/ 38100 w 2549072"/>
              <a:gd name="connsiteY9"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1115598 h 1287657"/>
              <a:gd name="connsiteX4" fmla="*/ 2130577 w 2549072"/>
              <a:gd name="connsiteY4" fmla="*/ 1115598 h 1287657"/>
              <a:gd name="connsiteX5" fmla="*/ 2041780 w 2549072"/>
              <a:gd name="connsiteY5" fmla="*/ 1287657 h 1287657"/>
              <a:gd name="connsiteX6" fmla="*/ 1502834 w 2549072"/>
              <a:gd name="connsiteY6" fmla="*/ 1115598 h 1287657"/>
              <a:gd name="connsiteX7" fmla="*/ 0 w 2549072"/>
              <a:gd name="connsiteY7" fmla="*/ 1123218 h 1287657"/>
              <a:gd name="connsiteX8" fmla="*/ 38100 w 2549072"/>
              <a:gd name="connsiteY8" fmla="*/ 0 h 1287657"/>
              <a:gd name="connsiteX0" fmla="*/ 38100 w 2549072"/>
              <a:gd name="connsiteY0" fmla="*/ 0 h 1287657"/>
              <a:gd name="connsiteX1" fmla="*/ 2549072 w 2549072"/>
              <a:gd name="connsiteY1" fmla="*/ 0 h 1287657"/>
              <a:gd name="connsiteX2" fmla="*/ 2549072 w 2549072"/>
              <a:gd name="connsiteY2" fmla="*/ 1115598 h 1287657"/>
              <a:gd name="connsiteX3" fmla="*/ 2130577 w 2549072"/>
              <a:gd name="connsiteY3" fmla="*/ 1115598 h 1287657"/>
              <a:gd name="connsiteX4" fmla="*/ 2041780 w 2549072"/>
              <a:gd name="connsiteY4" fmla="*/ 1287657 h 1287657"/>
              <a:gd name="connsiteX5" fmla="*/ 1502834 w 2549072"/>
              <a:gd name="connsiteY5" fmla="*/ 1115598 h 1287657"/>
              <a:gd name="connsiteX6" fmla="*/ 0 w 2549072"/>
              <a:gd name="connsiteY6" fmla="*/ 1123218 h 1287657"/>
              <a:gd name="connsiteX7" fmla="*/ 38100 w 2549072"/>
              <a:gd name="connsiteY7" fmla="*/ 0 h 1287657"/>
              <a:gd name="connsiteX0" fmla="*/ 38100 w 2648132"/>
              <a:gd name="connsiteY0" fmla="*/ 0 h 1287657"/>
              <a:gd name="connsiteX1" fmla="*/ 2549072 w 2648132"/>
              <a:gd name="connsiteY1" fmla="*/ 0 h 1287657"/>
              <a:gd name="connsiteX2" fmla="*/ 2648132 w 2648132"/>
              <a:gd name="connsiteY2" fmla="*/ 1115598 h 1287657"/>
              <a:gd name="connsiteX3" fmla="*/ 2130577 w 2648132"/>
              <a:gd name="connsiteY3" fmla="*/ 1115598 h 1287657"/>
              <a:gd name="connsiteX4" fmla="*/ 2041780 w 2648132"/>
              <a:gd name="connsiteY4" fmla="*/ 1287657 h 1287657"/>
              <a:gd name="connsiteX5" fmla="*/ 1502834 w 2648132"/>
              <a:gd name="connsiteY5" fmla="*/ 1115598 h 1287657"/>
              <a:gd name="connsiteX6" fmla="*/ 0 w 2648132"/>
              <a:gd name="connsiteY6" fmla="*/ 1123218 h 1287657"/>
              <a:gd name="connsiteX7" fmla="*/ 38100 w 2648132"/>
              <a:gd name="connsiteY7" fmla="*/ 0 h 1287657"/>
              <a:gd name="connsiteX0" fmla="*/ 38100 w 2648132"/>
              <a:gd name="connsiteY0" fmla="*/ 0 h 1123218"/>
              <a:gd name="connsiteX1" fmla="*/ 2549072 w 2648132"/>
              <a:gd name="connsiteY1" fmla="*/ 0 h 1123218"/>
              <a:gd name="connsiteX2" fmla="*/ 2648132 w 2648132"/>
              <a:gd name="connsiteY2" fmla="*/ 1115598 h 1123218"/>
              <a:gd name="connsiteX3" fmla="*/ 2130577 w 2648132"/>
              <a:gd name="connsiteY3" fmla="*/ 1115598 h 1123218"/>
              <a:gd name="connsiteX4" fmla="*/ 1502834 w 2648132"/>
              <a:gd name="connsiteY4" fmla="*/ 1115598 h 1123218"/>
              <a:gd name="connsiteX5" fmla="*/ 0 w 2648132"/>
              <a:gd name="connsiteY5" fmla="*/ 1123218 h 1123218"/>
              <a:gd name="connsiteX6" fmla="*/ 38100 w 2648132"/>
              <a:gd name="connsiteY6"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1502834 w 2648132"/>
              <a:gd name="connsiteY3" fmla="*/ 1115598 h 1123218"/>
              <a:gd name="connsiteX4" fmla="*/ 0 w 2648132"/>
              <a:gd name="connsiteY4" fmla="*/ 1123218 h 1123218"/>
              <a:gd name="connsiteX5" fmla="*/ 38100 w 2648132"/>
              <a:gd name="connsiteY5"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0 w 2648132"/>
              <a:gd name="connsiteY3" fmla="*/ 1123218 h 1123218"/>
              <a:gd name="connsiteX4" fmla="*/ 38100 w 2648132"/>
              <a:gd name="connsiteY4" fmla="*/ 0 h 1123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132" h="1123218">
                <a:moveTo>
                  <a:pt x="38100" y="0"/>
                </a:moveTo>
                <a:lnTo>
                  <a:pt x="2549072" y="0"/>
                </a:lnTo>
                <a:lnTo>
                  <a:pt x="2648132" y="1115598"/>
                </a:lnTo>
                <a:lnTo>
                  <a:pt x="0" y="1123218"/>
                </a:lnTo>
                <a:lnTo>
                  <a:pt x="38100"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oAutofit/>
          </a:bodyPr>
          <a:lstStyle/>
          <a:p>
            <a:pPr algn="ctr"/>
            <a:r>
              <a:rPr lang="en-US" sz="2400" b="1" dirty="0">
                <a:solidFill>
                  <a:schemeClr val="accent3"/>
                </a:solidFill>
              </a:rPr>
              <a:t>While the adult cigarette smoking prevalence has fallen below 14%, it remains higher among certain populations </a:t>
            </a:r>
            <a:r>
              <a:rPr lang="en-US" sz="2400" b="1" baseline="30000" dirty="0">
                <a:solidFill>
                  <a:schemeClr val="accent3"/>
                </a:solidFill>
              </a:rPr>
              <a:t>14</a:t>
            </a:r>
            <a:endParaRPr lang="en-US" baseline="30000" dirty="0"/>
          </a:p>
        </p:txBody>
      </p:sp>
      <p:sp>
        <p:nvSpPr>
          <p:cNvPr id="57" name="Rectangle 56">
            <a:extLst>
              <a:ext uri="{FF2B5EF4-FFF2-40B4-BE49-F238E27FC236}">
                <a16:creationId xmlns:a16="http://schemas.microsoft.com/office/drawing/2014/main" id="{3CC2830E-DFB1-4299-9D8D-A4D6B4C39D95}"/>
              </a:ext>
            </a:extLst>
          </p:cNvPr>
          <p:cNvSpPr/>
          <p:nvPr/>
        </p:nvSpPr>
        <p:spPr>
          <a:xfrm>
            <a:off x="5014119" y="5313973"/>
            <a:ext cx="4294502" cy="535531"/>
          </a:xfrm>
          <a:prstGeom prst="rect">
            <a:avLst/>
          </a:prstGeom>
        </p:spPr>
        <p:txBody>
          <a:bodyPr wrap="square">
            <a:spAutoFit/>
          </a:bodyPr>
          <a:lstStyle/>
          <a:p>
            <a:pPr defTabSz="685818">
              <a:lnSpc>
                <a:spcPct val="90000"/>
              </a:lnSpc>
              <a:spcBef>
                <a:spcPts val="750"/>
              </a:spcBef>
            </a:pPr>
            <a:r>
              <a:rPr lang="en-US" sz="1600" dirty="0">
                <a:solidFill>
                  <a:schemeClr val="accent5"/>
                </a:solidFill>
                <a:latin typeface="Century Gothic" panose="020B0502020202020204" pitchFamily="34" charset="0"/>
              </a:rPr>
              <a:t>Smoking-related illnesses cost more than $156 billion in lost productivity. </a:t>
            </a:r>
            <a:r>
              <a:rPr lang="en-US" sz="1600" baseline="30000" dirty="0">
                <a:solidFill>
                  <a:schemeClr val="accent5"/>
                </a:solidFill>
                <a:latin typeface="Century Gothic" panose="020B0502020202020204" pitchFamily="34" charset="0"/>
              </a:rPr>
              <a:t>14</a:t>
            </a:r>
          </a:p>
        </p:txBody>
      </p:sp>
      <p:sp>
        <p:nvSpPr>
          <p:cNvPr id="79" name="Subtitle 15">
            <a:extLst>
              <a:ext uri="{FF2B5EF4-FFF2-40B4-BE49-F238E27FC236}">
                <a16:creationId xmlns:a16="http://schemas.microsoft.com/office/drawing/2014/main" id="{623484A2-EF6C-4CAC-AB48-918D0569A88C}"/>
              </a:ext>
            </a:extLst>
          </p:cNvPr>
          <p:cNvSpPr txBox="1">
            <a:spLocks/>
          </p:cNvSpPr>
          <p:nvPr/>
        </p:nvSpPr>
        <p:spPr>
          <a:xfrm>
            <a:off x="10088804" y="4312783"/>
            <a:ext cx="2320750" cy="840230"/>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5400" dirty="0">
                <a:solidFill>
                  <a:schemeClr val="accent1"/>
                </a:solidFill>
                <a:latin typeface="Franklin Gothic Heavy" panose="020B0903020102020204" pitchFamily="34" charset="0"/>
              </a:rPr>
              <a:t>$5.6</a:t>
            </a:r>
          </a:p>
        </p:txBody>
      </p:sp>
      <p:sp>
        <p:nvSpPr>
          <p:cNvPr id="80" name="Rectangle 79">
            <a:extLst>
              <a:ext uri="{FF2B5EF4-FFF2-40B4-BE49-F238E27FC236}">
                <a16:creationId xmlns:a16="http://schemas.microsoft.com/office/drawing/2014/main" id="{A3CE5899-85BF-46AA-B16D-D20F40D6C276}"/>
              </a:ext>
            </a:extLst>
          </p:cNvPr>
          <p:cNvSpPr/>
          <p:nvPr/>
        </p:nvSpPr>
        <p:spPr>
          <a:xfrm>
            <a:off x="9775849" y="5097397"/>
            <a:ext cx="2559006" cy="1200329"/>
          </a:xfrm>
          <a:prstGeom prst="rect">
            <a:avLst/>
          </a:prstGeom>
        </p:spPr>
        <p:txBody>
          <a:bodyPr wrap="square">
            <a:spAutoFit/>
          </a:bodyPr>
          <a:lstStyle/>
          <a:p>
            <a:r>
              <a:rPr lang="en-US" b="1" dirty="0">
                <a:solidFill>
                  <a:schemeClr val="accent5"/>
                </a:solidFill>
                <a:latin typeface="Century Gothic" panose="020B0502020202020204" pitchFamily="34" charset="0"/>
              </a:rPr>
              <a:t>BILLION</a:t>
            </a:r>
            <a:r>
              <a:rPr lang="en-US" dirty="0">
                <a:solidFill>
                  <a:schemeClr val="accent5"/>
                </a:solidFill>
                <a:latin typeface="Century Gothic" panose="020B0502020202020204" pitchFamily="34" charset="0"/>
              </a:rPr>
              <a:t> per year in lost productivity due to secondhand smoke exposure. </a:t>
            </a:r>
            <a:endParaRPr lang="en-US" baseline="30000" dirty="0">
              <a:solidFill>
                <a:schemeClr val="accent5"/>
              </a:solidFill>
              <a:latin typeface="Century Gothic" panose="020B0502020202020204" pitchFamily="34" charset="0"/>
            </a:endParaRPr>
          </a:p>
        </p:txBody>
      </p:sp>
      <p:sp>
        <p:nvSpPr>
          <p:cNvPr id="24" name="Content Placeholder 16">
            <a:extLst>
              <a:ext uri="{FF2B5EF4-FFF2-40B4-BE49-F238E27FC236}">
                <a16:creationId xmlns:a16="http://schemas.microsoft.com/office/drawing/2014/main" id="{6AACEB8E-B75B-4EAD-9316-61C50AF6B173}"/>
              </a:ext>
              <a:ext uri="{C183D7F6-B498-43B3-948B-1728B52AA6E4}">
                <adec:decorative xmlns:adec="http://schemas.microsoft.com/office/drawing/2017/decorative" val="1"/>
              </a:ext>
            </a:extLst>
          </p:cNvPr>
          <p:cNvSpPr txBox="1">
            <a:spLocks/>
          </p:cNvSpPr>
          <p:nvPr/>
        </p:nvSpPr>
        <p:spPr>
          <a:xfrm>
            <a:off x="137890" y="6369598"/>
            <a:ext cx="12002176" cy="4006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050" dirty="0"/>
              <a:t>Sources: 14. Centers for Disease Control and Prevention.</a:t>
            </a:r>
            <a:r>
              <a:rPr lang="en-US" sz="1050" b="1" dirty="0"/>
              <a:t> </a:t>
            </a:r>
            <a:r>
              <a:rPr lang="en-US" sz="1050" dirty="0"/>
              <a:t>Tobacco Product Use and Cessation Indicators Among Adults — United States, 2018 </a:t>
            </a:r>
            <a:r>
              <a:rPr lang="en-US" sz="1050" dirty="0">
                <a:hlinkClick r:id="rId7"/>
              </a:rPr>
              <a:t>https://www.cdc.gov/mmwr/volumes/68/wr/mm6845a2.htm?s_cid=mm6845a2_w</a:t>
            </a:r>
            <a:r>
              <a:rPr lang="en-US" sz="1050" dirty="0"/>
              <a:t>.  Accessed June 12, 2020.  15. Centers for Disease Control and Prevention: Smoking and Tobacco Use: Electronic Cigarettes. </a:t>
            </a:r>
            <a:r>
              <a:rPr lang="en-US" sz="1050" dirty="0">
                <a:hlinkClick r:id="rId8"/>
              </a:rPr>
              <a:t>https://www.cdc.gov/tobacco/basic_information/e-cigarettes/index.htm</a:t>
            </a:r>
            <a:r>
              <a:rPr lang="en-US" sz="1050" dirty="0"/>
              <a:t>. Accessed February 10, 2020. </a:t>
            </a:r>
          </a:p>
        </p:txBody>
      </p:sp>
    </p:spTree>
    <p:extLst>
      <p:ext uri="{BB962C8B-B14F-4D97-AF65-F5344CB8AC3E}">
        <p14:creationId xmlns:p14="http://schemas.microsoft.com/office/powerpoint/2010/main" val="2212693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6667">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14:bounceEnd="26667">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6667">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26667">
                                          <p:cBhvr additive="base">
                                            <p:cTn id="13" dur="750" fill="hold"/>
                                            <p:tgtEl>
                                              <p:spTgt spid="3"/>
                                            </p:tgtEl>
                                            <p:attrNameLst>
                                              <p:attrName>ppt_x</p:attrName>
                                            </p:attrNameLst>
                                          </p:cBhvr>
                                          <p:tavLst>
                                            <p:tav tm="0">
                                              <p:val>
                                                <p:strVal val="1+#ppt_w/2"/>
                                              </p:val>
                                            </p:tav>
                                            <p:tav tm="100000">
                                              <p:val>
                                                <p:strVal val="#ppt_x"/>
                                              </p:val>
                                            </p:tav>
                                          </p:tavLst>
                                        </p:anim>
                                        <p:anim calcmode="lin" valueType="num" p14:bounceEnd="26667">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26667">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26667">
                                          <p:cBhvr additive="base">
                                            <p:cTn id="19" dur="750" fill="hold"/>
                                            <p:tgtEl>
                                              <p:spTgt spid="8"/>
                                            </p:tgtEl>
                                            <p:attrNameLst>
                                              <p:attrName>ppt_x</p:attrName>
                                            </p:attrNameLst>
                                          </p:cBhvr>
                                          <p:tavLst>
                                            <p:tav tm="0">
                                              <p:val>
                                                <p:strVal val="#ppt_x"/>
                                              </p:val>
                                            </p:tav>
                                            <p:tav tm="100000">
                                              <p:val>
                                                <p:strVal val="#ppt_x"/>
                                              </p:val>
                                            </p:tav>
                                          </p:tavLst>
                                        </p:anim>
                                        <p:anim calcmode="lin" valueType="num" p14:bounceEnd="26667">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26667">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14:bounceEnd="26667">
                                          <p:cBhvr additive="base">
                                            <p:cTn id="23" dur="750" fill="hold"/>
                                            <p:tgtEl>
                                              <p:spTgt spid="10"/>
                                            </p:tgtEl>
                                            <p:attrNameLst>
                                              <p:attrName>ppt_x</p:attrName>
                                            </p:attrNameLst>
                                          </p:cBhvr>
                                          <p:tavLst>
                                            <p:tav tm="0">
                                              <p:val>
                                                <p:strVal val="#ppt_x"/>
                                              </p:val>
                                            </p:tav>
                                            <p:tav tm="100000">
                                              <p:val>
                                                <p:strVal val="#ppt_x"/>
                                              </p:val>
                                            </p:tav>
                                          </p:tavLst>
                                        </p:anim>
                                        <p:anim calcmode="lin" valueType="num" p14:bounceEnd="26667">
                                          <p:cBhvr additive="base">
                                            <p:cTn id="24" dur="7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26667">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14:bounceEnd="26667">
                                          <p:cBhvr additive="base">
                                            <p:cTn id="27" dur="750" fill="hold"/>
                                            <p:tgtEl>
                                              <p:spTgt spid="20"/>
                                            </p:tgtEl>
                                            <p:attrNameLst>
                                              <p:attrName>ppt_x</p:attrName>
                                            </p:attrNameLst>
                                          </p:cBhvr>
                                          <p:tavLst>
                                            <p:tav tm="0">
                                              <p:val>
                                                <p:strVal val="#ppt_x"/>
                                              </p:val>
                                            </p:tav>
                                            <p:tav tm="100000">
                                              <p:val>
                                                <p:strVal val="#ppt_x"/>
                                              </p:val>
                                            </p:tav>
                                          </p:tavLst>
                                        </p:anim>
                                        <p:anim calcmode="lin" valueType="num" p14:bounceEnd="26667">
                                          <p:cBhvr additive="base">
                                            <p:cTn id="28" dur="75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26667">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14:bounceEnd="26667">
                                          <p:cBhvr additive="base">
                                            <p:cTn id="31" dur="750" fill="hold"/>
                                            <p:tgtEl>
                                              <p:spTgt spid="19"/>
                                            </p:tgtEl>
                                            <p:attrNameLst>
                                              <p:attrName>ppt_x</p:attrName>
                                            </p:attrNameLst>
                                          </p:cBhvr>
                                          <p:tavLst>
                                            <p:tav tm="0">
                                              <p:val>
                                                <p:strVal val="#ppt_x"/>
                                              </p:val>
                                            </p:tav>
                                            <p:tav tm="100000">
                                              <p:val>
                                                <p:strVal val="#ppt_x"/>
                                              </p:val>
                                            </p:tav>
                                          </p:tavLst>
                                        </p:anim>
                                        <p:anim calcmode="lin" valueType="num" p14:bounceEnd="26667">
                                          <p:cBhvr additive="base">
                                            <p:cTn id="32" dur="75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26667">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14:bounceEnd="26667">
                                          <p:cBhvr additive="base">
                                            <p:cTn id="35" dur="750" fill="hold"/>
                                            <p:tgtEl>
                                              <p:spTgt spid="21"/>
                                            </p:tgtEl>
                                            <p:attrNameLst>
                                              <p:attrName>ppt_x</p:attrName>
                                            </p:attrNameLst>
                                          </p:cBhvr>
                                          <p:tavLst>
                                            <p:tav tm="0">
                                              <p:val>
                                                <p:strVal val="#ppt_x"/>
                                              </p:val>
                                            </p:tav>
                                            <p:tav tm="100000">
                                              <p:val>
                                                <p:strVal val="#ppt_x"/>
                                              </p:val>
                                            </p:tav>
                                          </p:tavLst>
                                        </p:anim>
                                        <p:anim calcmode="lin" valueType="num" p14:bounceEnd="26667">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26667">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14:bounceEnd="26667">
                                          <p:cBhvr additive="base">
                                            <p:cTn id="39" dur="750" fill="hold"/>
                                            <p:tgtEl>
                                              <p:spTgt spid="23"/>
                                            </p:tgtEl>
                                            <p:attrNameLst>
                                              <p:attrName>ppt_x</p:attrName>
                                            </p:attrNameLst>
                                          </p:cBhvr>
                                          <p:tavLst>
                                            <p:tav tm="0">
                                              <p:val>
                                                <p:strVal val="#ppt_x"/>
                                              </p:val>
                                            </p:tav>
                                            <p:tav tm="100000">
                                              <p:val>
                                                <p:strVal val="#ppt_x"/>
                                              </p:val>
                                            </p:tav>
                                          </p:tavLst>
                                        </p:anim>
                                        <p:anim calcmode="lin" valueType="num" p14:bounceEnd="26667">
                                          <p:cBhvr additive="base">
                                            <p:cTn id="40" dur="75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26667">
                                      <p:stCondLst>
                                        <p:cond delay="100"/>
                                      </p:stCondLst>
                                      <p:childTnLst>
                                        <p:set>
                                          <p:cBhvr>
                                            <p:cTn id="42" dur="1" fill="hold">
                                              <p:stCondLst>
                                                <p:cond delay="0"/>
                                              </p:stCondLst>
                                            </p:cTn>
                                            <p:tgtEl>
                                              <p:spTgt spid="22"/>
                                            </p:tgtEl>
                                            <p:attrNameLst>
                                              <p:attrName>style.visibility</p:attrName>
                                            </p:attrNameLst>
                                          </p:cBhvr>
                                          <p:to>
                                            <p:strVal val="visible"/>
                                          </p:to>
                                        </p:set>
                                        <p:anim calcmode="lin" valueType="num" p14:bounceEnd="26667">
                                          <p:cBhvr additive="base">
                                            <p:cTn id="43" dur="750" fill="hold"/>
                                            <p:tgtEl>
                                              <p:spTgt spid="22"/>
                                            </p:tgtEl>
                                            <p:attrNameLst>
                                              <p:attrName>ppt_x</p:attrName>
                                            </p:attrNameLst>
                                          </p:cBhvr>
                                          <p:tavLst>
                                            <p:tav tm="0">
                                              <p:val>
                                                <p:strVal val="#ppt_x"/>
                                              </p:val>
                                            </p:tav>
                                            <p:tav tm="100000">
                                              <p:val>
                                                <p:strVal val="#ppt_x"/>
                                              </p:val>
                                            </p:tav>
                                          </p:tavLst>
                                        </p:anim>
                                        <p:anim calcmode="lin" valueType="num" p14:bounceEnd="26667">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26667">
                                      <p:stCondLst>
                                        <p:cond delay="250"/>
                                      </p:stCondLst>
                                      <p:childTnLst>
                                        <p:set>
                                          <p:cBhvr>
                                            <p:cTn id="46" dur="1" fill="hold">
                                              <p:stCondLst>
                                                <p:cond delay="0"/>
                                              </p:stCondLst>
                                            </p:cTn>
                                            <p:tgtEl>
                                              <p:spTgt spid="9"/>
                                            </p:tgtEl>
                                            <p:attrNameLst>
                                              <p:attrName>style.visibility</p:attrName>
                                            </p:attrNameLst>
                                          </p:cBhvr>
                                          <p:to>
                                            <p:strVal val="visible"/>
                                          </p:to>
                                        </p:set>
                                        <p:anim calcmode="lin" valueType="num" p14:bounceEnd="26667">
                                          <p:cBhvr additive="base">
                                            <p:cTn id="47" dur="750" fill="hold"/>
                                            <p:tgtEl>
                                              <p:spTgt spid="9"/>
                                            </p:tgtEl>
                                            <p:attrNameLst>
                                              <p:attrName>ppt_x</p:attrName>
                                            </p:attrNameLst>
                                          </p:cBhvr>
                                          <p:tavLst>
                                            <p:tav tm="0">
                                              <p:val>
                                                <p:strVal val="#ppt_x"/>
                                              </p:val>
                                            </p:tav>
                                            <p:tav tm="100000">
                                              <p:val>
                                                <p:strVal val="#ppt_x"/>
                                              </p:val>
                                            </p:tav>
                                          </p:tavLst>
                                        </p:anim>
                                        <p:anim calcmode="lin" valueType="num" p14:bounceEnd="26667">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26667">
                                      <p:stCondLst>
                                        <p:cond delay="250"/>
                                      </p:stCondLst>
                                      <p:childTnLst>
                                        <p:set>
                                          <p:cBhvr>
                                            <p:cTn id="50" dur="1" fill="hold">
                                              <p:stCondLst>
                                                <p:cond delay="0"/>
                                              </p:stCondLst>
                                            </p:cTn>
                                            <p:tgtEl>
                                              <p:spTgt spid="17"/>
                                            </p:tgtEl>
                                            <p:attrNameLst>
                                              <p:attrName>style.visibility</p:attrName>
                                            </p:attrNameLst>
                                          </p:cBhvr>
                                          <p:to>
                                            <p:strVal val="visible"/>
                                          </p:to>
                                        </p:set>
                                        <p:anim calcmode="lin" valueType="num" p14:bounceEnd="26667">
                                          <p:cBhvr additive="base">
                                            <p:cTn id="51" dur="750" fill="hold"/>
                                            <p:tgtEl>
                                              <p:spTgt spid="17"/>
                                            </p:tgtEl>
                                            <p:attrNameLst>
                                              <p:attrName>ppt_x</p:attrName>
                                            </p:attrNameLst>
                                          </p:cBhvr>
                                          <p:tavLst>
                                            <p:tav tm="0">
                                              <p:val>
                                                <p:strVal val="#ppt_x"/>
                                              </p:val>
                                            </p:tav>
                                            <p:tav tm="100000">
                                              <p:val>
                                                <p:strVal val="#ppt_x"/>
                                              </p:val>
                                            </p:tav>
                                          </p:tavLst>
                                        </p:anim>
                                        <p:anim calcmode="lin" valueType="num" p14:bounceEnd="26667">
                                          <p:cBhvr additive="base">
                                            <p:cTn id="52" dur="75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14:presetBounceEnd="26667">
                                      <p:stCondLst>
                                        <p:cond delay="250"/>
                                      </p:stCondLst>
                                      <p:childTnLst>
                                        <p:set>
                                          <p:cBhvr>
                                            <p:cTn id="54" dur="1" fill="hold">
                                              <p:stCondLst>
                                                <p:cond delay="0"/>
                                              </p:stCondLst>
                                            </p:cTn>
                                            <p:tgtEl>
                                              <p:spTgt spid="57"/>
                                            </p:tgtEl>
                                            <p:attrNameLst>
                                              <p:attrName>style.visibility</p:attrName>
                                            </p:attrNameLst>
                                          </p:cBhvr>
                                          <p:to>
                                            <p:strVal val="visible"/>
                                          </p:to>
                                        </p:set>
                                        <p:anim calcmode="lin" valueType="num" p14:bounceEnd="26667">
                                          <p:cBhvr additive="base">
                                            <p:cTn id="55" dur="750" fill="hold"/>
                                            <p:tgtEl>
                                              <p:spTgt spid="57"/>
                                            </p:tgtEl>
                                            <p:attrNameLst>
                                              <p:attrName>ppt_x</p:attrName>
                                            </p:attrNameLst>
                                          </p:cBhvr>
                                          <p:tavLst>
                                            <p:tav tm="0">
                                              <p:val>
                                                <p:strVal val="#ppt_x"/>
                                              </p:val>
                                            </p:tav>
                                            <p:tav tm="100000">
                                              <p:val>
                                                <p:strVal val="#ppt_x"/>
                                              </p:val>
                                            </p:tav>
                                          </p:tavLst>
                                        </p:anim>
                                        <p:anim calcmode="lin" valueType="num" p14:bounceEnd="26667">
                                          <p:cBhvr additive="base">
                                            <p:cTn id="56" dur="750" fill="hold"/>
                                            <p:tgtEl>
                                              <p:spTgt spid="5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14:presetBounceEnd="26667">
                                      <p:stCondLst>
                                        <p:cond delay="250"/>
                                      </p:stCondLst>
                                      <p:childTnLst>
                                        <p:set>
                                          <p:cBhvr>
                                            <p:cTn id="58" dur="1" fill="hold">
                                              <p:stCondLst>
                                                <p:cond delay="0"/>
                                              </p:stCondLst>
                                            </p:cTn>
                                            <p:tgtEl>
                                              <p:spTgt spid="80"/>
                                            </p:tgtEl>
                                            <p:attrNameLst>
                                              <p:attrName>style.visibility</p:attrName>
                                            </p:attrNameLst>
                                          </p:cBhvr>
                                          <p:to>
                                            <p:strVal val="visible"/>
                                          </p:to>
                                        </p:set>
                                        <p:anim calcmode="lin" valueType="num" p14:bounceEnd="26667">
                                          <p:cBhvr additive="base">
                                            <p:cTn id="59" dur="750" fill="hold"/>
                                            <p:tgtEl>
                                              <p:spTgt spid="80"/>
                                            </p:tgtEl>
                                            <p:attrNameLst>
                                              <p:attrName>ppt_x</p:attrName>
                                            </p:attrNameLst>
                                          </p:cBhvr>
                                          <p:tavLst>
                                            <p:tav tm="0">
                                              <p:val>
                                                <p:strVal val="#ppt_x"/>
                                              </p:val>
                                            </p:tav>
                                            <p:tav tm="100000">
                                              <p:val>
                                                <p:strVal val="#ppt_x"/>
                                              </p:val>
                                            </p:tav>
                                          </p:tavLst>
                                        </p:anim>
                                        <p:anim calcmode="lin" valueType="num" p14:bounceEnd="26667">
                                          <p:cBhvr additive="base">
                                            <p:cTn id="60" dur="750" fill="hold"/>
                                            <p:tgtEl>
                                              <p:spTgt spid="8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14:presetBounceEnd="26667">
                                      <p:stCondLst>
                                        <p:cond delay="150"/>
                                      </p:stCondLst>
                                      <p:childTnLst>
                                        <p:set>
                                          <p:cBhvr>
                                            <p:cTn id="62" dur="1" fill="hold">
                                              <p:stCondLst>
                                                <p:cond delay="0"/>
                                              </p:stCondLst>
                                            </p:cTn>
                                            <p:tgtEl>
                                              <p:spTgt spid="12"/>
                                            </p:tgtEl>
                                            <p:attrNameLst>
                                              <p:attrName>style.visibility</p:attrName>
                                            </p:attrNameLst>
                                          </p:cBhvr>
                                          <p:to>
                                            <p:strVal val="visible"/>
                                          </p:to>
                                        </p:set>
                                        <p:anim calcmode="lin" valueType="num" p14:bounceEnd="26667">
                                          <p:cBhvr additive="base">
                                            <p:cTn id="63" dur="750" fill="hold"/>
                                            <p:tgtEl>
                                              <p:spTgt spid="12"/>
                                            </p:tgtEl>
                                            <p:attrNameLst>
                                              <p:attrName>ppt_x</p:attrName>
                                            </p:attrNameLst>
                                          </p:cBhvr>
                                          <p:tavLst>
                                            <p:tav tm="0">
                                              <p:val>
                                                <p:strVal val="#ppt_x"/>
                                              </p:val>
                                            </p:tav>
                                            <p:tav tm="100000">
                                              <p:val>
                                                <p:strVal val="#ppt_x"/>
                                              </p:val>
                                            </p:tav>
                                          </p:tavLst>
                                        </p:anim>
                                        <p:anim calcmode="lin" valueType="num" p14:bounceEnd="26667">
                                          <p:cBhvr additive="base">
                                            <p:cTn id="64" dur="75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26667">
                                      <p:stCondLst>
                                        <p:cond delay="150"/>
                                      </p:stCondLst>
                                      <p:childTnLst>
                                        <p:set>
                                          <p:cBhvr>
                                            <p:cTn id="66" dur="1" fill="hold">
                                              <p:stCondLst>
                                                <p:cond delay="0"/>
                                              </p:stCondLst>
                                            </p:cTn>
                                            <p:tgtEl>
                                              <p:spTgt spid="79"/>
                                            </p:tgtEl>
                                            <p:attrNameLst>
                                              <p:attrName>style.visibility</p:attrName>
                                            </p:attrNameLst>
                                          </p:cBhvr>
                                          <p:to>
                                            <p:strVal val="visible"/>
                                          </p:to>
                                        </p:set>
                                        <p:anim calcmode="lin" valueType="num" p14:bounceEnd="26667">
                                          <p:cBhvr additive="base">
                                            <p:cTn id="67" dur="750" fill="hold"/>
                                            <p:tgtEl>
                                              <p:spTgt spid="79"/>
                                            </p:tgtEl>
                                            <p:attrNameLst>
                                              <p:attrName>ppt_x</p:attrName>
                                            </p:attrNameLst>
                                          </p:cBhvr>
                                          <p:tavLst>
                                            <p:tav tm="0">
                                              <p:val>
                                                <p:strVal val="#ppt_x"/>
                                              </p:val>
                                            </p:tav>
                                            <p:tav tm="100000">
                                              <p:val>
                                                <p:strVal val="#ppt_x"/>
                                              </p:val>
                                            </p:tav>
                                          </p:tavLst>
                                        </p:anim>
                                        <p:anim calcmode="lin" valueType="num" p14:bounceEnd="26667">
                                          <p:cBhvr additive="base">
                                            <p:cTn id="68" dur="750" fill="hold"/>
                                            <p:tgtEl>
                                              <p:spTgt spid="7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26667">
                                      <p:stCondLst>
                                        <p:cond delay="150"/>
                                      </p:stCondLst>
                                      <p:childTnLst>
                                        <p:set>
                                          <p:cBhvr>
                                            <p:cTn id="70" dur="1" fill="hold">
                                              <p:stCondLst>
                                                <p:cond delay="0"/>
                                              </p:stCondLst>
                                            </p:cTn>
                                            <p:tgtEl>
                                              <p:spTgt spid="16"/>
                                            </p:tgtEl>
                                            <p:attrNameLst>
                                              <p:attrName>style.visibility</p:attrName>
                                            </p:attrNameLst>
                                          </p:cBhvr>
                                          <p:to>
                                            <p:strVal val="visible"/>
                                          </p:to>
                                        </p:set>
                                        <p:anim calcmode="lin" valueType="num" p14:bounceEnd="26667">
                                          <p:cBhvr additive="base">
                                            <p:cTn id="71" dur="750" fill="hold"/>
                                            <p:tgtEl>
                                              <p:spTgt spid="16"/>
                                            </p:tgtEl>
                                            <p:attrNameLst>
                                              <p:attrName>ppt_x</p:attrName>
                                            </p:attrNameLst>
                                          </p:cBhvr>
                                          <p:tavLst>
                                            <p:tav tm="0">
                                              <p:val>
                                                <p:strVal val="#ppt_x"/>
                                              </p:val>
                                            </p:tav>
                                            <p:tav tm="100000">
                                              <p:val>
                                                <p:strVal val="#ppt_x"/>
                                              </p:val>
                                            </p:tav>
                                          </p:tavLst>
                                        </p:anim>
                                        <p:anim calcmode="lin" valueType="num" p14:bounceEnd="26667">
                                          <p:cBhvr additive="base">
                                            <p:cTn id="72" dur="75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14:presetBounceEnd="26667">
                                      <p:stCondLst>
                                        <p:cond delay="300"/>
                                      </p:stCondLst>
                                      <p:childTnLst>
                                        <p:set>
                                          <p:cBhvr>
                                            <p:cTn id="74" dur="1" fill="hold">
                                              <p:stCondLst>
                                                <p:cond delay="0"/>
                                              </p:stCondLst>
                                            </p:cTn>
                                            <p:tgtEl>
                                              <p:spTgt spid="15"/>
                                            </p:tgtEl>
                                            <p:attrNameLst>
                                              <p:attrName>style.visibility</p:attrName>
                                            </p:attrNameLst>
                                          </p:cBhvr>
                                          <p:to>
                                            <p:strVal val="visible"/>
                                          </p:to>
                                        </p:set>
                                        <p:anim calcmode="lin" valueType="num" p14:bounceEnd="26667">
                                          <p:cBhvr additive="base">
                                            <p:cTn id="75" dur="750" fill="hold"/>
                                            <p:tgtEl>
                                              <p:spTgt spid="15"/>
                                            </p:tgtEl>
                                            <p:attrNameLst>
                                              <p:attrName>ppt_x</p:attrName>
                                            </p:attrNameLst>
                                          </p:cBhvr>
                                          <p:tavLst>
                                            <p:tav tm="0">
                                              <p:val>
                                                <p:strVal val="#ppt_x"/>
                                              </p:val>
                                            </p:tav>
                                            <p:tav tm="100000">
                                              <p:val>
                                                <p:strVal val="#ppt_x"/>
                                              </p:val>
                                            </p:tav>
                                          </p:tavLst>
                                        </p:anim>
                                        <p:anim calcmode="lin" valueType="num" p14:bounceEnd="26667">
                                          <p:cBhvr additive="base">
                                            <p:cTn id="76" dur="75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14:presetBounceEnd="26667">
                                      <p:stCondLst>
                                        <p:cond delay="300"/>
                                      </p:stCondLst>
                                      <p:childTnLst>
                                        <p:set>
                                          <p:cBhvr>
                                            <p:cTn id="78" dur="1" fill="hold">
                                              <p:stCondLst>
                                                <p:cond delay="0"/>
                                              </p:stCondLst>
                                            </p:cTn>
                                            <p:tgtEl>
                                              <p:spTgt spid="18"/>
                                            </p:tgtEl>
                                            <p:attrNameLst>
                                              <p:attrName>style.visibility</p:attrName>
                                            </p:attrNameLst>
                                          </p:cBhvr>
                                          <p:to>
                                            <p:strVal val="visible"/>
                                          </p:to>
                                        </p:set>
                                        <p:anim calcmode="lin" valueType="num" p14:bounceEnd="26667">
                                          <p:cBhvr additive="base">
                                            <p:cTn id="79" dur="750" fill="hold"/>
                                            <p:tgtEl>
                                              <p:spTgt spid="18"/>
                                            </p:tgtEl>
                                            <p:attrNameLst>
                                              <p:attrName>ppt_x</p:attrName>
                                            </p:attrNameLst>
                                          </p:cBhvr>
                                          <p:tavLst>
                                            <p:tav tm="0">
                                              <p:val>
                                                <p:strVal val="#ppt_x"/>
                                              </p:val>
                                            </p:tav>
                                            <p:tav tm="100000">
                                              <p:val>
                                                <p:strVal val="#ppt_x"/>
                                              </p:val>
                                            </p:tav>
                                          </p:tavLst>
                                        </p:anim>
                                        <p:anim calcmode="lin" valueType="num" p14:bounceEnd="26667">
                                          <p:cBhvr additive="base">
                                            <p:cTn id="80" dur="75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26667">
                                      <p:stCondLst>
                                        <p:cond delay="300"/>
                                      </p:stCondLst>
                                      <p:childTnLst>
                                        <p:set>
                                          <p:cBhvr>
                                            <p:cTn id="82" dur="1" fill="hold">
                                              <p:stCondLst>
                                                <p:cond delay="0"/>
                                              </p:stCondLst>
                                            </p:cTn>
                                            <p:tgtEl>
                                              <p:spTgt spid="11"/>
                                            </p:tgtEl>
                                            <p:attrNameLst>
                                              <p:attrName>style.visibility</p:attrName>
                                            </p:attrNameLst>
                                          </p:cBhvr>
                                          <p:to>
                                            <p:strVal val="visible"/>
                                          </p:to>
                                        </p:set>
                                        <p:anim calcmode="lin" valueType="num" p14:bounceEnd="26667">
                                          <p:cBhvr additive="base">
                                            <p:cTn id="83" dur="750" fill="hold"/>
                                            <p:tgtEl>
                                              <p:spTgt spid="11"/>
                                            </p:tgtEl>
                                            <p:attrNameLst>
                                              <p:attrName>ppt_x</p:attrName>
                                            </p:attrNameLst>
                                          </p:cBhvr>
                                          <p:tavLst>
                                            <p:tav tm="0">
                                              <p:val>
                                                <p:strVal val="#ppt_x"/>
                                              </p:val>
                                            </p:tav>
                                            <p:tav tm="100000">
                                              <p:val>
                                                <p:strVal val="#ppt_x"/>
                                              </p:val>
                                            </p:tav>
                                          </p:tavLst>
                                        </p:anim>
                                        <p:anim calcmode="lin" valueType="num" p14:bounceEnd="26667">
                                          <p:cBhvr additive="base">
                                            <p:cTn id="84"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5" grpId="0"/>
          <p:bldP spid="16" grpId="0"/>
          <p:bldP spid="17" grpId="0"/>
          <p:bldP spid="5" grpId="0" animBg="1"/>
          <p:bldP spid="57" grpId="0"/>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ppt_x"/>
                                              </p:val>
                                            </p:tav>
                                            <p:tav tm="100000">
                                              <p:val>
                                                <p:strVal val="#ppt_x"/>
                                              </p:val>
                                            </p:tav>
                                          </p:tavLst>
                                        </p:anim>
                                        <p:anim calcmode="lin" valueType="num">
                                          <p:cBhvr additive="base">
                                            <p:cTn id="24" dur="7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750" fill="hold"/>
                                            <p:tgtEl>
                                              <p:spTgt spid="20"/>
                                            </p:tgtEl>
                                            <p:attrNameLst>
                                              <p:attrName>ppt_x</p:attrName>
                                            </p:attrNameLst>
                                          </p:cBhvr>
                                          <p:tavLst>
                                            <p:tav tm="0">
                                              <p:val>
                                                <p:strVal val="#ppt_x"/>
                                              </p:val>
                                            </p:tav>
                                            <p:tav tm="100000">
                                              <p:val>
                                                <p:strVal val="#ppt_x"/>
                                              </p:val>
                                            </p:tav>
                                          </p:tavLst>
                                        </p:anim>
                                        <p:anim calcmode="lin" valueType="num">
                                          <p:cBhvr additive="base">
                                            <p:cTn id="28" dur="75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ppt_x"/>
                                              </p:val>
                                            </p:tav>
                                            <p:tav tm="100000">
                                              <p:val>
                                                <p:strVal val="#ppt_x"/>
                                              </p:val>
                                            </p:tav>
                                          </p:tavLst>
                                        </p:anim>
                                        <p:anim calcmode="lin" valueType="num">
                                          <p:cBhvr additive="base">
                                            <p:cTn id="32" dur="75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ppt_x"/>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5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750" fill="hold"/>
                                            <p:tgtEl>
                                              <p:spTgt spid="17"/>
                                            </p:tgtEl>
                                            <p:attrNameLst>
                                              <p:attrName>ppt_x</p:attrName>
                                            </p:attrNameLst>
                                          </p:cBhvr>
                                          <p:tavLst>
                                            <p:tav tm="0">
                                              <p:val>
                                                <p:strVal val="#ppt_x"/>
                                              </p:val>
                                            </p:tav>
                                            <p:tav tm="100000">
                                              <p:val>
                                                <p:strVal val="#ppt_x"/>
                                              </p:val>
                                            </p:tav>
                                          </p:tavLst>
                                        </p:anim>
                                        <p:anim calcmode="lin" valueType="num">
                                          <p:cBhvr additive="base">
                                            <p:cTn id="52" dur="75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5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750" fill="hold"/>
                                            <p:tgtEl>
                                              <p:spTgt spid="57"/>
                                            </p:tgtEl>
                                            <p:attrNameLst>
                                              <p:attrName>ppt_x</p:attrName>
                                            </p:attrNameLst>
                                          </p:cBhvr>
                                          <p:tavLst>
                                            <p:tav tm="0">
                                              <p:val>
                                                <p:strVal val="#ppt_x"/>
                                              </p:val>
                                            </p:tav>
                                            <p:tav tm="100000">
                                              <p:val>
                                                <p:strVal val="#ppt_x"/>
                                              </p:val>
                                            </p:tav>
                                          </p:tavLst>
                                        </p:anim>
                                        <p:anim calcmode="lin" valueType="num">
                                          <p:cBhvr additive="base">
                                            <p:cTn id="56" dur="750" fill="hold"/>
                                            <p:tgtEl>
                                              <p:spTgt spid="5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25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750" fill="hold"/>
                                            <p:tgtEl>
                                              <p:spTgt spid="80"/>
                                            </p:tgtEl>
                                            <p:attrNameLst>
                                              <p:attrName>ppt_x</p:attrName>
                                            </p:attrNameLst>
                                          </p:cBhvr>
                                          <p:tavLst>
                                            <p:tav tm="0">
                                              <p:val>
                                                <p:strVal val="#ppt_x"/>
                                              </p:val>
                                            </p:tav>
                                            <p:tav tm="100000">
                                              <p:val>
                                                <p:strVal val="#ppt_x"/>
                                              </p:val>
                                            </p:tav>
                                          </p:tavLst>
                                        </p:anim>
                                        <p:anim calcmode="lin" valueType="num">
                                          <p:cBhvr additive="base">
                                            <p:cTn id="60" dur="750" fill="hold"/>
                                            <p:tgtEl>
                                              <p:spTgt spid="8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5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750" fill="hold"/>
                                            <p:tgtEl>
                                              <p:spTgt spid="12"/>
                                            </p:tgtEl>
                                            <p:attrNameLst>
                                              <p:attrName>ppt_x</p:attrName>
                                            </p:attrNameLst>
                                          </p:cBhvr>
                                          <p:tavLst>
                                            <p:tav tm="0">
                                              <p:val>
                                                <p:strVal val="#ppt_x"/>
                                              </p:val>
                                            </p:tav>
                                            <p:tav tm="100000">
                                              <p:val>
                                                <p:strVal val="#ppt_x"/>
                                              </p:val>
                                            </p:tav>
                                          </p:tavLst>
                                        </p:anim>
                                        <p:anim calcmode="lin" valueType="num">
                                          <p:cBhvr additive="base">
                                            <p:cTn id="64" dur="75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5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750" fill="hold"/>
                                            <p:tgtEl>
                                              <p:spTgt spid="79"/>
                                            </p:tgtEl>
                                            <p:attrNameLst>
                                              <p:attrName>ppt_x</p:attrName>
                                            </p:attrNameLst>
                                          </p:cBhvr>
                                          <p:tavLst>
                                            <p:tav tm="0">
                                              <p:val>
                                                <p:strVal val="#ppt_x"/>
                                              </p:val>
                                            </p:tav>
                                            <p:tav tm="100000">
                                              <p:val>
                                                <p:strVal val="#ppt_x"/>
                                              </p:val>
                                            </p:tav>
                                          </p:tavLst>
                                        </p:anim>
                                        <p:anim calcmode="lin" valueType="num">
                                          <p:cBhvr additive="base">
                                            <p:cTn id="68" dur="750" fill="hold"/>
                                            <p:tgtEl>
                                              <p:spTgt spid="7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30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750" fill="hold"/>
                                            <p:tgtEl>
                                              <p:spTgt spid="15"/>
                                            </p:tgtEl>
                                            <p:attrNameLst>
                                              <p:attrName>ppt_x</p:attrName>
                                            </p:attrNameLst>
                                          </p:cBhvr>
                                          <p:tavLst>
                                            <p:tav tm="0">
                                              <p:val>
                                                <p:strVal val="#ppt_x"/>
                                              </p:val>
                                            </p:tav>
                                            <p:tav tm="100000">
                                              <p:val>
                                                <p:strVal val="#ppt_x"/>
                                              </p:val>
                                            </p:tav>
                                          </p:tavLst>
                                        </p:anim>
                                        <p:anim calcmode="lin" valueType="num">
                                          <p:cBhvr additive="base">
                                            <p:cTn id="76" dur="750" fill="hold"/>
                                            <p:tgtEl>
                                              <p:spTgt spid="1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30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750" fill="hold"/>
                                            <p:tgtEl>
                                              <p:spTgt spid="18"/>
                                            </p:tgtEl>
                                            <p:attrNameLst>
                                              <p:attrName>ppt_x</p:attrName>
                                            </p:attrNameLst>
                                          </p:cBhvr>
                                          <p:tavLst>
                                            <p:tav tm="0">
                                              <p:val>
                                                <p:strVal val="#ppt_x"/>
                                              </p:val>
                                            </p:tav>
                                            <p:tav tm="100000">
                                              <p:val>
                                                <p:strVal val="#ppt_x"/>
                                              </p:val>
                                            </p:tav>
                                          </p:tavLst>
                                        </p:anim>
                                        <p:anim calcmode="lin" valueType="num">
                                          <p:cBhvr additive="base">
                                            <p:cTn id="80" dur="75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30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750" fill="hold"/>
                                            <p:tgtEl>
                                              <p:spTgt spid="11"/>
                                            </p:tgtEl>
                                            <p:attrNameLst>
                                              <p:attrName>ppt_x</p:attrName>
                                            </p:attrNameLst>
                                          </p:cBhvr>
                                          <p:tavLst>
                                            <p:tav tm="0">
                                              <p:val>
                                                <p:strVal val="#ppt_x"/>
                                              </p:val>
                                            </p:tav>
                                            <p:tav tm="100000">
                                              <p:val>
                                                <p:strVal val="#ppt_x"/>
                                              </p:val>
                                            </p:tav>
                                          </p:tavLst>
                                        </p:anim>
                                        <p:anim calcmode="lin" valueType="num">
                                          <p:cBhvr additive="base">
                                            <p:cTn id="84"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5" grpId="0"/>
          <p:bldP spid="16" grpId="0"/>
          <p:bldP spid="17" grpId="0"/>
          <p:bldP spid="5" grpId="0" animBg="1"/>
          <p:bldP spid="57" grpId="0"/>
          <p:bldP spid="79" grpId="0"/>
          <p:bldP spid="8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85F1-BE45-4B7A-AC33-3A98F7C072BD}"/>
              </a:ext>
            </a:extLst>
          </p:cNvPr>
          <p:cNvSpPr>
            <a:spLocks noGrp="1"/>
          </p:cNvSpPr>
          <p:nvPr>
            <p:ph type="title"/>
          </p:nvPr>
        </p:nvSpPr>
        <p:spPr/>
        <p:txBody>
          <a:bodyPr/>
          <a:lstStyle/>
          <a:p>
            <a:r>
              <a:rPr lang="en-US" dirty="0">
                <a:solidFill>
                  <a:schemeClr val="accent1"/>
                </a:solidFill>
              </a:rPr>
              <a:t>So How Could Employers Reduce Tobacco Use? </a:t>
            </a:r>
          </a:p>
        </p:txBody>
      </p:sp>
      <p:graphicFrame>
        <p:nvGraphicFramePr>
          <p:cNvPr id="11" name="Diagram 10"/>
          <p:cNvGraphicFramePr/>
          <p:nvPr>
            <p:extLst>
              <p:ext uri="{D42A27DB-BD31-4B8C-83A1-F6EECF244321}">
                <p14:modId xmlns:p14="http://schemas.microsoft.com/office/powerpoint/2010/main" val="650316453"/>
              </p:ext>
            </p:extLst>
          </p:nvPr>
        </p:nvGraphicFramePr>
        <p:xfrm>
          <a:off x="166255" y="1268114"/>
          <a:ext cx="11673134" cy="4914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4242158A-364A-4E76-9ACD-CC5C49B9BC76}"/>
              </a:ext>
            </a:extLst>
          </p:cNvPr>
          <p:cNvSpPr/>
          <p:nvPr/>
        </p:nvSpPr>
        <p:spPr>
          <a:xfrm>
            <a:off x="225282" y="5839315"/>
            <a:ext cx="5072414" cy="369332"/>
          </a:xfrm>
          <a:prstGeom prst="rect">
            <a:avLst/>
          </a:prstGeom>
        </p:spPr>
        <p:txBody>
          <a:bodyPr wrap="none">
            <a:spAutoFit/>
          </a:bodyPr>
          <a:lstStyle/>
          <a:p>
            <a:r>
              <a:rPr lang="en-US" dirty="0"/>
              <a:t>https://www.cdc.gov/sixeighteen/tobacco/index.htm</a:t>
            </a:r>
          </a:p>
        </p:txBody>
      </p:sp>
      <p:sp>
        <p:nvSpPr>
          <p:cNvPr id="5" name="Rectangle 4">
            <a:extLst>
              <a:ext uri="{FF2B5EF4-FFF2-40B4-BE49-F238E27FC236}">
                <a16:creationId xmlns:a16="http://schemas.microsoft.com/office/drawing/2014/main" id="{83645A09-12E3-2447-8C8A-76F806086636}"/>
              </a:ext>
            </a:extLst>
          </p:cNvPr>
          <p:cNvSpPr/>
          <p:nvPr/>
        </p:nvSpPr>
        <p:spPr>
          <a:xfrm>
            <a:off x="84828" y="6320136"/>
            <a:ext cx="11934894" cy="461665"/>
          </a:xfrm>
          <a:prstGeom prst="rect">
            <a:avLst/>
          </a:prstGeom>
        </p:spPr>
        <p:txBody>
          <a:bodyPr wrap="square">
            <a:spAutoFit/>
          </a:bodyPr>
          <a:lstStyle/>
          <a:p>
            <a:r>
              <a:rPr lang="en-US" sz="1200" dirty="0"/>
              <a:t>Sources: 16.</a:t>
            </a:r>
            <a:r>
              <a:rPr lang="en-US" sz="1200" dirty="0">
                <a:cs typeface="Calibri Light" panose="020F0302020204030204" pitchFamily="34" charset="0"/>
              </a:rPr>
              <a:t> U.S. Department of Health and Human Services. </a:t>
            </a:r>
            <a:r>
              <a:rPr lang="en-US" sz="1200" i="1" dirty="0">
                <a:cs typeface="Calibri Light" panose="020F0302020204030204" pitchFamily="34" charset="0"/>
              </a:rPr>
              <a:t>Smoking Cessation. A Report of the Surgeon General</a:t>
            </a:r>
            <a:r>
              <a:rPr lang="en-US" sz="1200" dirty="0">
                <a:cs typeface="Calibri Light" panose="020F0302020204030204" pitchFamily="34" charset="0"/>
              </a:rPr>
              <a:t>. </a:t>
            </a:r>
            <a:r>
              <a:rPr lang="en-US" sz="1200" dirty="0">
                <a:cs typeface="Calibri Light" panose="020F0302020204030204" pitchFamily="34" charset="0"/>
                <a:hlinkClick r:id="rId8"/>
              </a:rPr>
              <a:t>https://www.cdc.gov/tobacco/data_statistics/sgr/2020-smoking-cessation/index.html?s_cid=osh-stu-home-spotlight-008</a:t>
            </a:r>
            <a:r>
              <a:rPr lang="en-US" sz="1200" dirty="0">
                <a:cs typeface="Calibri Light" panose="020F0302020204030204" pitchFamily="34" charset="0"/>
              </a:rPr>
              <a:t> </a:t>
            </a:r>
            <a:r>
              <a:rPr lang="en-US" sz="1200" dirty="0"/>
              <a:t>Accessed April 16, 2020. </a:t>
            </a:r>
          </a:p>
        </p:txBody>
      </p:sp>
    </p:spTree>
    <p:extLst>
      <p:ext uri="{BB962C8B-B14F-4D97-AF65-F5344CB8AC3E}">
        <p14:creationId xmlns:p14="http://schemas.microsoft.com/office/powerpoint/2010/main" val="456897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85F1-BE45-4B7A-AC33-3A98F7C072BD}"/>
              </a:ext>
            </a:extLst>
          </p:cNvPr>
          <p:cNvSpPr>
            <a:spLocks noGrp="1"/>
          </p:cNvSpPr>
          <p:nvPr>
            <p:ph type="title"/>
          </p:nvPr>
        </p:nvSpPr>
        <p:spPr>
          <a:xfrm>
            <a:off x="450827" y="538610"/>
            <a:ext cx="10959295" cy="612648"/>
          </a:xfrm>
        </p:spPr>
        <p:txBody>
          <a:bodyPr/>
          <a:lstStyle/>
          <a:p>
            <a:r>
              <a:rPr lang="en-US" dirty="0">
                <a:solidFill>
                  <a:schemeClr val="accent1"/>
                </a:solidFill>
              </a:rPr>
              <a:t>So How Could Employers Reduce Tobacco Use Continued? </a:t>
            </a:r>
          </a:p>
        </p:txBody>
      </p:sp>
      <p:graphicFrame>
        <p:nvGraphicFramePr>
          <p:cNvPr id="11" name="Diagram 10"/>
          <p:cNvGraphicFramePr/>
          <p:nvPr>
            <p:extLst>
              <p:ext uri="{D42A27DB-BD31-4B8C-83A1-F6EECF244321}">
                <p14:modId xmlns:p14="http://schemas.microsoft.com/office/powerpoint/2010/main" val="696518229"/>
              </p:ext>
            </p:extLst>
          </p:nvPr>
        </p:nvGraphicFramePr>
        <p:xfrm>
          <a:off x="166255" y="1221512"/>
          <a:ext cx="11673134" cy="4914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83645A09-12E3-2447-8C8A-76F806086636}"/>
              </a:ext>
            </a:extLst>
          </p:cNvPr>
          <p:cNvSpPr/>
          <p:nvPr/>
        </p:nvSpPr>
        <p:spPr>
          <a:xfrm>
            <a:off x="84828" y="6320136"/>
            <a:ext cx="11934894" cy="461665"/>
          </a:xfrm>
          <a:prstGeom prst="rect">
            <a:avLst/>
          </a:prstGeom>
        </p:spPr>
        <p:txBody>
          <a:bodyPr wrap="square">
            <a:spAutoFit/>
          </a:bodyPr>
          <a:lstStyle/>
          <a:p>
            <a:r>
              <a:rPr lang="en-US" sz="1200" dirty="0"/>
              <a:t>Sources: 17.</a:t>
            </a:r>
            <a:r>
              <a:rPr lang="en-US" sz="1200" dirty="0">
                <a:cs typeface="Calibri Light" panose="020F0302020204030204" pitchFamily="34" charset="0"/>
              </a:rPr>
              <a:t> U.S. Department of Health and Human Services. </a:t>
            </a:r>
            <a:r>
              <a:rPr lang="en-US" sz="1200" i="1" dirty="0">
                <a:cs typeface="Calibri Light" panose="020F0302020204030204" pitchFamily="34" charset="0"/>
              </a:rPr>
              <a:t>Smoking Cessation. A Report of the Surgeon General</a:t>
            </a:r>
            <a:r>
              <a:rPr lang="en-US" sz="1200" dirty="0">
                <a:cs typeface="Calibri Light" panose="020F0302020204030204" pitchFamily="34" charset="0"/>
              </a:rPr>
              <a:t>. </a:t>
            </a:r>
            <a:r>
              <a:rPr lang="en-US" sz="1200" dirty="0">
                <a:cs typeface="Calibri Light" panose="020F0302020204030204" pitchFamily="34" charset="0"/>
                <a:hlinkClick r:id="rId8"/>
              </a:rPr>
              <a:t>https://www.cdc.gov/tobacco/data_statistics/sgr/2020-smoking-cessation/index.html?s_cid=osh-stu-home-spotlight-008</a:t>
            </a:r>
            <a:r>
              <a:rPr lang="en-US" sz="1200" dirty="0">
                <a:cs typeface="Calibri Light" panose="020F0302020204030204" pitchFamily="34" charset="0"/>
              </a:rPr>
              <a:t> </a:t>
            </a:r>
            <a:r>
              <a:rPr lang="en-US" sz="1200" dirty="0"/>
              <a:t>Accessed April 16, 2020. </a:t>
            </a:r>
          </a:p>
        </p:txBody>
      </p:sp>
    </p:spTree>
    <p:extLst>
      <p:ext uri="{BB962C8B-B14F-4D97-AF65-F5344CB8AC3E}">
        <p14:creationId xmlns:p14="http://schemas.microsoft.com/office/powerpoint/2010/main" val="1397302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Reduce Tobacco Use</a:t>
            </a:r>
            <a:br>
              <a:rPr lang="en-US" dirty="0">
                <a:solidFill>
                  <a:schemeClr val="accent1"/>
                </a:solidFill>
              </a:rPr>
            </a:br>
            <a:r>
              <a:rPr lang="en-US" dirty="0"/>
              <a:t>[INSERT NAME OF YOUR STATE] </a:t>
            </a:r>
            <a:r>
              <a:rPr lang="en-US" dirty="0">
                <a:solidFill>
                  <a:schemeClr val="accent1"/>
                </a:solidFill>
              </a:rPr>
              <a:t>Examples </a:t>
            </a:r>
          </a:p>
        </p:txBody>
      </p:sp>
      <p:sp>
        <p:nvSpPr>
          <p:cNvPr id="4" name="Rectangle 3"/>
          <p:cNvSpPr/>
          <p:nvPr/>
        </p:nvSpPr>
        <p:spPr>
          <a:xfrm>
            <a:off x="1147157" y="1942195"/>
            <a:ext cx="7973032" cy="3108543"/>
          </a:xfrm>
          <a:prstGeom prst="rect">
            <a:avLst/>
          </a:prstGeom>
        </p:spPr>
        <p:txBody>
          <a:bodyPr wrap="square">
            <a:spAutoFit/>
          </a:bodyPr>
          <a:lstStyle/>
          <a:p>
            <a:pPr marL="457200" indent="-457200">
              <a:buFont typeface="Arial" charset="0"/>
              <a:buChar char="•"/>
            </a:pPr>
            <a:r>
              <a:rPr lang="en-US" sz="2800" dirty="0">
                <a:solidFill>
                  <a:schemeClr val="accent4"/>
                </a:solidFill>
              </a:rPr>
              <a:t>Insert local examples of employers who are reducing tobacco use by implementing targeted interventions </a:t>
            </a:r>
          </a:p>
          <a:p>
            <a:pPr marL="457200" indent="-457200">
              <a:buFont typeface="Arial" charset="0"/>
              <a:buChar char="•"/>
            </a:pPr>
            <a:r>
              <a:rPr lang="en-US" sz="2800" dirty="0">
                <a:solidFill>
                  <a:schemeClr val="accent4"/>
                </a:solidFill>
              </a:rPr>
              <a:t>Add information about local resources to reduce tobacco use </a:t>
            </a:r>
          </a:p>
          <a:p>
            <a:pPr marL="457200" indent="-457200">
              <a:buFont typeface="Arial" charset="0"/>
              <a:buChar char="•"/>
            </a:pPr>
            <a:r>
              <a:rPr lang="en-US" sz="2800" dirty="0">
                <a:solidFill>
                  <a:schemeClr val="accent4"/>
                </a:solidFill>
              </a:rPr>
              <a:t>Link to local examples of tobacco-free workplace policies </a:t>
            </a:r>
          </a:p>
        </p:txBody>
      </p:sp>
    </p:spTree>
    <p:extLst>
      <p:ext uri="{BB962C8B-B14F-4D97-AF65-F5344CB8AC3E}">
        <p14:creationId xmlns:p14="http://schemas.microsoft.com/office/powerpoint/2010/main" val="1307716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4EF6-A143-4C38-9DC8-B9859799BDA9}"/>
              </a:ext>
            </a:extLst>
          </p:cNvPr>
          <p:cNvSpPr>
            <a:spLocks noGrp="1"/>
          </p:cNvSpPr>
          <p:nvPr>
            <p:ph type="title"/>
          </p:nvPr>
        </p:nvSpPr>
        <p:spPr/>
        <p:txBody>
          <a:bodyPr>
            <a:normAutofit fontScale="90000"/>
          </a:bodyPr>
          <a:lstStyle/>
          <a:p>
            <a:r>
              <a:rPr lang="en-US" dirty="0">
                <a:solidFill>
                  <a:schemeClr val="accent1"/>
                </a:solidFill>
              </a:rPr>
              <a:t>Control Asthma </a:t>
            </a:r>
          </a:p>
        </p:txBody>
      </p:sp>
    </p:spTree>
    <p:extLst>
      <p:ext uri="{BB962C8B-B14F-4D97-AF65-F5344CB8AC3E}">
        <p14:creationId xmlns:p14="http://schemas.microsoft.com/office/powerpoint/2010/main" val="1860688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0CB429A-87C3-448E-A6CD-2C526F703C95}"/>
              </a:ext>
            </a:extLst>
          </p:cNvPr>
          <p:cNvSpPr/>
          <p:nvPr/>
        </p:nvSpPr>
        <p:spPr>
          <a:xfrm>
            <a:off x="-4802" y="3438999"/>
            <a:ext cx="12161838" cy="297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95E08899-28A3-4954-9902-48AC6C4ED5BE}"/>
              </a:ext>
            </a:extLst>
          </p:cNvPr>
          <p:cNvSpPr>
            <a:spLocks noGrp="1"/>
          </p:cNvSpPr>
          <p:nvPr>
            <p:ph type="title"/>
          </p:nvPr>
        </p:nvSpPr>
        <p:spPr/>
        <p:txBody>
          <a:bodyPr/>
          <a:lstStyle/>
          <a:p>
            <a:r>
              <a:rPr lang="en-US" dirty="0">
                <a:solidFill>
                  <a:schemeClr val="accent1"/>
                </a:solidFill>
              </a:rPr>
              <a:t>Tell Me About Asthma…</a:t>
            </a:r>
          </a:p>
        </p:txBody>
      </p:sp>
      <p:sp>
        <p:nvSpPr>
          <p:cNvPr id="3" name="Content Placeholder 2">
            <a:extLst>
              <a:ext uri="{FF2B5EF4-FFF2-40B4-BE49-F238E27FC236}">
                <a16:creationId xmlns:a16="http://schemas.microsoft.com/office/drawing/2014/main" id="{D3AF3323-D15A-479C-86A5-15F0AA12B77F}"/>
              </a:ext>
            </a:extLst>
          </p:cNvPr>
          <p:cNvSpPr>
            <a:spLocks noGrp="1"/>
          </p:cNvSpPr>
          <p:nvPr>
            <p:ph idx="1"/>
          </p:nvPr>
        </p:nvSpPr>
        <p:spPr>
          <a:xfrm>
            <a:off x="4468828" y="1367591"/>
            <a:ext cx="7562752" cy="1808746"/>
          </a:xfrm>
        </p:spPr>
        <p:txBody>
          <a:bodyPr>
            <a:normAutofit lnSpcReduction="10000"/>
          </a:bodyPr>
          <a:lstStyle/>
          <a:p>
            <a:pPr marL="342900" lvl="0" indent="-342900">
              <a:buFont typeface="Arial" panose="020B0604020202020204" pitchFamily="34" charset="0"/>
              <a:buChar char="•"/>
            </a:pPr>
            <a:r>
              <a:rPr lang="en-US" dirty="0"/>
              <a:t>Without proper management, asthma can result in frequent emergency department visits, hospitalizations, and premature deaths. </a:t>
            </a:r>
          </a:p>
          <a:p>
            <a:pPr marL="342900" lvl="0" indent="-342900">
              <a:buFont typeface="Arial" panose="020B0604020202020204" pitchFamily="34" charset="0"/>
              <a:buChar char="•"/>
            </a:pPr>
            <a:r>
              <a:rPr lang="en-US" dirty="0"/>
              <a:t>21.5% of working adults with asthma find that their asthma is made worse from exposures at work. </a:t>
            </a:r>
            <a:r>
              <a:rPr lang="en-US" baseline="30000" dirty="0"/>
              <a:t>18</a:t>
            </a:r>
          </a:p>
        </p:txBody>
      </p:sp>
      <p:pic>
        <p:nvPicPr>
          <p:cNvPr id="19" name="Graphic 18" descr="Man">
            <a:extLst>
              <a:ext uri="{FF2B5EF4-FFF2-40B4-BE49-F238E27FC236}">
                <a16:creationId xmlns:a16="http://schemas.microsoft.com/office/drawing/2014/main" id="{AFE10CB6-7517-4801-B9F8-A997CF22D9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119" y="4796630"/>
            <a:ext cx="713246" cy="462290"/>
          </a:xfrm>
          <a:prstGeom prst="rect">
            <a:avLst/>
          </a:prstGeom>
        </p:spPr>
      </p:pic>
      <p:pic>
        <p:nvPicPr>
          <p:cNvPr id="20" name="Graphic 19" descr="Man">
            <a:extLst>
              <a:ext uri="{FF2B5EF4-FFF2-40B4-BE49-F238E27FC236}">
                <a16:creationId xmlns:a16="http://schemas.microsoft.com/office/drawing/2014/main" id="{00E11B0C-E6B6-4800-B06E-8846328725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119" y="4796630"/>
            <a:ext cx="713246" cy="462290"/>
          </a:xfrm>
          <a:prstGeom prst="rect">
            <a:avLst/>
          </a:prstGeom>
        </p:spPr>
      </p:pic>
      <p:pic>
        <p:nvPicPr>
          <p:cNvPr id="21" name="Graphic 20" descr="Man">
            <a:extLst>
              <a:ext uri="{FF2B5EF4-FFF2-40B4-BE49-F238E27FC236}">
                <a16:creationId xmlns:a16="http://schemas.microsoft.com/office/drawing/2014/main" id="{C8574E95-A0B1-4D12-B73A-0A1E702101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4119" y="4796630"/>
            <a:ext cx="713246" cy="462290"/>
          </a:xfrm>
          <a:prstGeom prst="rect">
            <a:avLst/>
          </a:prstGeom>
        </p:spPr>
      </p:pic>
      <p:pic>
        <p:nvPicPr>
          <p:cNvPr id="22" name="Graphic 21" descr="Man">
            <a:extLst>
              <a:ext uri="{FF2B5EF4-FFF2-40B4-BE49-F238E27FC236}">
                <a16:creationId xmlns:a16="http://schemas.microsoft.com/office/drawing/2014/main" id="{0F6BD486-EDD6-40F6-AE80-23FD3CAEF0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119" y="4796630"/>
            <a:ext cx="713246" cy="462290"/>
          </a:xfrm>
          <a:prstGeom prst="rect">
            <a:avLst/>
          </a:prstGeom>
        </p:spPr>
      </p:pic>
      <p:pic>
        <p:nvPicPr>
          <p:cNvPr id="23" name="Graphic 22" descr="Man">
            <a:extLst>
              <a:ext uri="{FF2B5EF4-FFF2-40B4-BE49-F238E27FC236}">
                <a16:creationId xmlns:a16="http://schemas.microsoft.com/office/drawing/2014/main" id="{8BA9D5DD-A9F2-4B0A-99E9-7C8F485D3A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6119" y="4796630"/>
            <a:ext cx="713246" cy="462290"/>
          </a:xfrm>
          <a:prstGeom prst="rect">
            <a:avLst/>
          </a:prstGeom>
        </p:spPr>
      </p:pic>
      <p:pic>
        <p:nvPicPr>
          <p:cNvPr id="24" name="Graphic 23" descr="Man">
            <a:extLst>
              <a:ext uri="{FF2B5EF4-FFF2-40B4-BE49-F238E27FC236}">
                <a16:creationId xmlns:a16="http://schemas.microsoft.com/office/drawing/2014/main" id="{519DAC29-17A6-4702-A6F5-C65C847500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119" y="5299666"/>
            <a:ext cx="713246" cy="462290"/>
          </a:xfrm>
          <a:prstGeom prst="rect">
            <a:avLst/>
          </a:prstGeom>
        </p:spPr>
      </p:pic>
      <p:pic>
        <p:nvPicPr>
          <p:cNvPr id="25" name="Graphic 24" descr="Man">
            <a:extLst>
              <a:ext uri="{FF2B5EF4-FFF2-40B4-BE49-F238E27FC236}">
                <a16:creationId xmlns:a16="http://schemas.microsoft.com/office/drawing/2014/main" id="{71303E13-67F9-49BC-855F-D62005EFFB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119" y="5299666"/>
            <a:ext cx="713246" cy="462290"/>
          </a:xfrm>
          <a:prstGeom prst="rect">
            <a:avLst/>
          </a:prstGeom>
        </p:spPr>
      </p:pic>
      <p:pic>
        <p:nvPicPr>
          <p:cNvPr id="26" name="Graphic 25" descr="Man">
            <a:extLst>
              <a:ext uri="{FF2B5EF4-FFF2-40B4-BE49-F238E27FC236}">
                <a16:creationId xmlns:a16="http://schemas.microsoft.com/office/drawing/2014/main" id="{F25AB5A5-6CDE-4972-B31C-3D3A64DA9A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4119" y="5299666"/>
            <a:ext cx="713246" cy="462290"/>
          </a:xfrm>
          <a:prstGeom prst="rect">
            <a:avLst/>
          </a:prstGeom>
        </p:spPr>
      </p:pic>
      <p:pic>
        <p:nvPicPr>
          <p:cNvPr id="27" name="Graphic 26" descr="Man">
            <a:extLst>
              <a:ext uri="{FF2B5EF4-FFF2-40B4-BE49-F238E27FC236}">
                <a16:creationId xmlns:a16="http://schemas.microsoft.com/office/drawing/2014/main" id="{BCAB87CD-5E20-4545-8C4C-C5E05F4B2BB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119" y="5299666"/>
            <a:ext cx="713246" cy="462290"/>
          </a:xfrm>
          <a:prstGeom prst="rect">
            <a:avLst/>
          </a:prstGeom>
        </p:spPr>
      </p:pic>
      <p:pic>
        <p:nvPicPr>
          <p:cNvPr id="28" name="Graphic 27" descr="Man">
            <a:extLst>
              <a:ext uri="{FF2B5EF4-FFF2-40B4-BE49-F238E27FC236}">
                <a16:creationId xmlns:a16="http://schemas.microsoft.com/office/drawing/2014/main" id="{848B61F5-9176-4891-B003-6B42C805CB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66119" y="5299666"/>
            <a:ext cx="713246" cy="462290"/>
          </a:xfrm>
          <a:prstGeom prst="rect">
            <a:avLst/>
          </a:prstGeom>
        </p:spPr>
      </p:pic>
      <p:sp>
        <p:nvSpPr>
          <p:cNvPr id="8" name="Subtitle 15">
            <a:extLst>
              <a:ext uri="{FF2B5EF4-FFF2-40B4-BE49-F238E27FC236}">
                <a16:creationId xmlns:a16="http://schemas.microsoft.com/office/drawing/2014/main" id="{A13D42D9-BD7F-46A2-BA75-45B55F0DB83E}"/>
              </a:ext>
            </a:extLst>
          </p:cNvPr>
          <p:cNvSpPr txBox="1">
            <a:spLocks/>
          </p:cNvSpPr>
          <p:nvPr/>
        </p:nvSpPr>
        <p:spPr>
          <a:xfrm>
            <a:off x="505913" y="4452415"/>
            <a:ext cx="1184307" cy="341632"/>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1800" dirty="0">
                <a:solidFill>
                  <a:schemeClr val="accent5"/>
                </a:solidFill>
                <a:latin typeface="Century Gothic" panose="020B0502020202020204" pitchFamily="34" charset="0"/>
              </a:rPr>
              <a:t>About</a:t>
            </a:r>
            <a:r>
              <a:rPr lang="en-US" sz="1800" dirty="0">
                <a:solidFill>
                  <a:schemeClr val="accent4"/>
                </a:solidFill>
                <a:latin typeface="Century Gothic" panose="020B0502020202020204" pitchFamily="34" charset="0"/>
              </a:rPr>
              <a:t> </a:t>
            </a:r>
          </a:p>
        </p:txBody>
      </p:sp>
      <p:sp>
        <p:nvSpPr>
          <p:cNvPr id="9" name="Subtitle 15">
            <a:extLst>
              <a:ext uri="{FF2B5EF4-FFF2-40B4-BE49-F238E27FC236}">
                <a16:creationId xmlns:a16="http://schemas.microsoft.com/office/drawing/2014/main" id="{E102F5F8-7C83-466C-A92A-C38B0B4DB618}"/>
              </a:ext>
            </a:extLst>
          </p:cNvPr>
          <p:cNvSpPr txBox="1">
            <a:spLocks/>
          </p:cNvSpPr>
          <p:nvPr/>
        </p:nvSpPr>
        <p:spPr>
          <a:xfrm>
            <a:off x="2880520" y="4572000"/>
            <a:ext cx="1546486" cy="840230"/>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solidFill>
                  <a:schemeClr val="accent3"/>
                </a:solidFill>
                <a:latin typeface="Century Gothic" panose="020B0502020202020204" pitchFamily="34" charset="0"/>
              </a:rPr>
              <a:t>Americans </a:t>
            </a:r>
            <a:r>
              <a:rPr lang="en-US" sz="1800" dirty="0">
                <a:solidFill>
                  <a:schemeClr val="accent5"/>
                </a:solidFill>
                <a:latin typeface="Century Gothic" panose="020B0502020202020204" pitchFamily="34" charset="0"/>
              </a:rPr>
              <a:t>HAVE Asthma</a:t>
            </a:r>
          </a:p>
        </p:txBody>
      </p:sp>
      <p:sp>
        <p:nvSpPr>
          <p:cNvPr id="10" name="Subtitle 15">
            <a:extLst>
              <a:ext uri="{FF2B5EF4-FFF2-40B4-BE49-F238E27FC236}">
                <a16:creationId xmlns:a16="http://schemas.microsoft.com/office/drawing/2014/main" id="{21968A53-2D4E-43F3-93C9-A5109FC588E9}"/>
              </a:ext>
            </a:extLst>
          </p:cNvPr>
          <p:cNvSpPr txBox="1">
            <a:spLocks/>
          </p:cNvSpPr>
          <p:nvPr/>
        </p:nvSpPr>
        <p:spPr>
          <a:xfrm>
            <a:off x="1553376" y="4306961"/>
            <a:ext cx="1470286" cy="5909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3600" dirty="0">
                <a:solidFill>
                  <a:schemeClr val="accent5"/>
                </a:solidFill>
                <a:latin typeface="Franklin Gothic Heavy" panose="020B0903020102020204" pitchFamily="34" charset="0"/>
              </a:rPr>
              <a:t>1</a:t>
            </a:r>
            <a:r>
              <a:rPr lang="en-US" sz="2400" dirty="0">
                <a:solidFill>
                  <a:schemeClr val="accent5"/>
                </a:solidFill>
                <a:latin typeface="Franklin Gothic Heavy" panose="020B0903020102020204" pitchFamily="34" charset="0"/>
              </a:rPr>
              <a:t> </a:t>
            </a:r>
            <a:r>
              <a:rPr lang="en-US" sz="1800" dirty="0">
                <a:solidFill>
                  <a:schemeClr val="accent5"/>
                </a:solidFill>
                <a:latin typeface="Franklin Gothic Heavy" panose="020B0903020102020204" pitchFamily="34" charset="0"/>
              </a:rPr>
              <a:t>in</a:t>
            </a:r>
            <a:r>
              <a:rPr lang="en-US" sz="2400" dirty="0">
                <a:solidFill>
                  <a:schemeClr val="accent5"/>
                </a:solidFill>
                <a:latin typeface="Franklin Gothic Heavy" panose="020B0903020102020204" pitchFamily="34" charset="0"/>
              </a:rPr>
              <a:t> </a:t>
            </a:r>
            <a:r>
              <a:rPr lang="en-US" sz="3600" dirty="0">
                <a:solidFill>
                  <a:schemeClr val="accent5"/>
                </a:solidFill>
                <a:latin typeface="Franklin Gothic Heavy" panose="020B0903020102020204" pitchFamily="34" charset="0"/>
              </a:rPr>
              <a:t>13</a:t>
            </a:r>
            <a:endParaRPr lang="en-US" sz="2400" dirty="0">
              <a:solidFill>
                <a:schemeClr val="accent5"/>
              </a:solidFill>
              <a:latin typeface="Franklin Gothic Heavy" panose="020B0903020102020204" pitchFamily="34" charset="0"/>
            </a:endParaRPr>
          </a:p>
        </p:txBody>
      </p:sp>
      <p:sp>
        <p:nvSpPr>
          <p:cNvPr id="11" name="Subtitle 15">
            <a:extLst>
              <a:ext uri="{FF2B5EF4-FFF2-40B4-BE49-F238E27FC236}">
                <a16:creationId xmlns:a16="http://schemas.microsoft.com/office/drawing/2014/main" id="{8B14FF25-0311-40C2-B752-80030E5FA502}"/>
              </a:ext>
            </a:extLst>
          </p:cNvPr>
          <p:cNvSpPr txBox="1">
            <a:spLocks/>
          </p:cNvSpPr>
          <p:nvPr/>
        </p:nvSpPr>
        <p:spPr>
          <a:xfrm>
            <a:off x="5776119" y="3862766"/>
            <a:ext cx="3127827" cy="674031"/>
          </a:xfrm>
          <a:prstGeom prst="rect">
            <a:avLst/>
          </a:prstGeom>
        </p:spPr>
        <p:txBody>
          <a:bodyPr vert="horz" wrap="square" lIns="91440" tIns="18288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chemeClr val="accent5"/>
                </a:solidFill>
                <a:latin typeface="Century Gothic" panose="020B0502020202020204" pitchFamily="34" charset="0"/>
              </a:rPr>
              <a:t>Resulting in ANNUAL </a:t>
            </a:r>
            <a:br>
              <a:rPr lang="en-US" sz="1600" dirty="0">
                <a:solidFill>
                  <a:schemeClr val="accent5"/>
                </a:solidFill>
                <a:latin typeface="Century Gothic" panose="020B0502020202020204" pitchFamily="34" charset="0"/>
              </a:rPr>
            </a:br>
            <a:r>
              <a:rPr lang="en-US" sz="1600" dirty="0">
                <a:solidFill>
                  <a:schemeClr val="accent5"/>
                </a:solidFill>
                <a:latin typeface="Century Gothic" panose="020B0502020202020204" pitchFamily="34" charset="0"/>
              </a:rPr>
              <a:t>costs in the U.S. OF OVER</a:t>
            </a:r>
          </a:p>
        </p:txBody>
      </p:sp>
      <p:cxnSp>
        <p:nvCxnSpPr>
          <p:cNvPr id="12" name="Connector: Elbow 11" descr="Connector arrow ">
            <a:extLst>
              <a:ext uri="{FF2B5EF4-FFF2-40B4-BE49-F238E27FC236}">
                <a16:creationId xmlns:a16="http://schemas.microsoft.com/office/drawing/2014/main" id="{0E3F873A-05A4-440A-A938-01C28BAC7095}"/>
              </a:ext>
            </a:extLst>
          </p:cNvPr>
          <p:cNvCxnSpPr>
            <a:cxnSpLocks/>
          </p:cNvCxnSpPr>
          <p:nvPr/>
        </p:nvCxnSpPr>
        <p:spPr>
          <a:xfrm flipV="1">
            <a:off x="2956719" y="4199782"/>
            <a:ext cx="2792506" cy="1486231"/>
          </a:xfrm>
          <a:prstGeom prst="bentConnector3">
            <a:avLst>
              <a:gd name="adj1" fmla="val 54775"/>
            </a:avLst>
          </a:prstGeom>
          <a:ln w="57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Subtitle 15">
            <a:extLst>
              <a:ext uri="{FF2B5EF4-FFF2-40B4-BE49-F238E27FC236}">
                <a16:creationId xmlns:a16="http://schemas.microsoft.com/office/drawing/2014/main" id="{AC6319BB-A1C2-42E6-99ED-F737502E8B29}"/>
              </a:ext>
            </a:extLst>
          </p:cNvPr>
          <p:cNvSpPr txBox="1">
            <a:spLocks/>
          </p:cNvSpPr>
          <p:nvPr/>
        </p:nvSpPr>
        <p:spPr>
          <a:xfrm>
            <a:off x="6615200" y="4525831"/>
            <a:ext cx="2373660" cy="7017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400" dirty="0">
                <a:solidFill>
                  <a:schemeClr val="accent1"/>
                </a:solidFill>
                <a:latin typeface="Franklin Gothic Heavy" panose="020B0903020102020204" pitchFamily="34" charset="0"/>
              </a:rPr>
              <a:t>BILLION</a:t>
            </a:r>
            <a:endParaRPr lang="en-US" sz="3200" dirty="0">
              <a:solidFill>
                <a:schemeClr val="accent1"/>
              </a:solidFill>
              <a:latin typeface="Franklin Gothic Heavy" panose="020B0903020102020204" pitchFamily="34" charset="0"/>
            </a:endParaRPr>
          </a:p>
        </p:txBody>
      </p:sp>
      <p:sp>
        <p:nvSpPr>
          <p:cNvPr id="17" name="Subtitle 15">
            <a:extLst>
              <a:ext uri="{FF2B5EF4-FFF2-40B4-BE49-F238E27FC236}">
                <a16:creationId xmlns:a16="http://schemas.microsoft.com/office/drawing/2014/main" id="{03D25D59-F0F6-4EC7-B8DB-3CCD9D7EB3B5}"/>
              </a:ext>
            </a:extLst>
          </p:cNvPr>
          <p:cNvSpPr txBox="1">
            <a:spLocks/>
          </p:cNvSpPr>
          <p:nvPr/>
        </p:nvSpPr>
        <p:spPr>
          <a:xfrm>
            <a:off x="4861719" y="4510857"/>
            <a:ext cx="1634487" cy="674031"/>
          </a:xfrm>
          <a:prstGeom prst="rect">
            <a:avLst/>
          </a:prstGeom>
        </p:spPr>
        <p:txBody>
          <a:bodyPr vert="horz" wrap="square" lIns="91440" tIns="45720" rIns="91440" bIns="45720" rtlCol="0">
            <a:prstTxWarp prst="textPlain">
              <a:avLst/>
            </a:prstTxWarp>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solidFill>
                  <a:schemeClr val="accent3"/>
                </a:solidFill>
                <a:latin typeface="Franklin Gothic Heavy" panose="020B0903020102020204" pitchFamily="34" charset="0"/>
              </a:rPr>
              <a:t>$50</a:t>
            </a:r>
            <a:endParaRPr lang="en-US" sz="900" dirty="0">
              <a:latin typeface="Franklin Gothic Heavy" panose="020B0903020102020204" pitchFamily="34" charset="0"/>
            </a:endParaRPr>
          </a:p>
        </p:txBody>
      </p:sp>
      <p:cxnSp>
        <p:nvCxnSpPr>
          <p:cNvPr id="18" name="Connector: Elbow 17" descr="Connector arrow ">
            <a:extLst>
              <a:ext uri="{FF2B5EF4-FFF2-40B4-BE49-F238E27FC236}">
                <a16:creationId xmlns:a16="http://schemas.microsoft.com/office/drawing/2014/main" id="{1C659EA5-A3AF-4B7F-8979-9A1CA01DDC87}"/>
              </a:ext>
            </a:extLst>
          </p:cNvPr>
          <p:cNvCxnSpPr>
            <a:cxnSpLocks/>
            <a:stCxn id="16" idx="3"/>
          </p:cNvCxnSpPr>
          <p:nvPr/>
        </p:nvCxnSpPr>
        <p:spPr>
          <a:xfrm flipV="1">
            <a:off x="8988860" y="3740971"/>
            <a:ext cx="935466" cy="1135726"/>
          </a:xfrm>
          <a:prstGeom prst="bentConnector3">
            <a:avLst>
              <a:gd name="adj1" fmla="val 50000"/>
            </a:avLst>
          </a:prstGeom>
          <a:ln w="57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 name="Speech Bubble: Rectangle 61">
            <a:extLst>
              <a:ext uri="{FF2B5EF4-FFF2-40B4-BE49-F238E27FC236}">
                <a16:creationId xmlns:a16="http://schemas.microsoft.com/office/drawing/2014/main" id="{F4F8CDCC-C9D6-4EAA-91F5-5B197A9A4767}"/>
              </a:ext>
            </a:extLst>
          </p:cNvPr>
          <p:cNvSpPr/>
          <p:nvPr/>
        </p:nvSpPr>
        <p:spPr>
          <a:xfrm flipH="1">
            <a:off x="322128" y="1379768"/>
            <a:ext cx="3962402" cy="2561353"/>
          </a:xfrm>
          <a:custGeom>
            <a:avLst/>
            <a:gdLst>
              <a:gd name="connsiteX0" fmla="*/ 0 w 2510972"/>
              <a:gd name="connsiteY0" fmla="*/ 0 h 1115598"/>
              <a:gd name="connsiteX1" fmla="*/ 1464734 w 2510972"/>
              <a:gd name="connsiteY1" fmla="*/ 0 h 1115598"/>
              <a:gd name="connsiteX2" fmla="*/ 1464734 w 2510972"/>
              <a:gd name="connsiteY2" fmla="*/ 0 h 1115598"/>
              <a:gd name="connsiteX3" fmla="*/ 2092477 w 2510972"/>
              <a:gd name="connsiteY3" fmla="*/ 0 h 1115598"/>
              <a:gd name="connsiteX4" fmla="*/ 2510972 w 2510972"/>
              <a:gd name="connsiteY4" fmla="*/ 0 h 1115598"/>
              <a:gd name="connsiteX5" fmla="*/ 2510972 w 2510972"/>
              <a:gd name="connsiteY5" fmla="*/ 650766 h 1115598"/>
              <a:gd name="connsiteX6" fmla="*/ 2510972 w 2510972"/>
              <a:gd name="connsiteY6" fmla="*/ 650766 h 1115598"/>
              <a:gd name="connsiteX7" fmla="*/ 2510972 w 2510972"/>
              <a:gd name="connsiteY7" fmla="*/ 929665 h 1115598"/>
              <a:gd name="connsiteX8" fmla="*/ 2510972 w 2510972"/>
              <a:gd name="connsiteY8" fmla="*/ 1115598 h 1115598"/>
              <a:gd name="connsiteX9" fmla="*/ 2092477 w 2510972"/>
              <a:gd name="connsiteY9" fmla="*/ 1115598 h 1115598"/>
              <a:gd name="connsiteX10" fmla="*/ 2003680 w 2510972"/>
              <a:gd name="connsiteY10" fmla="*/ 1287657 h 1115598"/>
              <a:gd name="connsiteX11" fmla="*/ 1464734 w 2510972"/>
              <a:gd name="connsiteY11" fmla="*/ 1115598 h 1115598"/>
              <a:gd name="connsiteX12" fmla="*/ 0 w 2510972"/>
              <a:gd name="connsiteY12" fmla="*/ 1115598 h 1115598"/>
              <a:gd name="connsiteX13" fmla="*/ 0 w 2510972"/>
              <a:gd name="connsiteY13" fmla="*/ 929665 h 1115598"/>
              <a:gd name="connsiteX14" fmla="*/ 0 w 2510972"/>
              <a:gd name="connsiteY14" fmla="*/ 650766 h 1115598"/>
              <a:gd name="connsiteX15" fmla="*/ 0 w 2510972"/>
              <a:gd name="connsiteY15" fmla="*/ 650766 h 1115598"/>
              <a:gd name="connsiteX16" fmla="*/ 0 w 2510972"/>
              <a:gd name="connsiteY16" fmla="*/ 0 h 1115598"/>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929665 h 1287657"/>
              <a:gd name="connsiteX14" fmla="*/ 0 w 2510972"/>
              <a:gd name="connsiteY14" fmla="*/ 650766 h 1287657"/>
              <a:gd name="connsiteX15" fmla="*/ 0 w 2510972"/>
              <a:gd name="connsiteY15"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650766 h 1287657"/>
              <a:gd name="connsiteX14" fmla="*/ 0 w 2510972"/>
              <a:gd name="connsiteY14" fmla="*/ 0 h 1287657"/>
              <a:gd name="connsiteX0" fmla="*/ 0 w 2510972"/>
              <a:gd name="connsiteY0" fmla="*/ 0 h 1287657"/>
              <a:gd name="connsiteX1" fmla="*/ 1464734 w 2510972"/>
              <a:gd name="connsiteY1" fmla="*/ 0 h 1287657"/>
              <a:gd name="connsiteX2" fmla="*/ 1464734 w 2510972"/>
              <a:gd name="connsiteY2" fmla="*/ 0 h 1287657"/>
              <a:gd name="connsiteX3" fmla="*/ 2092477 w 2510972"/>
              <a:gd name="connsiteY3" fmla="*/ 0 h 1287657"/>
              <a:gd name="connsiteX4" fmla="*/ 2510972 w 2510972"/>
              <a:gd name="connsiteY4" fmla="*/ 0 h 1287657"/>
              <a:gd name="connsiteX5" fmla="*/ 2510972 w 2510972"/>
              <a:gd name="connsiteY5" fmla="*/ 650766 h 1287657"/>
              <a:gd name="connsiteX6" fmla="*/ 2510972 w 2510972"/>
              <a:gd name="connsiteY6" fmla="*/ 650766 h 1287657"/>
              <a:gd name="connsiteX7" fmla="*/ 2510972 w 2510972"/>
              <a:gd name="connsiteY7" fmla="*/ 929665 h 1287657"/>
              <a:gd name="connsiteX8" fmla="*/ 2510972 w 2510972"/>
              <a:gd name="connsiteY8" fmla="*/ 1115598 h 1287657"/>
              <a:gd name="connsiteX9" fmla="*/ 2092477 w 2510972"/>
              <a:gd name="connsiteY9" fmla="*/ 1115598 h 1287657"/>
              <a:gd name="connsiteX10" fmla="*/ 2003680 w 2510972"/>
              <a:gd name="connsiteY10" fmla="*/ 1287657 h 1287657"/>
              <a:gd name="connsiteX11" fmla="*/ 1464734 w 2510972"/>
              <a:gd name="connsiteY11" fmla="*/ 1115598 h 1287657"/>
              <a:gd name="connsiteX12" fmla="*/ 0 w 2510972"/>
              <a:gd name="connsiteY12" fmla="*/ 1115598 h 1287657"/>
              <a:gd name="connsiteX13" fmla="*/ 0 w 2510972"/>
              <a:gd name="connsiteY13" fmla="*/ 0 h 1287657"/>
              <a:gd name="connsiteX0" fmla="*/ 38100 w 2549072"/>
              <a:gd name="connsiteY0" fmla="*/ 0 h 1287657"/>
              <a:gd name="connsiteX1" fmla="*/ 1502834 w 2549072"/>
              <a:gd name="connsiteY1" fmla="*/ 0 h 1287657"/>
              <a:gd name="connsiteX2" fmla="*/ 1502834 w 2549072"/>
              <a:gd name="connsiteY2" fmla="*/ 0 h 1287657"/>
              <a:gd name="connsiteX3" fmla="*/ 2130577 w 2549072"/>
              <a:gd name="connsiteY3" fmla="*/ 0 h 1287657"/>
              <a:gd name="connsiteX4" fmla="*/ 2549072 w 2549072"/>
              <a:gd name="connsiteY4" fmla="*/ 0 h 1287657"/>
              <a:gd name="connsiteX5" fmla="*/ 2549072 w 2549072"/>
              <a:gd name="connsiteY5" fmla="*/ 650766 h 1287657"/>
              <a:gd name="connsiteX6" fmla="*/ 2549072 w 2549072"/>
              <a:gd name="connsiteY6" fmla="*/ 650766 h 1287657"/>
              <a:gd name="connsiteX7" fmla="*/ 2549072 w 2549072"/>
              <a:gd name="connsiteY7" fmla="*/ 929665 h 1287657"/>
              <a:gd name="connsiteX8" fmla="*/ 2549072 w 2549072"/>
              <a:gd name="connsiteY8" fmla="*/ 1115598 h 1287657"/>
              <a:gd name="connsiteX9" fmla="*/ 2130577 w 2549072"/>
              <a:gd name="connsiteY9" fmla="*/ 1115598 h 1287657"/>
              <a:gd name="connsiteX10" fmla="*/ 2041780 w 2549072"/>
              <a:gd name="connsiteY10" fmla="*/ 1287657 h 1287657"/>
              <a:gd name="connsiteX11" fmla="*/ 1502834 w 2549072"/>
              <a:gd name="connsiteY11" fmla="*/ 1115598 h 1287657"/>
              <a:gd name="connsiteX12" fmla="*/ 0 w 2549072"/>
              <a:gd name="connsiteY12" fmla="*/ 1123218 h 1287657"/>
              <a:gd name="connsiteX13" fmla="*/ 38100 w 2549072"/>
              <a:gd name="connsiteY13" fmla="*/ 0 h 1287657"/>
              <a:gd name="connsiteX0" fmla="*/ 38100 w 2549072"/>
              <a:gd name="connsiteY0" fmla="*/ 0 h 1287657"/>
              <a:gd name="connsiteX1" fmla="*/ 1502834 w 2549072"/>
              <a:gd name="connsiteY1" fmla="*/ 0 h 1287657"/>
              <a:gd name="connsiteX2" fmla="*/ 2130577 w 2549072"/>
              <a:gd name="connsiteY2" fmla="*/ 0 h 1287657"/>
              <a:gd name="connsiteX3" fmla="*/ 2549072 w 2549072"/>
              <a:gd name="connsiteY3" fmla="*/ 0 h 1287657"/>
              <a:gd name="connsiteX4" fmla="*/ 2549072 w 2549072"/>
              <a:gd name="connsiteY4" fmla="*/ 650766 h 1287657"/>
              <a:gd name="connsiteX5" fmla="*/ 2549072 w 2549072"/>
              <a:gd name="connsiteY5" fmla="*/ 650766 h 1287657"/>
              <a:gd name="connsiteX6" fmla="*/ 2549072 w 2549072"/>
              <a:gd name="connsiteY6" fmla="*/ 929665 h 1287657"/>
              <a:gd name="connsiteX7" fmla="*/ 2549072 w 2549072"/>
              <a:gd name="connsiteY7" fmla="*/ 1115598 h 1287657"/>
              <a:gd name="connsiteX8" fmla="*/ 2130577 w 2549072"/>
              <a:gd name="connsiteY8" fmla="*/ 1115598 h 1287657"/>
              <a:gd name="connsiteX9" fmla="*/ 2041780 w 2549072"/>
              <a:gd name="connsiteY9" fmla="*/ 1287657 h 1287657"/>
              <a:gd name="connsiteX10" fmla="*/ 1502834 w 2549072"/>
              <a:gd name="connsiteY10" fmla="*/ 1115598 h 1287657"/>
              <a:gd name="connsiteX11" fmla="*/ 0 w 2549072"/>
              <a:gd name="connsiteY11" fmla="*/ 1123218 h 1287657"/>
              <a:gd name="connsiteX12" fmla="*/ 38100 w 2549072"/>
              <a:gd name="connsiteY12" fmla="*/ 0 h 1287657"/>
              <a:gd name="connsiteX0" fmla="*/ 38100 w 2549072"/>
              <a:gd name="connsiteY0" fmla="*/ 0 h 1287657"/>
              <a:gd name="connsiteX1" fmla="*/ 2130577 w 2549072"/>
              <a:gd name="connsiteY1" fmla="*/ 0 h 1287657"/>
              <a:gd name="connsiteX2" fmla="*/ 2549072 w 2549072"/>
              <a:gd name="connsiteY2" fmla="*/ 0 h 1287657"/>
              <a:gd name="connsiteX3" fmla="*/ 2549072 w 2549072"/>
              <a:gd name="connsiteY3" fmla="*/ 650766 h 1287657"/>
              <a:gd name="connsiteX4" fmla="*/ 2549072 w 2549072"/>
              <a:gd name="connsiteY4" fmla="*/ 650766 h 1287657"/>
              <a:gd name="connsiteX5" fmla="*/ 2549072 w 2549072"/>
              <a:gd name="connsiteY5" fmla="*/ 929665 h 1287657"/>
              <a:gd name="connsiteX6" fmla="*/ 2549072 w 2549072"/>
              <a:gd name="connsiteY6" fmla="*/ 1115598 h 1287657"/>
              <a:gd name="connsiteX7" fmla="*/ 2130577 w 2549072"/>
              <a:gd name="connsiteY7" fmla="*/ 1115598 h 1287657"/>
              <a:gd name="connsiteX8" fmla="*/ 2041780 w 2549072"/>
              <a:gd name="connsiteY8" fmla="*/ 1287657 h 1287657"/>
              <a:gd name="connsiteX9" fmla="*/ 1502834 w 2549072"/>
              <a:gd name="connsiteY9" fmla="*/ 1115598 h 1287657"/>
              <a:gd name="connsiteX10" fmla="*/ 0 w 2549072"/>
              <a:gd name="connsiteY10" fmla="*/ 1123218 h 1287657"/>
              <a:gd name="connsiteX11" fmla="*/ 38100 w 2549072"/>
              <a:gd name="connsiteY11"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929665 h 1287657"/>
              <a:gd name="connsiteX5" fmla="*/ 2549072 w 2549072"/>
              <a:gd name="connsiteY5" fmla="*/ 1115598 h 1287657"/>
              <a:gd name="connsiteX6" fmla="*/ 2130577 w 2549072"/>
              <a:gd name="connsiteY6" fmla="*/ 1115598 h 1287657"/>
              <a:gd name="connsiteX7" fmla="*/ 2041780 w 2549072"/>
              <a:gd name="connsiteY7" fmla="*/ 1287657 h 1287657"/>
              <a:gd name="connsiteX8" fmla="*/ 1502834 w 2549072"/>
              <a:gd name="connsiteY8" fmla="*/ 1115598 h 1287657"/>
              <a:gd name="connsiteX9" fmla="*/ 0 w 2549072"/>
              <a:gd name="connsiteY9" fmla="*/ 1123218 h 1287657"/>
              <a:gd name="connsiteX10" fmla="*/ 38100 w 2549072"/>
              <a:gd name="connsiteY10"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650766 h 1287657"/>
              <a:gd name="connsiteX4" fmla="*/ 2549072 w 2549072"/>
              <a:gd name="connsiteY4" fmla="*/ 1115598 h 1287657"/>
              <a:gd name="connsiteX5" fmla="*/ 2130577 w 2549072"/>
              <a:gd name="connsiteY5" fmla="*/ 1115598 h 1287657"/>
              <a:gd name="connsiteX6" fmla="*/ 2041780 w 2549072"/>
              <a:gd name="connsiteY6" fmla="*/ 1287657 h 1287657"/>
              <a:gd name="connsiteX7" fmla="*/ 1502834 w 2549072"/>
              <a:gd name="connsiteY7" fmla="*/ 1115598 h 1287657"/>
              <a:gd name="connsiteX8" fmla="*/ 0 w 2549072"/>
              <a:gd name="connsiteY8" fmla="*/ 1123218 h 1287657"/>
              <a:gd name="connsiteX9" fmla="*/ 38100 w 2549072"/>
              <a:gd name="connsiteY9" fmla="*/ 0 h 1287657"/>
              <a:gd name="connsiteX0" fmla="*/ 38100 w 2549072"/>
              <a:gd name="connsiteY0" fmla="*/ 0 h 1287657"/>
              <a:gd name="connsiteX1" fmla="*/ 2549072 w 2549072"/>
              <a:gd name="connsiteY1" fmla="*/ 0 h 1287657"/>
              <a:gd name="connsiteX2" fmla="*/ 2549072 w 2549072"/>
              <a:gd name="connsiteY2" fmla="*/ 650766 h 1287657"/>
              <a:gd name="connsiteX3" fmla="*/ 2549072 w 2549072"/>
              <a:gd name="connsiteY3" fmla="*/ 1115598 h 1287657"/>
              <a:gd name="connsiteX4" fmla="*/ 2130577 w 2549072"/>
              <a:gd name="connsiteY4" fmla="*/ 1115598 h 1287657"/>
              <a:gd name="connsiteX5" fmla="*/ 2041780 w 2549072"/>
              <a:gd name="connsiteY5" fmla="*/ 1287657 h 1287657"/>
              <a:gd name="connsiteX6" fmla="*/ 1502834 w 2549072"/>
              <a:gd name="connsiteY6" fmla="*/ 1115598 h 1287657"/>
              <a:gd name="connsiteX7" fmla="*/ 0 w 2549072"/>
              <a:gd name="connsiteY7" fmla="*/ 1123218 h 1287657"/>
              <a:gd name="connsiteX8" fmla="*/ 38100 w 2549072"/>
              <a:gd name="connsiteY8" fmla="*/ 0 h 1287657"/>
              <a:gd name="connsiteX0" fmla="*/ 38100 w 2549072"/>
              <a:gd name="connsiteY0" fmla="*/ 0 h 1287657"/>
              <a:gd name="connsiteX1" fmla="*/ 2549072 w 2549072"/>
              <a:gd name="connsiteY1" fmla="*/ 0 h 1287657"/>
              <a:gd name="connsiteX2" fmla="*/ 2549072 w 2549072"/>
              <a:gd name="connsiteY2" fmla="*/ 1115598 h 1287657"/>
              <a:gd name="connsiteX3" fmla="*/ 2130577 w 2549072"/>
              <a:gd name="connsiteY3" fmla="*/ 1115598 h 1287657"/>
              <a:gd name="connsiteX4" fmla="*/ 2041780 w 2549072"/>
              <a:gd name="connsiteY4" fmla="*/ 1287657 h 1287657"/>
              <a:gd name="connsiteX5" fmla="*/ 1502834 w 2549072"/>
              <a:gd name="connsiteY5" fmla="*/ 1115598 h 1287657"/>
              <a:gd name="connsiteX6" fmla="*/ 0 w 2549072"/>
              <a:gd name="connsiteY6" fmla="*/ 1123218 h 1287657"/>
              <a:gd name="connsiteX7" fmla="*/ 38100 w 2549072"/>
              <a:gd name="connsiteY7" fmla="*/ 0 h 1287657"/>
              <a:gd name="connsiteX0" fmla="*/ 38100 w 2648132"/>
              <a:gd name="connsiteY0" fmla="*/ 0 h 1287657"/>
              <a:gd name="connsiteX1" fmla="*/ 2549072 w 2648132"/>
              <a:gd name="connsiteY1" fmla="*/ 0 h 1287657"/>
              <a:gd name="connsiteX2" fmla="*/ 2648132 w 2648132"/>
              <a:gd name="connsiteY2" fmla="*/ 1115598 h 1287657"/>
              <a:gd name="connsiteX3" fmla="*/ 2130577 w 2648132"/>
              <a:gd name="connsiteY3" fmla="*/ 1115598 h 1287657"/>
              <a:gd name="connsiteX4" fmla="*/ 2041780 w 2648132"/>
              <a:gd name="connsiteY4" fmla="*/ 1287657 h 1287657"/>
              <a:gd name="connsiteX5" fmla="*/ 1502834 w 2648132"/>
              <a:gd name="connsiteY5" fmla="*/ 1115598 h 1287657"/>
              <a:gd name="connsiteX6" fmla="*/ 0 w 2648132"/>
              <a:gd name="connsiteY6" fmla="*/ 1123218 h 1287657"/>
              <a:gd name="connsiteX7" fmla="*/ 38100 w 2648132"/>
              <a:gd name="connsiteY7" fmla="*/ 0 h 1287657"/>
              <a:gd name="connsiteX0" fmla="*/ 38100 w 2648132"/>
              <a:gd name="connsiteY0" fmla="*/ 0 h 1123218"/>
              <a:gd name="connsiteX1" fmla="*/ 2549072 w 2648132"/>
              <a:gd name="connsiteY1" fmla="*/ 0 h 1123218"/>
              <a:gd name="connsiteX2" fmla="*/ 2648132 w 2648132"/>
              <a:gd name="connsiteY2" fmla="*/ 1115598 h 1123218"/>
              <a:gd name="connsiteX3" fmla="*/ 2130577 w 2648132"/>
              <a:gd name="connsiteY3" fmla="*/ 1115598 h 1123218"/>
              <a:gd name="connsiteX4" fmla="*/ 1502834 w 2648132"/>
              <a:gd name="connsiteY4" fmla="*/ 1115598 h 1123218"/>
              <a:gd name="connsiteX5" fmla="*/ 0 w 2648132"/>
              <a:gd name="connsiteY5" fmla="*/ 1123218 h 1123218"/>
              <a:gd name="connsiteX6" fmla="*/ 38100 w 2648132"/>
              <a:gd name="connsiteY6"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1502834 w 2648132"/>
              <a:gd name="connsiteY3" fmla="*/ 1115598 h 1123218"/>
              <a:gd name="connsiteX4" fmla="*/ 0 w 2648132"/>
              <a:gd name="connsiteY4" fmla="*/ 1123218 h 1123218"/>
              <a:gd name="connsiteX5" fmla="*/ 38100 w 2648132"/>
              <a:gd name="connsiteY5" fmla="*/ 0 h 1123218"/>
              <a:gd name="connsiteX0" fmla="*/ 38100 w 2648132"/>
              <a:gd name="connsiteY0" fmla="*/ 0 h 1123218"/>
              <a:gd name="connsiteX1" fmla="*/ 2549072 w 2648132"/>
              <a:gd name="connsiteY1" fmla="*/ 0 h 1123218"/>
              <a:gd name="connsiteX2" fmla="*/ 2648132 w 2648132"/>
              <a:gd name="connsiteY2" fmla="*/ 1115598 h 1123218"/>
              <a:gd name="connsiteX3" fmla="*/ 0 w 2648132"/>
              <a:gd name="connsiteY3" fmla="*/ 1123218 h 1123218"/>
              <a:gd name="connsiteX4" fmla="*/ 38100 w 2648132"/>
              <a:gd name="connsiteY4" fmla="*/ 0 h 1123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132" h="1123218">
                <a:moveTo>
                  <a:pt x="38100" y="0"/>
                </a:moveTo>
                <a:lnTo>
                  <a:pt x="2549072" y="0"/>
                </a:lnTo>
                <a:lnTo>
                  <a:pt x="2648132" y="1115598"/>
                </a:lnTo>
                <a:lnTo>
                  <a:pt x="0" y="1123218"/>
                </a:lnTo>
                <a:lnTo>
                  <a:pt x="38100"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oAutofit/>
          </a:bodyPr>
          <a:lstStyle/>
          <a:p>
            <a:pPr algn="ctr"/>
            <a:r>
              <a:rPr lang="en-US" dirty="0"/>
              <a:t>More adults with asthma than adults without asthma have fair or poor health. Obesity is associated significantly with the development of asthma, worsening asthma symptoms, and poor asthma control. This leads to increased medication use and hospitalizations.</a:t>
            </a:r>
            <a:r>
              <a:rPr lang="en-US" baseline="30000" dirty="0"/>
              <a:t>16</a:t>
            </a:r>
            <a:r>
              <a:rPr lang="en-US" dirty="0"/>
              <a:t> </a:t>
            </a:r>
          </a:p>
        </p:txBody>
      </p:sp>
      <p:sp>
        <p:nvSpPr>
          <p:cNvPr id="57" name="Rectangle 56">
            <a:extLst>
              <a:ext uri="{FF2B5EF4-FFF2-40B4-BE49-F238E27FC236}">
                <a16:creationId xmlns:a16="http://schemas.microsoft.com/office/drawing/2014/main" id="{3CC2830E-DFB1-4299-9D8D-A4D6B4C39D95}"/>
              </a:ext>
            </a:extLst>
          </p:cNvPr>
          <p:cNvSpPr/>
          <p:nvPr/>
        </p:nvSpPr>
        <p:spPr>
          <a:xfrm>
            <a:off x="4709319" y="5313973"/>
            <a:ext cx="4294502" cy="757130"/>
          </a:xfrm>
          <a:prstGeom prst="rect">
            <a:avLst/>
          </a:prstGeom>
        </p:spPr>
        <p:txBody>
          <a:bodyPr wrap="square">
            <a:spAutoFit/>
          </a:bodyPr>
          <a:lstStyle/>
          <a:p>
            <a:pPr defTabSz="685818">
              <a:lnSpc>
                <a:spcPct val="90000"/>
              </a:lnSpc>
              <a:spcBef>
                <a:spcPts val="750"/>
              </a:spcBef>
            </a:pPr>
            <a:r>
              <a:rPr lang="en-US" sz="1600" dirty="0">
                <a:solidFill>
                  <a:schemeClr val="accent5"/>
                </a:solidFill>
                <a:latin typeface="Century Gothic" panose="020B0502020202020204" pitchFamily="34" charset="0"/>
              </a:rPr>
              <a:t>The annual per-person medical costs of asthma is $3,266, of which $1,830 is for prescriptions. </a:t>
            </a:r>
            <a:r>
              <a:rPr lang="en-US" sz="1600" baseline="30000" dirty="0">
                <a:solidFill>
                  <a:schemeClr val="accent5"/>
                </a:solidFill>
                <a:latin typeface="Century Gothic" panose="020B0502020202020204" pitchFamily="34" charset="0"/>
              </a:rPr>
              <a:t>18</a:t>
            </a:r>
          </a:p>
        </p:txBody>
      </p:sp>
      <p:sp>
        <p:nvSpPr>
          <p:cNvPr id="43" name="Subtitle 15">
            <a:extLst>
              <a:ext uri="{FF2B5EF4-FFF2-40B4-BE49-F238E27FC236}">
                <a16:creationId xmlns:a16="http://schemas.microsoft.com/office/drawing/2014/main" id="{663655BD-431E-47A3-A666-59B5A120EEA8}"/>
              </a:ext>
            </a:extLst>
          </p:cNvPr>
          <p:cNvSpPr txBox="1">
            <a:spLocks/>
          </p:cNvSpPr>
          <p:nvPr/>
        </p:nvSpPr>
        <p:spPr>
          <a:xfrm>
            <a:off x="9136326" y="5776922"/>
            <a:ext cx="2062358" cy="7017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400" dirty="0">
                <a:solidFill>
                  <a:schemeClr val="accent3"/>
                </a:solidFill>
                <a:latin typeface="Franklin Gothic Heavy" panose="020B0903020102020204" pitchFamily="34" charset="0"/>
              </a:rPr>
              <a:t>10 PPL</a:t>
            </a:r>
            <a:endParaRPr lang="en-US" sz="3200" dirty="0">
              <a:solidFill>
                <a:schemeClr val="accent3"/>
              </a:solidFill>
              <a:latin typeface="Franklin Gothic Heavy" panose="020B0903020102020204" pitchFamily="34" charset="0"/>
            </a:endParaRPr>
          </a:p>
        </p:txBody>
      </p:sp>
      <p:sp>
        <p:nvSpPr>
          <p:cNvPr id="45" name="Subtitle 15">
            <a:extLst>
              <a:ext uri="{FF2B5EF4-FFF2-40B4-BE49-F238E27FC236}">
                <a16:creationId xmlns:a16="http://schemas.microsoft.com/office/drawing/2014/main" id="{257BFF07-315A-4EE3-8B24-C23D032170B6}"/>
              </a:ext>
            </a:extLst>
          </p:cNvPr>
          <p:cNvSpPr txBox="1">
            <a:spLocks/>
          </p:cNvSpPr>
          <p:nvPr/>
        </p:nvSpPr>
        <p:spPr>
          <a:xfrm>
            <a:off x="11026512" y="5734061"/>
            <a:ext cx="1100433" cy="6740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accent1"/>
                </a:solidFill>
                <a:latin typeface="Franklin Gothic Medium" panose="020B0603020102020204" pitchFamily="34" charset="0"/>
              </a:rPr>
              <a:t>Die every day of asthma</a:t>
            </a:r>
          </a:p>
        </p:txBody>
      </p:sp>
      <p:sp>
        <p:nvSpPr>
          <p:cNvPr id="49" name="Rectangle 48">
            <a:extLst>
              <a:ext uri="{FF2B5EF4-FFF2-40B4-BE49-F238E27FC236}">
                <a16:creationId xmlns:a16="http://schemas.microsoft.com/office/drawing/2014/main" id="{EEF68D67-4124-4DE8-AB3A-F52565D9B044}"/>
              </a:ext>
            </a:extLst>
          </p:cNvPr>
          <p:cNvSpPr/>
          <p:nvPr/>
        </p:nvSpPr>
        <p:spPr>
          <a:xfrm>
            <a:off x="10043320" y="3505200"/>
            <a:ext cx="2118518" cy="1200329"/>
          </a:xfrm>
          <a:prstGeom prst="rect">
            <a:avLst/>
          </a:prstGeom>
        </p:spPr>
        <p:txBody>
          <a:bodyPr wrap="square">
            <a:spAutoFit/>
          </a:bodyPr>
          <a:lstStyle/>
          <a:p>
            <a:pPr defTabSz="685818">
              <a:lnSpc>
                <a:spcPct val="90000"/>
              </a:lnSpc>
              <a:spcBef>
                <a:spcPts val="750"/>
              </a:spcBef>
            </a:pPr>
            <a:r>
              <a:rPr lang="en-US" sz="1600" dirty="0">
                <a:solidFill>
                  <a:schemeClr val="accent5"/>
                </a:solidFill>
                <a:latin typeface="Century Gothic" panose="020B0502020202020204" pitchFamily="34" charset="0"/>
              </a:rPr>
              <a:t>Asthma is life threatening, but it can be managed to minimize symptoms. </a:t>
            </a:r>
          </a:p>
        </p:txBody>
      </p:sp>
      <p:pic>
        <p:nvPicPr>
          <p:cNvPr id="32" name="Graphic 18" descr="Man">
            <a:extLst>
              <a:ext uri="{FF2B5EF4-FFF2-40B4-BE49-F238E27FC236}">
                <a16:creationId xmlns:a16="http://schemas.microsoft.com/office/drawing/2014/main" id="{AFE10CB6-7517-4801-B9F8-A997CF22D9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49" y="4806151"/>
            <a:ext cx="713246" cy="462290"/>
          </a:xfrm>
          <a:prstGeom prst="rect">
            <a:avLst/>
          </a:prstGeom>
        </p:spPr>
      </p:pic>
      <p:pic>
        <p:nvPicPr>
          <p:cNvPr id="33" name="Graphic 18" descr="Man">
            <a:extLst>
              <a:ext uri="{FF2B5EF4-FFF2-40B4-BE49-F238E27FC236}">
                <a16:creationId xmlns:a16="http://schemas.microsoft.com/office/drawing/2014/main" id="{AFE10CB6-7517-4801-B9F8-A997CF22D9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51" y="5291932"/>
            <a:ext cx="713246" cy="462290"/>
          </a:xfrm>
          <a:prstGeom prst="rect">
            <a:avLst/>
          </a:prstGeom>
        </p:spPr>
      </p:pic>
      <p:pic>
        <p:nvPicPr>
          <p:cNvPr id="34" name="Graphic 27" descr="Man">
            <a:extLst>
              <a:ext uri="{FF2B5EF4-FFF2-40B4-BE49-F238E27FC236}">
                <a16:creationId xmlns:a16="http://schemas.microsoft.com/office/drawing/2014/main" id="{848B61F5-9176-4891-B003-6B42C805CB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47124" y="5294898"/>
            <a:ext cx="713246" cy="462290"/>
          </a:xfrm>
          <a:prstGeom prst="rect">
            <a:avLst/>
          </a:prstGeom>
        </p:spPr>
      </p:pic>
      <p:sp>
        <p:nvSpPr>
          <p:cNvPr id="35" name="Subtitle 15">
            <a:extLst>
              <a:ext uri="{FF2B5EF4-FFF2-40B4-BE49-F238E27FC236}">
                <a16:creationId xmlns:a16="http://schemas.microsoft.com/office/drawing/2014/main" id="{663655BD-431E-47A3-A666-59B5A120EEA8}"/>
              </a:ext>
            </a:extLst>
          </p:cNvPr>
          <p:cNvSpPr txBox="1">
            <a:spLocks/>
          </p:cNvSpPr>
          <p:nvPr/>
        </p:nvSpPr>
        <p:spPr>
          <a:xfrm>
            <a:off x="8817242" y="4972055"/>
            <a:ext cx="2091579" cy="701731"/>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400" dirty="0">
                <a:solidFill>
                  <a:schemeClr val="accent3"/>
                </a:solidFill>
                <a:latin typeface="Franklin Gothic Heavy" panose="020B0903020102020204" pitchFamily="34" charset="0"/>
              </a:rPr>
              <a:t>1.7 MM</a:t>
            </a:r>
            <a:endParaRPr lang="en-US" sz="3200" dirty="0">
              <a:solidFill>
                <a:schemeClr val="accent3"/>
              </a:solidFill>
              <a:latin typeface="Franklin Gothic Heavy" panose="020B0903020102020204" pitchFamily="34" charset="0"/>
            </a:endParaRPr>
          </a:p>
        </p:txBody>
      </p:sp>
      <p:sp>
        <p:nvSpPr>
          <p:cNvPr id="36" name="Subtitle 15">
            <a:extLst>
              <a:ext uri="{FF2B5EF4-FFF2-40B4-BE49-F238E27FC236}">
                <a16:creationId xmlns:a16="http://schemas.microsoft.com/office/drawing/2014/main" id="{257BFF07-315A-4EE3-8B24-C23D032170B6}"/>
              </a:ext>
            </a:extLst>
          </p:cNvPr>
          <p:cNvSpPr txBox="1">
            <a:spLocks/>
          </p:cNvSpPr>
          <p:nvPr/>
        </p:nvSpPr>
        <p:spPr>
          <a:xfrm>
            <a:off x="10948426" y="5176831"/>
            <a:ext cx="1137224" cy="286232"/>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accent1"/>
                </a:solidFill>
                <a:latin typeface="Franklin Gothic Medium" panose="020B0603020102020204" pitchFamily="34" charset="0"/>
              </a:rPr>
              <a:t>ED Visiits </a:t>
            </a:r>
          </a:p>
        </p:txBody>
      </p:sp>
      <p:sp>
        <p:nvSpPr>
          <p:cNvPr id="37" name="Subtitle 15">
            <a:extLst>
              <a:ext uri="{FF2B5EF4-FFF2-40B4-BE49-F238E27FC236}">
                <a16:creationId xmlns:a16="http://schemas.microsoft.com/office/drawing/2014/main" id="{257BFF07-315A-4EE3-8B24-C23D032170B6}"/>
              </a:ext>
            </a:extLst>
          </p:cNvPr>
          <p:cNvSpPr txBox="1">
            <a:spLocks/>
          </p:cNvSpPr>
          <p:nvPr/>
        </p:nvSpPr>
        <p:spPr>
          <a:xfrm>
            <a:off x="9529194" y="5557835"/>
            <a:ext cx="1137224" cy="286232"/>
          </a:xfrm>
          <a:prstGeom prst="rect">
            <a:avLst/>
          </a:prstGeom>
        </p:spPr>
        <p:txBody>
          <a:bodyPr vert="horz" wrap="square" lIns="91440" tIns="45720" rIns="91440" bIns="45720" rtlCol="0">
            <a:spAutoFit/>
          </a:bodyPr>
          <a:lstStyle>
            <a:lvl1pPr marL="0" indent="0" algn="l" defTabSz="685818" rtl="0" eaLnBrk="1" latinLnBrk="0" hangingPunct="1">
              <a:lnSpc>
                <a:spcPct val="90000"/>
              </a:lnSpc>
              <a:spcBef>
                <a:spcPts val="750"/>
              </a:spcBef>
              <a:buFont typeface="Arial" panose="020B0604020202020204" pitchFamily="34" charset="0"/>
              <a:buNone/>
              <a:defRPr sz="2030" kern="1200" cap="all" baseline="0">
                <a:solidFill>
                  <a:schemeClr val="bg1"/>
                </a:solidFill>
                <a:latin typeface="+mj-lt"/>
                <a:ea typeface="+mn-ea"/>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7273"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3"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9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01"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1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2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accent5"/>
                </a:solidFill>
                <a:latin typeface="Century Gothic" charset="0"/>
                <a:ea typeface="Century Gothic" charset="0"/>
                <a:cs typeface="Century Gothic" charset="0"/>
              </a:rPr>
              <a:t>And</a:t>
            </a:r>
          </a:p>
        </p:txBody>
      </p:sp>
      <p:sp>
        <p:nvSpPr>
          <p:cNvPr id="38" name="Content Placeholder 16">
            <a:extLst>
              <a:ext uri="{FF2B5EF4-FFF2-40B4-BE49-F238E27FC236}">
                <a16:creationId xmlns:a16="http://schemas.microsoft.com/office/drawing/2014/main" id="{C8A403BB-BF56-4D23-A333-8B8DF84007D4}"/>
              </a:ext>
              <a:ext uri="{C183D7F6-B498-43B3-948B-1728B52AA6E4}">
                <adec:decorative xmlns:adec="http://schemas.microsoft.com/office/drawing/2017/decorative" val="1"/>
              </a:ext>
            </a:extLst>
          </p:cNvPr>
          <p:cNvSpPr txBox="1">
            <a:spLocks/>
          </p:cNvSpPr>
          <p:nvPr/>
        </p:nvSpPr>
        <p:spPr>
          <a:xfrm>
            <a:off x="34893" y="6502241"/>
            <a:ext cx="11657954" cy="37278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18. Centers for Disease Control and Prevention: Asthmas. </a:t>
            </a:r>
            <a:r>
              <a:rPr lang="en-US" sz="1200" dirty="0">
                <a:hlinkClick r:id="rId8"/>
              </a:rPr>
              <a:t>https://www.cdc.gov/asthma/default.htm</a:t>
            </a:r>
            <a:r>
              <a:rPr lang="en-US" sz="1200" dirty="0"/>
              <a:t>. Accessed February 10, 2020. </a:t>
            </a:r>
          </a:p>
        </p:txBody>
      </p:sp>
    </p:spTree>
    <p:extLst>
      <p:ext uri="{BB962C8B-B14F-4D97-AF65-F5344CB8AC3E}">
        <p14:creationId xmlns:p14="http://schemas.microsoft.com/office/powerpoint/2010/main" val="19920166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6667">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14:bounceEnd="26667">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6667">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26667">
                                          <p:cBhvr additive="base">
                                            <p:cTn id="13" dur="750" fill="hold"/>
                                            <p:tgtEl>
                                              <p:spTgt spid="3"/>
                                            </p:tgtEl>
                                            <p:attrNameLst>
                                              <p:attrName>ppt_x</p:attrName>
                                            </p:attrNameLst>
                                          </p:cBhvr>
                                          <p:tavLst>
                                            <p:tav tm="0">
                                              <p:val>
                                                <p:strVal val="1+#ppt_w/2"/>
                                              </p:val>
                                            </p:tav>
                                            <p:tav tm="100000">
                                              <p:val>
                                                <p:strVal val="#ppt_x"/>
                                              </p:val>
                                            </p:tav>
                                          </p:tavLst>
                                        </p:anim>
                                        <p:anim calcmode="lin" valueType="num" p14:bounceEnd="26667">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26667">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26667">
                                          <p:cBhvr additive="base">
                                            <p:cTn id="19" dur="750" fill="hold"/>
                                            <p:tgtEl>
                                              <p:spTgt spid="8"/>
                                            </p:tgtEl>
                                            <p:attrNameLst>
                                              <p:attrName>ppt_x</p:attrName>
                                            </p:attrNameLst>
                                          </p:cBhvr>
                                          <p:tavLst>
                                            <p:tav tm="0">
                                              <p:val>
                                                <p:strVal val="#ppt_x"/>
                                              </p:val>
                                            </p:tav>
                                            <p:tav tm="100000">
                                              <p:val>
                                                <p:strVal val="#ppt_x"/>
                                              </p:val>
                                            </p:tav>
                                          </p:tavLst>
                                        </p:anim>
                                        <p:anim calcmode="lin" valueType="num" p14:bounceEnd="26667">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26667">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14:bounceEnd="26667">
                                          <p:cBhvr additive="base">
                                            <p:cTn id="23" dur="750" fill="hold"/>
                                            <p:tgtEl>
                                              <p:spTgt spid="10"/>
                                            </p:tgtEl>
                                            <p:attrNameLst>
                                              <p:attrName>ppt_x</p:attrName>
                                            </p:attrNameLst>
                                          </p:cBhvr>
                                          <p:tavLst>
                                            <p:tav tm="0">
                                              <p:val>
                                                <p:strVal val="#ppt_x"/>
                                              </p:val>
                                            </p:tav>
                                            <p:tav tm="100000">
                                              <p:val>
                                                <p:strVal val="#ppt_x"/>
                                              </p:val>
                                            </p:tav>
                                          </p:tavLst>
                                        </p:anim>
                                        <p:anim calcmode="lin" valueType="num" p14:bounceEnd="26667">
                                          <p:cBhvr additive="base">
                                            <p:cTn id="24" dur="7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26667">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14:bounceEnd="26667">
                                          <p:cBhvr additive="base">
                                            <p:cTn id="27" dur="750" fill="hold"/>
                                            <p:tgtEl>
                                              <p:spTgt spid="20"/>
                                            </p:tgtEl>
                                            <p:attrNameLst>
                                              <p:attrName>ppt_x</p:attrName>
                                            </p:attrNameLst>
                                          </p:cBhvr>
                                          <p:tavLst>
                                            <p:tav tm="0">
                                              <p:val>
                                                <p:strVal val="#ppt_x"/>
                                              </p:val>
                                            </p:tav>
                                            <p:tav tm="100000">
                                              <p:val>
                                                <p:strVal val="#ppt_x"/>
                                              </p:val>
                                            </p:tav>
                                          </p:tavLst>
                                        </p:anim>
                                        <p:anim calcmode="lin" valueType="num" p14:bounceEnd="26667">
                                          <p:cBhvr additive="base">
                                            <p:cTn id="28" dur="75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26667">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14:bounceEnd="26667">
                                          <p:cBhvr additive="base">
                                            <p:cTn id="31" dur="750" fill="hold"/>
                                            <p:tgtEl>
                                              <p:spTgt spid="19"/>
                                            </p:tgtEl>
                                            <p:attrNameLst>
                                              <p:attrName>ppt_x</p:attrName>
                                            </p:attrNameLst>
                                          </p:cBhvr>
                                          <p:tavLst>
                                            <p:tav tm="0">
                                              <p:val>
                                                <p:strVal val="#ppt_x"/>
                                              </p:val>
                                            </p:tav>
                                            <p:tav tm="100000">
                                              <p:val>
                                                <p:strVal val="#ppt_x"/>
                                              </p:val>
                                            </p:tav>
                                          </p:tavLst>
                                        </p:anim>
                                        <p:anim calcmode="lin" valueType="num" p14:bounceEnd="26667">
                                          <p:cBhvr additive="base">
                                            <p:cTn id="32" dur="75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26667">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14:bounceEnd="26667">
                                          <p:cBhvr additive="base">
                                            <p:cTn id="35" dur="750" fill="hold"/>
                                            <p:tgtEl>
                                              <p:spTgt spid="21"/>
                                            </p:tgtEl>
                                            <p:attrNameLst>
                                              <p:attrName>ppt_x</p:attrName>
                                            </p:attrNameLst>
                                          </p:cBhvr>
                                          <p:tavLst>
                                            <p:tav tm="0">
                                              <p:val>
                                                <p:strVal val="#ppt_x"/>
                                              </p:val>
                                            </p:tav>
                                            <p:tav tm="100000">
                                              <p:val>
                                                <p:strVal val="#ppt_x"/>
                                              </p:val>
                                            </p:tav>
                                          </p:tavLst>
                                        </p:anim>
                                        <p:anim calcmode="lin" valueType="num" p14:bounceEnd="26667">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26667">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14:bounceEnd="26667">
                                          <p:cBhvr additive="base">
                                            <p:cTn id="39" dur="750" fill="hold"/>
                                            <p:tgtEl>
                                              <p:spTgt spid="23"/>
                                            </p:tgtEl>
                                            <p:attrNameLst>
                                              <p:attrName>ppt_x</p:attrName>
                                            </p:attrNameLst>
                                          </p:cBhvr>
                                          <p:tavLst>
                                            <p:tav tm="0">
                                              <p:val>
                                                <p:strVal val="#ppt_x"/>
                                              </p:val>
                                            </p:tav>
                                            <p:tav tm="100000">
                                              <p:val>
                                                <p:strVal val="#ppt_x"/>
                                              </p:val>
                                            </p:tav>
                                          </p:tavLst>
                                        </p:anim>
                                        <p:anim calcmode="lin" valueType="num" p14:bounceEnd="26667">
                                          <p:cBhvr additive="base">
                                            <p:cTn id="40" dur="75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26667">
                                      <p:stCondLst>
                                        <p:cond delay="100"/>
                                      </p:stCondLst>
                                      <p:childTnLst>
                                        <p:set>
                                          <p:cBhvr>
                                            <p:cTn id="42" dur="1" fill="hold">
                                              <p:stCondLst>
                                                <p:cond delay="0"/>
                                              </p:stCondLst>
                                            </p:cTn>
                                            <p:tgtEl>
                                              <p:spTgt spid="22"/>
                                            </p:tgtEl>
                                            <p:attrNameLst>
                                              <p:attrName>style.visibility</p:attrName>
                                            </p:attrNameLst>
                                          </p:cBhvr>
                                          <p:to>
                                            <p:strVal val="visible"/>
                                          </p:to>
                                        </p:set>
                                        <p:anim calcmode="lin" valueType="num" p14:bounceEnd="26667">
                                          <p:cBhvr additive="base">
                                            <p:cTn id="43" dur="750" fill="hold"/>
                                            <p:tgtEl>
                                              <p:spTgt spid="22"/>
                                            </p:tgtEl>
                                            <p:attrNameLst>
                                              <p:attrName>ppt_x</p:attrName>
                                            </p:attrNameLst>
                                          </p:cBhvr>
                                          <p:tavLst>
                                            <p:tav tm="0">
                                              <p:val>
                                                <p:strVal val="#ppt_x"/>
                                              </p:val>
                                            </p:tav>
                                            <p:tav tm="100000">
                                              <p:val>
                                                <p:strVal val="#ppt_x"/>
                                              </p:val>
                                            </p:tav>
                                          </p:tavLst>
                                        </p:anim>
                                        <p:anim calcmode="lin" valueType="num" p14:bounceEnd="26667">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14:presetBounceEnd="26667">
                                      <p:stCondLst>
                                        <p:cond delay="150"/>
                                      </p:stCondLst>
                                      <p:childTnLst>
                                        <p:set>
                                          <p:cBhvr>
                                            <p:cTn id="46" dur="1" fill="hold">
                                              <p:stCondLst>
                                                <p:cond delay="0"/>
                                              </p:stCondLst>
                                            </p:cTn>
                                            <p:tgtEl>
                                              <p:spTgt spid="25"/>
                                            </p:tgtEl>
                                            <p:attrNameLst>
                                              <p:attrName>style.visibility</p:attrName>
                                            </p:attrNameLst>
                                          </p:cBhvr>
                                          <p:to>
                                            <p:strVal val="visible"/>
                                          </p:to>
                                        </p:set>
                                        <p:anim calcmode="lin" valueType="num" p14:bounceEnd="26667">
                                          <p:cBhvr additive="base">
                                            <p:cTn id="47" dur="750" fill="hold"/>
                                            <p:tgtEl>
                                              <p:spTgt spid="25"/>
                                            </p:tgtEl>
                                            <p:attrNameLst>
                                              <p:attrName>ppt_x</p:attrName>
                                            </p:attrNameLst>
                                          </p:cBhvr>
                                          <p:tavLst>
                                            <p:tav tm="0">
                                              <p:val>
                                                <p:strVal val="#ppt_x"/>
                                              </p:val>
                                            </p:tav>
                                            <p:tav tm="100000">
                                              <p:val>
                                                <p:strVal val="#ppt_x"/>
                                              </p:val>
                                            </p:tav>
                                          </p:tavLst>
                                        </p:anim>
                                        <p:anim calcmode="lin" valueType="num" p14:bounceEnd="26667">
                                          <p:cBhvr additive="base">
                                            <p:cTn id="48" dur="75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14:presetBounceEnd="26667">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14:bounceEnd="26667">
                                          <p:cBhvr additive="base">
                                            <p:cTn id="51" dur="750" fill="hold"/>
                                            <p:tgtEl>
                                              <p:spTgt spid="24"/>
                                            </p:tgtEl>
                                            <p:attrNameLst>
                                              <p:attrName>ppt_x</p:attrName>
                                            </p:attrNameLst>
                                          </p:cBhvr>
                                          <p:tavLst>
                                            <p:tav tm="0">
                                              <p:val>
                                                <p:strVal val="#ppt_x"/>
                                              </p:val>
                                            </p:tav>
                                            <p:tav tm="100000">
                                              <p:val>
                                                <p:strVal val="#ppt_x"/>
                                              </p:val>
                                            </p:tav>
                                          </p:tavLst>
                                        </p:anim>
                                        <p:anim calcmode="lin" valueType="num" p14:bounceEnd="26667">
                                          <p:cBhvr additive="base">
                                            <p:cTn id="52" dur="75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26667">
                                      <p:stCondLst>
                                        <p:cond delay="100"/>
                                      </p:stCondLst>
                                      <p:childTnLst>
                                        <p:set>
                                          <p:cBhvr>
                                            <p:cTn id="54" dur="1" fill="hold">
                                              <p:stCondLst>
                                                <p:cond delay="0"/>
                                              </p:stCondLst>
                                            </p:cTn>
                                            <p:tgtEl>
                                              <p:spTgt spid="26"/>
                                            </p:tgtEl>
                                            <p:attrNameLst>
                                              <p:attrName>style.visibility</p:attrName>
                                            </p:attrNameLst>
                                          </p:cBhvr>
                                          <p:to>
                                            <p:strVal val="visible"/>
                                          </p:to>
                                        </p:set>
                                        <p:anim calcmode="lin" valueType="num" p14:bounceEnd="26667">
                                          <p:cBhvr additive="base">
                                            <p:cTn id="55" dur="750" fill="hold"/>
                                            <p:tgtEl>
                                              <p:spTgt spid="26"/>
                                            </p:tgtEl>
                                            <p:attrNameLst>
                                              <p:attrName>ppt_x</p:attrName>
                                            </p:attrNameLst>
                                          </p:cBhvr>
                                          <p:tavLst>
                                            <p:tav tm="0">
                                              <p:val>
                                                <p:strVal val="#ppt_x"/>
                                              </p:val>
                                            </p:tav>
                                            <p:tav tm="100000">
                                              <p:val>
                                                <p:strVal val="#ppt_x"/>
                                              </p:val>
                                            </p:tav>
                                          </p:tavLst>
                                        </p:anim>
                                        <p:anim calcmode="lin" valueType="num" p14:bounceEnd="26667">
                                          <p:cBhvr additive="base">
                                            <p:cTn id="56" dur="75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26667">
                                      <p:stCondLst>
                                        <p:cond delay="150"/>
                                      </p:stCondLst>
                                      <p:childTnLst>
                                        <p:set>
                                          <p:cBhvr>
                                            <p:cTn id="58" dur="1" fill="hold">
                                              <p:stCondLst>
                                                <p:cond delay="0"/>
                                              </p:stCondLst>
                                            </p:cTn>
                                            <p:tgtEl>
                                              <p:spTgt spid="28"/>
                                            </p:tgtEl>
                                            <p:attrNameLst>
                                              <p:attrName>style.visibility</p:attrName>
                                            </p:attrNameLst>
                                          </p:cBhvr>
                                          <p:to>
                                            <p:strVal val="visible"/>
                                          </p:to>
                                        </p:set>
                                        <p:anim calcmode="lin" valueType="num" p14:bounceEnd="26667">
                                          <p:cBhvr additive="base">
                                            <p:cTn id="59" dur="750" fill="hold"/>
                                            <p:tgtEl>
                                              <p:spTgt spid="28"/>
                                            </p:tgtEl>
                                            <p:attrNameLst>
                                              <p:attrName>ppt_x</p:attrName>
                                            </p:attrNameLst>
                                          </p:cBhvr>
                                          <p:tavLst>
                                            <p:tav tm="0">
                                              <p:val>
                                                <p:strVal val="#ppt_x"/>
                                              </p:val>
                                            </p:tav>
                                            <p:tav tm="100000">
                                              <p:val>
                                                <p:strVal val="#ppt_x"/>
                                              </p:val>
                                            </p:tav>
                                          </p:tavLst>
                                        </p:anim>
                                        <p:anim calcmode="lin" valueType="num" p14:bounceEnd="26667">
                                          <p:cBhvr additive="base">
                                            <p:cTn id="60" dur="75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14:presetBounceEnd="26667">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14:bounceEnd="26667">
                                          <p:cBhvr additive="base">
                                            <p:cTn id="63" dur="750" fill="hold"/>
                                            <p:tgtEl>
                                              <p:spTgt spid="27"/>
                                            </p:tgtEl>
                                            <p:attrNameLst>
                                              <p:attrName>ppt_x</p:attrName>
                                            </p:attrNameLst>
                                          </p:cBhvr>
                                          <p:tavLst>
                                            <p:tav tm="0">
                                              <p:val>
                                                <p:strVal val="#ppt_x"/>
                                              </p:val>
                                            </p:tav>
                                            <p:tav tm="100000">
                                              <p:val>
                                                <p:strVal val="#ppt_x"/>
                                              </p:val>
                                            </p:tav>
                                          </p:tavLst>
                                        </p:anim>
                                        <p:anim calcmode="lin" valueType="num" p14:bounceEnd="26667">
                                          <p:cBhvr additive="base">
                                            <p:cTn id="64" dur="75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26667">
                                      <p:stCondLst>
                                        <p:cond delay="250"/>
                                      </p:stCondLst>
                                      <p:childTnLst>
                                        <p:set>
                                          <p:cBhvr>
                                            <p:cTn id="66" dur="1" fill="hold">
                                              <p:stCondLst>
                                                <p:cond delay="0"/>
                                              </p:stCondLst>
                                            </p:cTn>
                                            <p:tgtEl>
                                              <p:spTgt spid="9"/>
                                            </p:tgtEl>
                                            <p:attrNameLst>
                                              <p:attrName>style.visibility</p:attrName>
                                            </p:attrNameLst>
                                          </p:cBhvr>
                                          <p:to>
                                            <p:strVal val="visible"/>
                                          </p:to>
                                        </p:set>
                                        <p:anim calcmode="lin" valueType="num" p14:bounceEnd="26667">
                                          <p:cBhvr additive="base">
                                            <p:cTn id="67" dur="750" fill="hold"/>
                                            <p:tgtEl>
                                              <p:spTgt spid="9"/>
                                            </p:tgtEl>
                                            <p:attrNameLst>
                                              <p:attrName>ppt_x</p:attrName>
                                            </p:attrNameLst>
                                          </p:cBhvr>
                                          <p:tavLst>
                                            <p:tav tm="0">
                                              <p:val>
                                                <p:strVal val="#ppt_x"/>
                                              </p:val>
                                            </p:tav>
                                            <p:tav tm="100000">
                                              <p:val>
                                                <p:strVal val="#ppt_x"/>
                                              </p:val>
                                            </p:tav>
                                          </p:tavLst>
                                        </p:anim>
                                        <p:anim calcmode="lin" valueType="num" p14:bounceEnd="26667">
                                          <p:cBhvr additive="base">
                                            <p:cTn id="68" dur="75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26667">
                                      <p:stCondLst>
                                        <p:cond delay="250"/>
                                      </p:stCondLst>
                                      <p:childTnLst>
                                        <p:set>
                                          <p:cBhvr>
                                            <p:cTn id="70" dur="1" fill="hold">
                                              <p:stCondLst>
                                                <p:cond delay="0"/>
                                              </p:stCondLst>
                                            </p:cTn>
                                            <p:tgtEl>
                                              <p:spTgt spid="17"/>
                                            </p:tgtEl>
                                            <p:attrNameLst>
                                              <p:attrName>style.visibility</p:attrName>
                                            </p:attrNameLst>
                                          </p:cBhvr>
                                          <p:to>
                                            <p:strVal val="visible"/>
                                          </p:to>
                                        </p:set>
                                        <p:anim calcmode="lin" valueType="num" p14:bounceEnd="26667">
                                          <p:cBhvr additive="base">
                                            <p:cTn id="71" dur="750" fill="hold"/>
                                            <p:tgtEl>
                                              <p:spTgt spid="17"/>
                                            </p:tgtEl>
                                            <p:attrNameLst>
                                              <p:attrName>ppt_x</p:attrName>
                                            </p:attrNameLst>
                                          </p:cBhvr>
                                          <p:tavLst>
                                            <p:tav tm="0">
                                              <p:val>
                                                <p:strVal val="#ppt_x"/>
                                              </p:val>
                                            </p:tav>
                                            <p:tav tm="100000">
                                              <p:val>
                                                <p:strVal val="#ppt_x"/>
                                              </p:val>
                                            </p:tav>
                                          </p:tavLst>
                                        </p:anim>
                                        <p:anim calcmode="lin" valueType="num" p14:bounceEnd="26667">
                                          <p:cBhvr additive="base">
                                            <p:cTn id="72" dur="75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14:presetBounceEnd="26667">
                                      <p:stCondLst>
                                        <p:cond delay="250"/>
                                      </p:stCondLst>
                                      <p:childTnLst>
                                        <p:set>
                                          <p:cBhvr>
                                            <p:cTn id="74" dur="1" fill="hold">
                                              <p:stCondLst>
                                                <p:cond delay="0"/>
                                              </p:stCondLst>
                                            </p:cTn>
                                            <p:tgtEl>
                                              <p:spTgt spid="57"/>
                                            </p:tgtEl>
                                            <p:attrNameLst>
                                              <p:attrName>style.visibility</p:attrName>
                                            </p:attrNameLst>
                                          </p:cBhvr>
                                          <p:to>
                                            <p:strVal val="visible"/>
                                          </p:to>
                                        </p:set>
                                        <p:anim calcmode="lin" valueType="num" p14:bounceEnd="26667">
                                          <p:cBhvr additive="base">
                                            <p:cTn id="75" dur="750" fill="hold"/>
                                            <p:tgtEl>
                                              <p:spTgt spid="57"/>
                                            </p:tgtEl>
                                            <p:attrNameLst>
                                              <p:attrName>ppt_x</p:attrName>
                                            </p:attrNameLst>
                                          </p:cBhvr>
                                          <p:tavLst>
                                            <p:tav tm="0">
                                              <p:val>
                                                <p:strVal val="#ppt_x"/>
                                              </p:val>
                                            </p:tav>
                                            <p:tav tm="100000">
                                              <p:val>
                                                <p:strVal val="#ppt_x"/>
                                              </p:val>
                                            </p:tav>
                                          </p:tavLst>
                                        </p:anim>
                                        <p:anim calcmode="lin" valueType="num" p14:bounceEnd="26667">
                                          <p:cBhvr additive="base">
                                            <p:cTn id="76" dur="75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14:presetBounceEnd="26667">
                                      <p:stCondLst>
                                        <p:cond delay="150"/>
                                      </p:stCondLst>
                                      <p:childTnLst>
                                        <p:set>
                                          <p:cBhvr>
                                            <p:cTn id="78" dur="1" fill="hold">
                                              <p:stCondLst>
                                                <p:cond delay="0"/>
                                              </p:stCondLst>
                                            </p:cTn>
                                            <p:tgtEl>
                                              <p:spTgt spid="12"/>
                                            </p:tgtEl>
                                            <p:attrNameLst>
                                              <p:attrName>style.visibility</p:attrName>
                                            </p:attrNameLst>
                                          </p:cBhvr>
                                          <p:to>
                                            <p:strVal val="visible"/>
                                          </p:to>
                                        </p:set>
                                        <p:anim calcmode="lin" valueType="num" p14:bounceEnd="26667">
                                          <p:cBhvr additive="base">
                                            <p:cTn id="79" dur="750" fill="hold"/>
                                            <p:tgtEl>
                                              <p:spTgt spid="12"/>
                                            </p:tgtEl>
                                            <p:attrNameLst>
                                              <p:attrName>ppt_x</p:attrName>
                                            </p:attrNameLst>
                                          </p:cBhvr>
                                          <p:tavLst>
                                            <p:tav tm="0">
                                              <p:val>
                                                <p:strVal val="#ppt_x"/>
                                              </p:val>
                                            </p:tav>
                                            <p:tav tm="100000">
                                              <p:val>
                                                <p:strVal val="#ppt_x"/>
                                              </p:val>
                                            </p:tav>
                                          </p:tavLst>
                                        </p:anim>
                                        <p:anim calcmode="lin" valueType="num" p14:bounceEnd="26667">
                                          <p:cBhvr additive="base">
                                            <p:cTn id="80" dur="750" fill="hold"/>
                                            <p:tgtEl>
                                              <p:spTgt spid="1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26667">
                                      <p:stCondLst>
                                        <p:cond delay="150"/>
                                      </p:stCondLst>
                                      <p:childTnLst>
                                        <p:set>
                                          <p:cBhvr>
                                            <p:cTn id="82" dur="1" fill="hold">
                                              <p:stCondLst>
                                                <p:cond delay="0"/>
                                              </p:stCondLst>
                                            </p:cTn>
                                            <p:tgtEl>
                                              <p:spTgt spid="16"/>
                                            </p:tgtEl>
                                            <p:attrNameLst>
                                              <p:attrName>style.visibility</p:attrName>
                                            </p:attrNameLst>
                                          </p:cBhvr>
                                          <p:to>
                                            <p:strVal val="visible"/>
                                          </p:to>
                                        </p:set>
                                        <p:anim calcmode="lin" valueType="num" p14:bounceEnd="26667">
                                          <p:cBhvr additive="base">
                                            <p:cTn id="83" dur="750" fill="hold"/>
                                            <p:tgtEl>
                                              <p:spTgt spid="16"/>
                                            </p:tgtEl>
                                            <p:attrNameLst>
                                              <p:attrName>ppt_x</p:attrName>
                                            </p:attrNameLst>
                                          </p:cBhvr>
                                          <p:tavLst>
                                            <p:tav tm="0">
                                              <p:val>
                                                <p:strVal val="#ppt_x"/>
                                              </p:val>
                                            </p:tav>
                                            <p:tav tm="100000">
                                              <p:val>
                                                <p:strVal val="#ppt_x"/>
                                              </p:val>
                                            </p:tav>
                                          </p:tavLst>
                                        </p:anim>
                                        <p:anim calcmode="lin" valueType="num" p14:bounceEnd="26667">
                                          <p:cBhvr additive="base">
                                            <p:cTn id="84" dur="75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14:presetBounceEnd="26667">
                                      <p:stCondLst>
                                        <p:cond delay="300"/>
                                      </p:stCondLst>
                                      <p:childTnLst>
                                        <p:set>
                                          <p:cBhvr>
                                            <p:cTn id="86" dur="1" fill="hold">
                                              <p:stCondLst>
                                                <p:cond delay="0"/>
                                              </p:stCondLst>
                                            </p:cTn>
                                            <p:tgtEl>
                                              <p:spTgt spid="18"/>
                                            </p:tgtEl>
                                            <p:attrNameLst>
                                              <p:attrName>style.visibility</p:attrName>
                                            </p:attrNameLst>
                                          </p:cBhvr>
                                          <p:to>
                                            <p:strVal val="visible"/>
                                          </p:to>
                                        </p:set>
                                        <p:anim calcmode="lin" valueType="num" p14:bounceEnd="26667">
                                          <p:cBhvr additive="base">
                                            <p:cTn id="87" dur="750" fill="hold"/>
                                            <p:tgtEl>
                                              <p:spTgt spid="18"/>
                                            </p:tgtEl>
                                            <p:attrNameLst>
                                              <p:attrName>ppt_x</p:attrName>
                                            </p:attrNameLst>
                                          </p:cBhvr>
                                          <p:tavLst>
                                            <p:tav tm="0">
                                              <p:val>
                                                <p:strVal val="#ppt_x"/>
                                              </p:val>
                                            </p:tav>
                                            <p:tav tm="100000">
                                              <p:val>
                                                <p:strVal val="#ppt_x"/>
                                              </p:val>
                                            </p:tav>
                                          </p:tavLst>
                                        </p:anim>
                                        <p:anim calcmode="lin" valueType="num" p14:bounceEnd="26667">
                                          <p:cBhvr additive="base">
                                            <p:cTn id="88" dur="75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14:presetBounceEnd="26667">
                                      <p:stCondLst>
                                        <p:cond delay="300"/>
                                      </p:stCondLst>
                                      <p:childTnLst>
                                        <p:set>
                                          <p:cBhvr>
                                            <p:cTn id="90" dur="1" fill="hold">
                                              <p:stCondLst>
                                                <p:cond delay="0"/>
                                              </p:stCondLst>
                                            </p:cTn>
                                            <p:tgtEl>
                                              <p:spTgt spid="11"/>
                                            </p:tgtEl>
                                            <p:attrNameLst>
                                              <p:attrName>style.visibility</p:attrName>
                                            </p:attrNameLst>
                                          </p:cBhvr>
                                          <p:to>
                                            <p:strVal val="visible"/>
                                          </p:to>
                                        </p:set>
                                        <p:anim calcmode="lin" valueType="num" p14:bounceEnd="26667">
                                          <p:cBhvr additive="base">
                                            <p:cTn id="91" dur="750" fill="hold"/>
                                            <p:tgtEl>
                                              <p:spTgt spid="11"/>
                                            </p:tgtEl>
                                            <p:attrNameLst>
                                              <p:attrName>ppt_x</p:attrName>
                                            </p:attrNameLst>
                                          </p:cBhvr>
                                          <p:tavLst>
                                            <p:tav tm="0">
                                              <p:val>
                                                <p:strVal val="#ppt_x"/>
                                              </p:val>
                                            </p:tav>
                                            <p:tav tm="100000">
                                              <p:val>
                                                <p:strVal val="#ppt_x"/>
                                              </p:val>
                                            </p:tav>
                                          </p:tavLst>
                                        </p:anim>
                                        <p:anim calcmode="lin" valueType="num" p14:bounceEnd="26667">
                                          <p:cBhvr additive="base">
                                            <p:cTn id="92" dur="750" fill="hold"/>
                                            <p:tgtEl>
                                              <p:spTgt spid="1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14:presetBounceEnd="26667">
                                      <p:stCondLst>
                                        <p:cond delay="300"/>
                                      </p:stCondLst>
                                      <p:childTnLst>
                                        <p:set>
                                          <p:cBhvr>
                                            <p:cTn id="94" dur="1" fill="hold">
                                              <p:stCondLst>
                                                <p:cond delay="0"/>
                                              </p:stCondLst>
                                            </p:cTn>
                                            <p:tgtEl>
                                              <p:spTgt spid="43"/>
                                            </p:tgtEl>
                                            <p:attrNameLst>
                                              <p:attrName>style.visibility</p:attrName>
                                            </p:attrNameLst>
                                          </p:cBhvr>
                                          <p:to>
                                            <p:strVal val="visible"/>
                                          </p:to>
                                        </p:set>
                                        <p:anim calcmode="lin" valueType="num" p14:bounceEnd="26667">
                                          <p:cBhvr additive="base">
                                            <p:cTn id="95" dur="750" fill="hold"/>
                                            <p:tgtEl>
                                              <p:spTgt spid="43"/>
                                            </p:tgtEl>
                                            <p:attrNameLst>
                                              <p:attrName>ppt_x</p:attrName>
                                            </p:attrNameLst>
                                          </p:cBhvr>
                                          <p:tavLst>
                                            <p:tav tm="0">
                                              <p:val>
                                                <p:strVal val="#ppt_x"/>
                                              </p:val>
                                            </p:tav>
                                            <p:tav tm="100000">
                                              <p:val>
                                                <p:strVal val="#ppt_x"/>
                                              </p:val>
                                            </p:tav>
                                          </p:tavLst>
                                        </p:anim>
                                        <p:anim calcmode="lin" valueType="num" p14:bounceEnd="26667">
                                          <p:cBhvr additive="base">
                                            <p:cTn id="96" dur="750" fill="hold"/>
                                            <p:tgtEl>
                                              <p:spTgt spid="4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14:presetBounceEnd="26667">
                                      <p:stCondLst>
                                        <p:cond delay="300"/>
                                      </p:stCondLst>
                                      <p:childTnLst>
                                        <p:set>
                                          <p:cBhvr>
                                            <p:cTn id="98" dur="1" fill="hold">
                                              <p:stCondLst>
                                                <p:cond delay="0"/>
                                              </p:stCondLst>
                                            </p:cTn>
                                            <p:tgtEl>
                                              <p:spTgt spid="45"/>
                                            </p:tgtEl>
                                            <p:attrNameLst>
                                              <p:attrName>style.visibility</p:attrName>
                                            </p:attrNameLst>
                                          </p:cBhvr>
                                          <p:to>
                                            <p:strVal val="visible"/>
                                          </p:to>
                                        </p:set>
                                        <p:anim calcmode="lin" valueType="num" p14:bounceEnd="26667">
                                          <p:cBhvr additive="base">
                                            <p:cTn id="99" dur="750" fill="hold"/>
                                            <p:tgtEl>
                                              <p:spTgt spid="45"/>
                                            </p:tgtEl>
                                            <p:attrNameLst>
                                              <p:attrName>ppt_x</p:attrName>
                                            </p:attrNameLst>
                                          </p:cBhvr>
                                          <p:tavLst>
                                            <p:tav tm="0">
                                              <p:val>
                                                <p:strVal val="#ppt_x"/>
                                              </p:val>
                                            </p:tav>
                                            <p:tav tm="100000">
                                              <p:val>
                                                <p:strVal val="#ppt_x"/>
                                              </p:val>
                                            </p:tav>
                                          </p:tavLst>
                                        </p:anim>
                                        <p:anim calcmode="lin" valueType="num" p14:bounceEnd="26667">
                                          <p:cBhvr additive="base">
                                            <p:cTn id="100" dur="750" fill="hold"/>
                                            <p:tgtEl>
                                              <p:spTgt spid="4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14:presetBounceEnd="26667">
                                      <p:stCondLst>
                                        <p:cond delay="250"/>
                                      </p:stCondLst>
                                      <p:childTnLst>
                                        <p:set>
                                          <p:cBhvr>
                                            <p:cTn id="102" dur="1" fill="hold">
                                              <p:stCondLst>
                                                <p:cond delay="0"/>
                                              </p:stCondLst>
                                            </p:cTn>
                                            <p:tgtEl>
                                              <p:spTgt spid="49"/>
                                            </p:tgtEl>
                                            <p:attrNameLst>
                                              <p:attrName>style.visibility</p:attrName>
                                            </p:attrNameLst>
                                          </p:cBhvr>
                                          <p:to>
                                            <p:strVal val="visible"/>
                                          </p:to>
                                        </p:set>
                                        <p:anim calcmode="lin" valueType="num" p14:bounceEnd="26667">
                                          <p:cBhvr additive="base">
                                            <p:cTn id="103" dur="750" fill="hold"/>
                                            <p:tgtEl>
                                              <p:spTgt spid="49"/>
                                            </p:tgtEl>
                                            <p:attrNameLst>
                                              <p:attrName>ppt_x</p:attrName>
                                            </p:attrNameLst>
                                          </p:cBhvr>
                                          <p:tavLst>
                                            <p:tav tm="0">
                                              <p:val>
                                                <p:strVal val="#ppt_x"/>
                                              </p:val>
                                            </p:tav>
                                            <p:tav tm="100000">
                                              <p:val>
                                                <p:strVal val="#ppt_x"/>
                                              </p:val>
                                            </p:tav>
                                          </p:tavLst>
                                        </p:anim>
                                        <p:anim calcmode="lin" valueType="num" p14:bounceEnd="26667">
                                          <p:cBhvr additive="base">
                                            <p:cTn id="104" dur="75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14:presetBounceEnd="26667">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14:bounceEnd="26667">
                                          <p:cBhvr additive="base">
                                            <p:cTn id="107" dur="750" fill="hold"/>
                                            <p:tgtEl>
                                              <p:spTgt spid="32"/>
                                            </p:tgtEl>
                                            <p:attrNameLst>
                                              <p:attrName>ppt_x</p:attrName>
                                            </p:attrNameLst>
                                          </p:cBhvr>
                                          <p:tavLst>
                                            <p:tav tm="0">
                                              <p:val>
                                                <p:strVal val="#ppt_x"/>
                                              </p:val>
                                            </p:tav>
                                            <p:tav tm="100000">
                                              <p:val>
                                                <p:strVal val="#ppt_x"/>
                                              </p:val>
                                            </p:tav>
                                          </p:tavLst>
                                        </p:anim>
                                        <p:anim calcmode="lin" valueType="num" p14:bounceEnd="26667">
                                          <p:cBhvr additive="base">
                                            <p:cTn id="108" dur="750" fill="hold"/>
                                            <p:tgtEl>
                                              <p:spTgt spid="32"/>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14:presetBounceEnd="26667">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14:bounceEnd="26667">
                                          <p:cBhvr additive="base">
                                            <p:cTn id="111" dur="750" fill="hold"/>
                                            <p:tgtEl>
                                              <p:spTgt spid="33"/>
                                            </p:tgtEl>
                                            <p:attrNameLst>
                                              <p:attrName>ppt_x</p:attrName>
                                            </p:attrNameLst>
                                          </p:cBhvr>
                                          <p:tavLst>
                                            <p:tav tm="0">
                                              <p:val>
                                                <p:strVal val="#ppt_x"/>
                                              </p:val>
                                            </p:tav>
                                            <p:tav tm="100000">
                                              <p:val>
                                                <p:strVal val="#ppt_x"/>
                                              </p:val>
                                            </p:tav>
                                          </p:tavLst>
                                        </p:anim>
                                        <p:anim calcmode="lin" valueType="num" p14:bounceEnd="26667">
                                          <p:cBhvr additive="base">
                                            <p:cTn id="112" dur="750" fill="hold"/>
                                            <p:tgtEl>
                                              <p:spTgt spid="3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14:presetBounceEnd="26667">
                                      <p:stCondLst>
                                        <p:cond delay="150"/>
                                      </p:stCondLst>
                                      <p:childTnLst>
                                        <p:set>
                                          <p:cBhvr>
                                            <p:cTn id="114" dur="1" fill="hold">
                                              <p:stCondLst>
                                                <p:cond delay="0"/>
                                              </p:stCondLst>
                                            </p:cTn>
                                            <p:tgtEl>
                                              <p:spTgt spid="34"/>
                                            </p:tgtEl>
                                            <p:attrNameLst>
                                              <p:attrName>style.visibility</p:attrName>
                                            </p:attrNameLst>
                                          </p:cBhvr>
                                          <p:to>
                                            <p:strVal val="visible"/>
                                          </p:to>
                                        </p:set>
                                        <p:anim calcmode="lin" valueType="num" p14:bounceEnd="26667">
                                          <p:cBhvr additive="base">
                                            <p:cTn id="115" dur="750" fill="hold"/>
                                            <p:tgtEl>
                                              <p:spTgt spid="34"/>
                                            </p:tgtEl>
                                            <p:attrNameLst>
                                              <p:attrName>ppt_x</p:attrName>
                                            </p:attrNameLst>
                                          </p:cBhvr>
                                          <p:tavLst>
                                            <p:tav tm="0">
                                              <p:val>
                                                <p:strVal val="#ppt_x"/>
                                              </p:val>
                                            </p:tav>
                                            <p:tav tm="100000">
                                              <p:val>
                                                <p:strVal val="#ppt_x"/>
                                              </p:val>
                                            </p:tav>
                                          </p:tavLst>
                                        </p:anim>
                                        <p:anim calcmode="lin" valueType="num" p14:bounceEnd="26667">
                                          <p:cBhvr additive="base">
                                            <p:cTn id="116" dur="750" fill="hold"/>
                                            <p:tgtEl>
                                              <p:spTgt spid="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14:presetBounceEnd="26667">
                                      <p:stCondLst>
                                        <p:cond delay="300"/>
                                      </p:stCondLst>
                                      <p:childTnLst>
                                        <p:set>
                                          <p:cBhvr>
                                            <p:cTn id="118" dur="1" fill="hold">
                                              <p:stCondLst>
                                                <p:cond delay="0"/>
                                              </p:stCondLst>
                                            </p:cTn>
                                            <p:tgtEl>
                                              <p:spTgt spid="35"/>
                                            </p:tgtEl>
                                            <p:attrNameLst>
                                              <p:attrName>style.visibility</p:attrName>
                                            </p:attrNameLst>
                                          </p:cBhvr>
                                          <p:to>
                                            <p:strVal val="visible"/>
                                          </p:to>
                                        </p:set>
                                        <p:anim calcmode="lin" valueType="num" p14:bounceEnd="26667">
                                          <p:cBhvr additive="base">
                                            <p:cTn id="119" dur="750" fill="hold"/>
                                            <p:tgtEl>
                                              <p:spTgt spid="35"/>
                                            </p:tgtEl>
                                            <p:attrNameLst>
                                              <p:attrName>ppt_x</p:attrName>
                                            </p:attrNameLst>
                                          </p:cBhvr>
                                          <p:tavLst>
                                            <p:tav tm="0">
                                              <p:val>
                                                <p:strVal val="#ppt_x"/>
                                              </p:val>
                                            </p:tav>
                                            <p:tav tm="100000">
                                              <p:val>
                                                <p:strVal val="#ppt_x"/>
                                              </p:val>
                                            </p:tav>
                                          </p:tavLst>
                                        </p:anim>
                                        <p:anim calcmode="lin" valueType="num" p14:bounceEnd="26667">
                                          <p:cBhvr additive="base">
                                            <p:cTn id="120" dur="750" fill="hold"/>
                                            <p:tgtEl>
                                              <p:spTgt spid="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14:presetBounceEnd="26667">
                                      <p:stCondLst>
                                        <p:cond delay="300"/>
                                      </p:stCondLst>
                                      <p:childTnLst>
                                        <p:set>
                                          <p:cBhvr>
                                            <p:cTn id="122" dur="1" fill="hold">
                                              <p:stCondLst>
                                                <p:cond delay="0"/>
                                              </p:stCondLst>
                                            </p:cTn>
                                            <p:tgtEl>
                                              <p:spTgt spid="36"/>
                                            </p:tgtEl>
                                            <p:attrNameLst>
                                              <p:attrName>style.visibility</p:attrName>
                                            </p:attrNameLst>
                                          </p:cBhvr>
                                          <p:to>
                                            <p:strVal val="visible"/>
                                          </p:to>
                                        </p:set>
                                        <p:anim calcmode="lin" valueType="num" p14:bounceEnd="26667">
                                          <p:cBhvr additive="base">
                                            <p:cTn id="123" dur="750" fill="hold"/>
                                            <p:tgtEl>
                                              <p:spTgt spid="36"/>
                                            </p:tgtEl>
                                            <p:attrNameLst>
                                              <p:attrName>ppt_x</p:attrName>
                                            </p:attrNameLst>
                                          </p:cBhvr>
                                          <p:tavLst>
                                            <p:tav tm="0">
                                              <p:val>
                                                <p:strVal val="#ppt_x"/>
                                              </p:val>
                                            </p:tav>
                                            <p:tav tm="100000">
                                              <p:val>
                                                <p:strVal val="#ppt_x"/>
                                              </p:val>
                                            </p:tav>
                                          </p:tavLst>
                                        </p:anim>
                                        <p:anim calcmode="lin" valueType="num" p14:bounceEnd="26667">
                                          <p:cBhvr additive="base">
                                            <p:cTn id="124" dur="750" fill="hold"/>
                                            <p:tgtEl>
                                              <p:spTgt spid="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14:presetBounceEnd="26667">
                                      <p:stCondLst>
                                        <p:cond delay="300"/>
                                      </p:stCondLst>
                                      <p:childTnLst>
                                        <p:set>
                                          <p:cBhvr>
                                            <p:cTn id="126" dur="1" fill="hold">
                                              <p:stCondLst>
                                                <p:cond delay="0"/>
                                              </p:stCondLst>
                                            </p:cTn>
                                            <p:tgtEl>
                                              <p:spTgt spid="37"/>
                                            </p:tgtEl>
                                            <p:attrNameLst>
                                              <p:attrName>style.visibility</p:attrName>
                                            </p:attrNameLst>
                                          </p:cBhvr>
                                          <p:to>
                                            <p:strVal val="visible"/>
                                          </p:to>
                                        </p:set>
                                        <p:anim calcmode="lin" valueType="num" p14:bounceEnd="26667">
                                          <p:cBhvr additive="base">
                                            <p:cTn id="127" dur="750" fill="hold"/>
                                            <p:tgtEl>
                                              <p:spTgt spid="37"/>
                                            </p:tgtEl>
                                            <p:attrNameLst>
                                              <p:attrName>ppt_x</p:attrName>
                                            </p:attrNameLst>
                                          </p:cBhvr>
                                          <p:tavLst>
                                            <p:tav tm="0">
                                              <p:val>
                                                <p:strVal val="#ppt_x"/>
                                              </p:val>
                                            </p:tav>
                                            <p:tav tm="100000">
                                              <p:val>
                                                <p:strVal val="#ppt_x"/>
                                              </p:val>
                                            </p:tav>
                                          </p:tavLst>
                                        </p:anim>
                                        <p:anim calcmode="lin" valueType="num" p14:bounceEnd="26667">
                                          <p:cBhvr additive="base">
                                            <p:cTn id="128" dur="75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6" grpId="0"/>
          <p:bldP spid="17" grpId="0"/>
          <p:bldP spid="5" grpId="0" animBg="1"/>
          <p:bldP spid="57" grpId="0"/>
          <p:bldP spid="43" grpId="0"/>
          <p:bldP spid="45" grpId="0"/>
          <p:bldP spid="49"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ppt_x"/>
                                              </p:val>
                                            </p:tav>
                                            <p:tav tm="100000">
                                              <p:val>
                                                <p:strVal val="#ppt_x"/>
                                              </p:val>
                                            </p:tav>
                                          </p:tavLst>
                                        </p:anim>
                                        <p:anim calcmode="lin" valueType="num">
                                          <p:cBhvr additive="base">
                                            <p:cTn id="24" dur="7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750" fill="hold"/>
                                            <p:tgtEl>
                                              <p:spTgt spid="20"/>
                                            </p:tgtEl>
                                            <p:attrNameLst>
                                              <p:attrName>ppt_x</p:attrName>
                                            </p:attrNameLst>
                                          </p:cBhvr>
                                          <p:tavLst>
                                            <p:tav tm="0">
                                              <p:val>
                                                <p:strVal val="#ppt_x"/>
                                              </p:val>
                                            </p:tav>
                                            <p:tav tm="100000">
                                              <p:val>
                                                <p:strVal val="#ppt_x"/>
                                              </p:val>
                                            </p:tav>
                                          </p:tavLst>
                                        </p:anim>
                                        <p:anim calcmode="lin" valueType="num">
                                          <p:cBhvr additive="base">
                                            <p:cTn id="28" dur="75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ppt_x"/>
                                              </p:val>
                                            </p:tav>
                                            <p:tav tm="100000">
                                              <p:val>
                                                <p:strVal val="#ppt_x"/>
                                              </p:val>
                                            </p:tav>
                                          </p:tavLst>
                                        </p:anim>
                                        <p:anim calcmode="lin" valueType="num">
                                          <p:cBhvr additive="base">
                                            <p:cTn id="32" dur="75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15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750" fill="hold"/>
                                            <p:tgtEl>
                                              <p:spTgt spid="25"/>
                                            </p:tgtEl>
                                            <p:attrNameLst>
                                              <p:attrName>ppt_x</p:attrName>
                                            </p:attrNameLst>
                                          </p:cBhvr>
                                          <p:tavLst>
                                            <p:tav tm="0">
                                              <p:val>
                                                <p:strVal val="#ppt_x"/>
                                              </p:val>
                                            </p:tav>
                                            <p:tav tm="100000">
                                              <p:val>
                                                <p:strVal val="#ppt_x"/>
                                              </p:val>
                                            </p:tav>
                                          </p:tavLst>
                                        </p:anim>
                                        <p:anim calcmode="lin" valueType="num">
                                          <p:cBhvr additive="base">
                                            <p:cTn id="48" dur="75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750" fill="hold"/>
                                            <p:tgtEl>
                                              <p:spTgt spid="24"/>
                                            </p:tgtEl>
                                            <p:attrNameLst>
                                              <p:attrName>ppt_x</p:attrName>
                                            </p:attrNameLst>
                                          </p:cBhvr>
                                          <p:tavLst>
                                            <p:tav tm="0">
                                              <p:val>
                                                <p:strVal val="#ppt_x"/>
                                              </p:val>
                                            </p:tav>
                                            <p:tav tm="100000">
                                              <p:val>
                                                <p:strVal val="#ppt_x"/>
                                              </p:val>
                                            </p:tav>
                                          </p:tavLst>
                                        </p:anim>
                                        <p:anim calcmode="lin" valueType="num">
                                          <p:cBhvr additive="base">
                                            <p:cTn id="52" dur="75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750" fill="hold"/>
                                            <p:tgtEl>
                                              <p:spTgt spid="26"/>
                                            </p:tgtEl>
                                            <p:attrNameLst>
                                              <p:attrName>ppt_x</p:attrName>
                                            </p:attrNameLst>
                                          </p:cBhvr>
                                          <p:tavLst>
                                            <p:tav tm="0">
                                              <p:val>
                                                <p:strVal val="#ppt_x"/>
                                              </p:val>
                                            </p:tav>
                                            <p:tav tm="100000">
                                              <p:val>
                                                <p:strVal val="#ppt_x"/>
                                              </p:val>
                                            </p:tav>
                                          </p:tavLst>
                                        </p:anim>
                                        <p:anim calcmode="lin" valueType="num">
                                          <p:cBhvr additive="base">
                                            <p:cTn id="56" dur="75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5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750" fill="hold"/>
                                            <p:tgtEl>
                                              <p:spTgt spid="28"/>
                                            </p:tgtEl>
                                            <p:attrNameLst>
                                              <p:attrName>ppt_x</p:attrName>
                                            </p:attrNameLst>
                                          </p:cBhvr>
                                          <p:tavLst>
                                            <p:tav tm="0">
                                              <p:val>
                                                <p:strVal val="#ppt_x"/>
                                              </p:val>
                                            </p:tav>
                                            <p:tav tm="100000">
                                              <p:val>
                                                <p:strVal val="#ppt_x"/>
                                              </p:val>
                                            </p:tav>
                                          </p:tavLst>
                                        </p:anim>
                                        <p:anim calcmode="lin" valueType="num">
                                          <p:cBhvr additive="base">
                                            <p:cTn id="60" dur="75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750" fill="hold"/>
                                            <p:tgtEl>
                                              <p:spTgt spid="27"/>
                                            </p:tgtEl>
                                            <p:attrNameLst>
                                              <p:attrName>ppt_x</p:attrName>
                                            </p:attrNameLst>
                                          </p:cBhvr>
                                          <p:tavLst>
                                            <p:tav tm="0">
                                              <p:val>
                                                <p:strVal val="#ppt_x"/>
                                              </p:val>
                                            </p:tav>
                                            <p:tav tm="100000">
                                              <p:val>
                                                <p:strVal val="#ppt_x"/>
                                              </p:val>
                                            </p:tav>
                                          </p:tavLst>
                                        </p:anim>
                                        <p:anim calcmode="lin" valueType="num">
                                          <p:cBhvr additive="base">
                                            <p:cTn id="64" dur="75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5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750" fill="hold"/>
                                            <p:tgtEl>
                                              <p:spTgt spid="9"/>
                                            </p:tgtEl>
                                            <p:attrNameLst>
                                              <p:attrName>ppt_x</p:attrName>
                                            </p:attrNameLst>
                                          </p:cBhvr>
                                          <p:tavLst>
                                            <p:tav tm="0">
                                              <p:val>
                                                <p:strVal val="#ppt_x"/>
                                              </p:val>
                                            </p:tav>
                                            <p:tav tm="100000">
                                              <p:val>
                                                <p:strVal val="#ppt_x"/>
                                              </p:val>
                                            </p:tav>
                                          </p:tavLst>
                                        </p:anim>
                                        <p:anim calcmode="lin" valueType="num">
                                          <p:cBhvr additive="base">
                                            <p:cTn id="68" dur="750" fill="hold"/>
                                            <p:tgtEl>
                                              <p:spTgt spid="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750" fill="hold"/>
                                            <p:tgtEl>
                                              <p:spTgt spid="17"/>
                                            </p:tgtEl>
                                            <p:attrNameLst>
                                              <p:attrName>ppt_x</p:attrName>
                                            </p:attrNameLst>
                                          </p:cBhvr>
                                          <p:tavLst>
                                            <p:tav tm="0">
                                              <p:val>
                                                <p:strVal val="#ppt_x"/>
                                              </p:val>
                                            </p:tav>
                                            <p:tav tm="100000">
                                              <p:val>
                                                <p:strVal val="#ppt_x"/>
                                              </p:val>
                                            </p:tav>
                                          </p:tavLst>
                                        </p:anim>
                                        <p:anim calcmode="lin" valueType="num">
                                          <p:cBhvr additive="base">
                                            <p:cTn id="72" dur="75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5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750" fill="hold"/>
                                            <p:tgtEl>
                                              <p:spTgt spid="57"/>
                                            </p:tgtEl>
                                            <p:attrNameLst>
                                              <p:attrName>ppt_x</p:attrName>
                                            </p:attrNameLst>
                                          </p:cBhvr>
                                          <p:tavLst>
                                            <p:tav tm="0">
                                              <p:val>
                                                <p:strVal val="#ppt_x"/>
                                              </p:val>
                                            </p:tav>
                                            <p:tav tm="100000">
                                              <p:val>
                                                <p:strVal val="#ppt_x"/>
                                              </p:val>
                                            </p:tav>
                                          </p:tavLst>
                                        </p:anim>
                                        <p:anim calcmode="lin" valueType="num">
                                          <p:cBhvr additive="base">
                                            <p:cTn id="76" dur="75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15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750" fill="hold"/>
                                            <p:tgtEl>
                                              <p:spTgt spid="12"/>
                                            </p:tgtEl>
                                            <p:attrNameLst>
                                              <p:attrName>ppt_x</p:attrName>
                                            </p:attrNameLst>
                                          </p:cBhvr>
                                          <p:tavLst>
                                            <p:tav tm="0">
                                              <p:val>
                                                <p:strVal val="#ppt_x"/>
                                              </p:val>
                                            </p:tav>
                                            <p:tav tm="100000">
                                              <p:val>
                                                <p:strVal val="#ppt_x"/>
                                              </p:val>
                                            </p:tav>
                                          </p:tavLst>
                                        </p:anim>
                                        <p:anim calcmode="lin" valueType="num">
                                          <p:cBhvr additive="base">
                                            <p:cTn id="80" dur="750" fill="hold"/>
                                            <p:tgtEl>
                                              <p:spTgt spid="1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750" fill="hold"/>
                                            <p:tgtEl>
                                              <p:spTgt spid="16"/>
                                            </p:tgtEl>
                                            <p:attrNameLst>
                                              <p:attrName>ppt_x</p:attrName>
                                            </p:attrNameLst>
                                          </p:cBhvr>
                                          <p:tavLst>
                                            <p:tav tm="0">
                                              <p:val>
                                                <p:strVal val="#ppt_x"/>
                                              </p:val>
                                            </p:tav>
                                            <p:tav tm="100000">
                                              <p:val>
                                                <p:strVal val="#ppt_x"/>
                                              </p:val>
                                            </p:tav>
                                          </p:tavLst>
                                        </p:anim>
                                        <p:anim calcmode="lin" valueType="num">
                                          <p:cBhvr additive="base">
                                            <p:cTn id="84" dur="75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30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750" fill="hold"/>
                                            <p:tgtEl>
                                              <p:spTgt spid="18"/>
                                            </p:tgtEl>
                                            <p:attrNameLst>
                                              <p:attrName>ppt_x</p:attrName>
                                            </p:attrNameLst>
                                          </p:cBhvr>
                                          <p:tavLst>
                                            <p:tav tm="0">
                                              <p:val>
                                                <p:strVal val="#ppt_x"/>
                                              </p:val>
                                            </p:tav>
                                            <p:tav tm="100000">
                                              <p:val>
                                                <p:strVal val="#ppt_x"/>
                                              </p:val>
                                            </p:tav>
                                          </p:tavLst>
                                        </p:anim>
                                        <p:anim calcmode="lin" valueType="num">
                                          <p:cBhvr additive="base">
                                            <p:cTn id="88" dur="75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30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750" fill="hold"/>
                                            <p:tgtEl>
                                              <p:spTgt spid="11"/>
                                            </p:tgtEl>
                                            <p:attrNameLst>
                                              <p:attrName>ppt_x</p:attrName>
                                            </p:attrNameLst>
                                          </p:cBhvr>
                                          <p:tavLst>
                                            <p:tav tm="0">
                                              <p:val>
                                                <p:strVal val="#ppt_x"/>
                                              </p:val>
                                            </p:tav>
                                            <p:tav tm="100000">
                                              <p:val>
                                                <p:strVal val="#ppt_x"/>
                                              </p:val>
                                            </p:tav>
                                          </p:tavLst>
                                        </p:anim>
                                        <p:anim calcmode="lin" valueType="num">
                                          <p:cBhvr additive="base">
                                            <p:cTn id="92" dur="750" fill="hold"/>
                                            <p:tgtEl>
                                              <p:spTgt spid="1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30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750" fill="hold"/>
                                            <p:tgtEl>
                                              <p:spTgt spid="43"/>
                                            </p:tgtEl>
                                            <p:attrNameLst>
                                              <p:attrName>ppt_x</p:attrName>
                                            </p:attrNameLst>
                                          </p:cBhvr>
                                          <p:tavLst>
                                            <p:tav tm="0">
                                              <p:val>
                                                <p:strVal val="#ppt_x"/>
                                              </p:val>
                                            </p:tav>
                                            <p:tav tm="100000">
                                              <p:val>
                                                <p:strVal val="#ppt_x"/>
                                              </p:val>
                                            </p:tav>
                                          </p:tavLst>
                                        </p:anim>
                                        <p:anim calcmode="lin" valueType="num">
                                          <p:cBhvr additive="base">
                                            <p:cTn id="96" dur="750" fill="hold"/>
                                            <p:tgtEl>
                                              <p:spTgt spid="4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30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750" fill="hold"/>
                                            <p:tgtEl>
                                              <p:spTgt spid="45"/>
                                            </p:tgtEl>
                                            <p:attrNameLst>
                                              <p:attrName>ppt_x</p:attrName>
                                            </p:attrNameLst>
                                          </p:cBhvr>
                                          <p:tavLst>
                                            <p:tav tm="0">
                                              <p:val>
                                                <p:strVal val="#ppt_x"/>
                                              </p:val>
                                            </p:tav>
                                            <p:tav tm="100000">
                                              <p:val>
                                                <p:strVal val="#ppt_x"/>
                                              </p:val>
                                            </p:tav>
                                          </p:tavLst>
                                        </p:anim>
                                        <p:anim calcmode="lin" valueType="num">
                                          <p:cBhvr additive="base">
                                            <p:cTn id="100" dur="750" fill="hold"/>
                                            <p:tgtEl>
                                              <p:spTgt spid="4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5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750" fill="hold"/>
                                            <p:tgtEl>
                                              <p:spTgt spid="49"/>
                                            </p:tgtEl>
                                            <p:attrNameLst>
                                              <p:attrName>ppt_x</p:attrName>
                                            </p:attrNameLst>
                                          </p:cBhvr>
                                          <p:tavLst>
                                            <p:tav tm="0">
                                              <p:val>
                                                <p:strVal val="#ppt_x"/>
                                              </p:val>
                                            </p:tav>
                                            <p:tav tm="100000">
                                              <p:val>
                                                <p:strVal val="#ppt_x"/>
                                              </p:val>
                                            </p:tav>
                                          </p:tavLst>
                                        </p:anim>
                                        <p:anim calcmode="lin" valueType="num">
                                          <p:cBhvr additive="base">
                                            <p:cTn id="104" dur="75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750" fill="hold"/>
                                            <p:tgtEl>
                                              <p:spTgt spid="32"/>
                                            </p:tgtEl>
                                            <p:attrNameLst>
                                              <p:attrName>ppt_x</p:attrName>
                                            </p:attrNameLst>
                                          </p:cBhvr>
                                          <p:tavLst>
                                            <p:tav tm="0">
                                              <p:val>
                                                <p:strVal val="#ppt_x"/>
                                              </p:val>
                                            </p:tav>
                                            <p:tav tm="100000">
                                              <p:val>
                                                <p:strVal val="#ppt_x"/>
                                              </p:val>
                                            </p:tav>
                                          </p:tavLst>
                                        </p:anim>
                                        <p:anim calcmode="lin" valueType="num">
                                          <p:cBhvr additive="base">
                                            <p:cTn id="108" dur="750" fill="hold"/>
                                            <p:tgtEl>
                                              <p:spTgt spid="32"/>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750" fill="hold"/>
                                            <p:tgtEl>
                                              <p:spTgt spid="33"/>
                                            </p:tgtEl>
                                            <p:attrNameLst>
                                              <p:attrName>ppt_x</p:attrName>
                                            </p:attrNameLst>
                                          </p:cBhvr>
                                          <p:tavLst>
                                            <p:tav tm="0">
                                              <p:val>
                                                <p:strVal val="#ppt_x"/>
                                              </p:val>
                                            </p:tav>
                                            <p:tav tm="100000">
                                              <p:val>
                                                <p:strVal val="#ppt_x"/>
                                              </p:val>
                                            </p:tav>
                                          </p:tavLst>
                                        </p:anim>
                                        <p:anim calcmode="lin" valueType="num">
                                          <p:cBhvr additive="base">
                                            <p:cTn id="112" dur="750" fill="hold"/>
                                            <p:tgtEl>
                                              <p:spTgt spid="3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15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750" fill="hold"/>
                                            <p:tgtEl>
                                              <p:spTgt spid="34"/>
                                            </p:tgtEl>
                                            <p:attrNameLst>
                                              <p:attrName>ppt_x</p:attrName>
                                            </p:attrNameLst>
                                          </p:cBhvr>
                                          <p:tavLst>
                                            <p:tav tm="0">
                                              <p:val>
                                                <p:strVal val="#ppt_x"/>
                                              </p:val>
                                            </p:tav>
                                            <p:tav tm="100000">
                                              <p:val>
                                                <p:strVal val="#ppt_x"/>
                                              </p:val>
                                            </p:tav>
                                          </p:tavLst>
                                        </p:anim>
                                        <p:anim calcmode="lin" valueType="num">
                                          <p:cBhvr additive="base">
                                            <p:cTn id="116" dur="750" fill="hold"/>
                                            <p:tgtEl>
                                              <p:spTgt spid="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30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750" fill="hold"/>
                                            <p:tgtEl>
                                              <p:spTgt spid="35"/>
                                            </p:tgtEl>
                                            <p:attrNameLst>
                                              <p:attrName>ppt_x</p:attrName>
                                            </p:attrNameLst>
                                          </p:cBhvr>
                                          <p:tavLst>
                                            <p:tav tm="0">
                                              <p:val>
                                                <p:strVal val="#ppt_x"/>
                                              </p:val>
                                            </p:tav>
                                            <p:tav tm="100000">
                                              <p:val>
                                                <p:strVal val="#ppt_x"/>
                                              </p:val>
                                            </p:tav>
                                          </p:tavLst>
                                        </p:anim>
                                        <p:anim calcmode="lin" valueType="num">
                                          <p:cBhvr additive="base">
                                            <p:cTn id="120" dur="750" fill="hold"/>
                                            <p:tgtEl>
                                              <p:spTgt spid="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300"/>
                                      </p:stCondLst>
                                      <p:childTnLst>
                                        <p:set>
                                          <p:cBhvr>
                                            <p:cTn id="122" dur="1" fill="hold">
                                              <p:stCondLst>
                                                <p:cond delay="0"/>
                                              </p:stCondLst>
                                            </p:cTn>
                                            <p:tgtEl>
                                              <p:spTgt spid="36"/>
                                            </p:tgtEl>
                                            <p:attrNameLst>
                                              <p:attrName>style.visibility</p:attrName>
                                            </p:attrNameLst>
                                          </p:cBhvr>
                                          <p:to>
                                            <p:strVal val="visible"/>
                                          </p:to>
                                        </p:set>
                                        <p:anim calcmode="lin" valueType="num">
                                          <p:cBhvr additive="base">
                                            <p:cTn id="123" dur="750" fill="hold"/>
                                            <p:tgtEl>
                                              <p:spTgt spid="36"/>
                                            </p:tgtEl>
                                            <p:attrNameLst>
                                              <p:attrName>ppt_x</p:attrName>
                                            </p:attrNameLst>
                                          </p:cBhvr>
                                          <p:tavLst>
                                            <p:tav tm="0">
                                              <p:val>
                                                <p:strVal val="#ppt_x"/>
                                              </p:val>
                                            </p:tav>
                                            <p:tav tm="100000">
                                              <p:val>
                                                <p:strVal val="#ppt_x"/>
                                              </p:val>
                                            </p:tav>
                                          </p:tavLst>
                                        </p:anim>
                                        <p:anim calcmode="lin" valueType="num">
                                          <p:cBhvr additive="base">
                                            <p:cTn id="124" dur="750" fill="hold"/>
                                            <p:tgtEl>
                                              <p:spTgt spid="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30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750" fill="hold"/>
                                            <p:tgtEl>
                                              <p:spTgt spid="37"/>
                                            </p:tgtEl>
                                            <p:attrNameLst>
                                              <p:attrName>ppt_x</p:attrName>
                                            </p:attrNameLst>
                                          </p:cBhvr>
                                          <p:tavLst>
                                            <p:tav tm="0">
                                              <p:val>
                                                <p:strVal val="#ppt_x"/>
                                              </p:val>
                                            </p:tav>
                                            <p:tav tm="100000">
                                              <p:val>
                                                <p:strVal val="#ppt_x"/>
                                              </p:val>
                                            </p:tav>
                                          </p:tavLst>
                                        </p:anim>
                                        <p:anim calcmode="lin" valueType="num">
                                          <p:cBhvr additive="base">
                                            <p:cTn id="128" dur="75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6" grpId="0"/>
          <p:bldP spid="17" grpId="0"/>
          <p:bldP spid="5" grpId="0" animBg="1"/>
          <p:bldP spid="57" grpId="0"/>
          <p:bldP spid="43" grpId="0"/>
          <p:bldP spid="45" grpId="0"/>
          <p:bldP spid="49" grpId="0"/>
          <p:bldP spid="35" grpId="0"/>
          <p:bldP spid="36" grpId="0"/>
          <p:bldP spid="37"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85F1-BE45-4B7A-AC33-3A98F7C072BD}"/>
              </a:ext>
            </a:extLst>
          </p:cNvPr>
          <p:cNvSpPr>
            <a:spLocks noGrp="1"/>
          </p:cNvSpPr>
          <p:nvPr>
            <p:ph type="title"/>
          </p:nvPr>
        </p:nvSpPr>
        <p:spPr/>
        <p:txBody>
          <a:bodyPr/>
          <a:lstStyle/>
          <a:p>
            <a:r>
              <a:rPr lang="en-US" dirty="0">
                <a:solidFill>
                  <a:schemeClr val="accent1"/>
                </a:solidFill>
              </a:rPr>
              <a:t>So How Could Employers Control Asthma? </a:t>
            </a:r>
          </a:p>
        </p:txBody>
      </p:sp>
      <p:graphicFrame>
        <p:nvGraphicFramePr>
          <p:cNvPr id="11" name="Diagram 10"/>
          <p:cNvGraphicFramePr/>
          <p:nvPr>
            <p:extLst>
              <p:ext uri="{D42A27DB-BD31-4B8C-83A1-F6EECF244321}">
                <p14:modId xmlns:p14="http://schemas.microsoft.com/office/powerpoint/2010/main" val="97717597"/>
              </p:ext>
            </p:extLst>
          </p:nvPr>
        </p:nvGraphicFramePr>
        <p:xfrm>
          <a:off x="166255" y="1612669"/>
          <a:ext cx="11673134" cy="4422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9EC8CD33-5A1D-43BD-AA61-5EDEF9A998FC}"/>
              </a:ext>
            </a:extLst>
          </p:cNvPr>
          <p:cNvSpPr/>
          <p:nvPr/>
        </p:nvSpPr>
        <p:spPr>
          <a:xfrm>
            <a:off x="166255" y="6319390"/>
            <a:ext cx="5016181" cy="369332"/>
          </a:xfrm>
          <a:prstGeom prst="rect">
            <a:avLst/>
          </a:prstGeom>
        </p:spPr>
        <p:txBody>
          <a:bodyPr wrap="none">
            <a:spAutoFit/>
          </a:bodyPr>
          <a:lstStyle/>
          <a:p>
            <a:r>
              <a:rPr lang="en-US" dirty="0"/>
              <a:t>https://www.cdc.gov/sixeighteen/asthma/index.htm</a:t>
            </a:r>
          </a:p>
        </p:txBody>
      </p:sp>
    </p:spTree>
    <p:extLst>
      <p:ext uri="{BB962C8B-B14F-4D97-AF65-F5344CB8AC3E}">
        <p14:creationId xmlns:p14="http://schemas.microsoft.com/office/powerpoint/2010/main" val="58588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Know the Facts: Chronic Conditions in the United States</a:t>
            </a:r>
            <a:r>
              <a:rPr lang="en-US" baseline="30000" dirty="0">
                <a:solidFill>
                  <a:schemeClr val="accent1"/>
                </a:solidFill>
              </a:rPr>
              <a:t>1</a:t>
            </a:r>
            <a:r>
              <a:rPr lang="en-US" dirty="0">
                <a:solidFill>
                  <a:schemeClr val="accent1"/>
                </a:solidFill>
              </a:rPr>
              <a:t> </a:t>
            </a:r>
          </a:p>
        </p:txBody>
      </p:sp>
      <p:sp>
        <p:nvSpPr>
          <p:cNvPr id="3" name="Content Placeholder 2"/>
          <p:cNvSpPr>
            <a:spLocks noGrp="1"/>
          </p:cNvSpPr>
          <p:nvPr>
            <p:ph idx="1"/>
          </p:nvPr>
        </p:nvSpPr>
        <p:spPr/>
        <p:txBody>
          <a:bodyPr/>
          <a:lstStyle/>
          <a:p>
            <a:pPr marL="342900" indent="-342900">
              <a:buFont typeface="Arial" charset="0"/>
              <a:buChar char="•"/>
            </a:pPr>
            <a:r>
              <a:rPr lang="en-US" sz="2800" dirty="0"/>
              <a:t>6 in 10 employees live with at least one chronic condition</a:t>
            </a:r>
          </a:p>
          <a:p>
            <a:pPr marL="342900" indent="-342900">
              <a:buFont typeface="Arial" charset="0"/>
              <a:buChar char="•"/>
            </a:pPr>
            <a:r>
              <a:rPr lang="en-US" sz="2800" dirty="0"/>
              <a:t>4 in 10 employees in the United States have two or more chronic conditions  </a:t>
            </a:r>
          </a:p>
          <a:p>
            <a:pPr marL="342900" indent="-342900">
              <a:buFont typeface="Arial" charset="0"/>
              <a:buChar char="•"/>
            </a:pPr>
            <a:r>
              <a:rPr lang="en-US" sz="2800" dirty="0"/>
              <a:t>1 in 10 employees has diabetes </a:t>
            </a:r>
          </a:p>
          <a:p>
            <a:pPr marL="342900" indent="-342900">
              <a:buFont typeface="Arial" charset="0"/>
              <a:buChar char="•"/>
            </a:pPr>
            <a:r>
              <a:rPr lang="en-US" sz="2800" dirty="0"/>
              <a:t>More than 1 in 3 employees have prediabetes </a:t>
            </a:r>
          </a:p>
          <a:p>
            <a:pPr marL="342900" indent="-342900">
              <a:buFont typeface="Arial" charset="0"/>
              <a:buChar char="•"/>
            </a:pPr>
            <a:r>
              <a:rPr lang="en-US" sz="2800" dirty="0"/>
              <a:t>Nearly 1 in 2 adults has high blood pressure</a:t>
            </a:r>
          </a:p>
          <a:p>
            <a:pPr marL="342900" indent="-342900">
              <a:buFont typeface="Arial" charset="0"/>
              <a:buChar char="•"/>
            </a:pPr>
            <a:r>
              <a:rPr lang="en-US" sz="2800" dirty="0"/>
              <a:t>1 in 13 employees has asthma </a:t>
            </a:r>
          </a:p>
        </p:txBody>
      </p:sp>
      <p:sp>
        <p:nvSpPr>
          <p:cNvPr id="5" name="Content Placeholder 10">
            <a:extLst>
              <a:ext uri="{FF2B5EF4-FFF2-40B4-BE49-F238E27FC236}">
                <a16:creationId xmlns:a16="http://schemas.microsoft.com/office/drawing/2014/main" id="{DAC75F03-10EB-47F8-800D-6B102E0EB144}"/>
              </a:ext>
            </a:extLst>
          </p:cNvPr>
          <p:cNvSpPr txBox="1">
            <a:spLocks/>
          </p:cNvSpPr>
          <p:nvPr/>
        </p:nvSpPr>
        <p:spPr>
          <a:xfrm>
            <a:off x="196793" y="6450166"/>
            <a:ext cx="11767930" cy="29924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  1. </a:t>
            </a:r>
            <a:r>
              <a:rPr lang="en-US" sz="1200" dirty="0">
                <a:hlinkClick r:id="rId3"/>
              </a:rPr>
              <a:t>National Center for Chronic Disease Prevention and Health Promotion</a:t>
            </a:r>
            <a:r>
              <a:rPr lang="en-US" sz="1200" dirty="0"/>
              <a:t>. </a:t>
            </a:r>
            <a:r>
              <a:rPr lang="en-US" sz="1200" dirty="0">
                <a:solidFill>
                  <a:schemeClr val="tx2"/>
                </a:solidFill>
                <a:hlinkClick r:id="rId4"/>
              </a:rPr>
              <a:t>www.cdc.gov/chronicdisease/resources/infographic/chronic-diseases.htm</a:t>
            </a:r>
            <a:r>
              <a:rPr lang="en-US" sz="1200" dirty="0">
                <a:solidFill>
                  <a:schemeClr val="tx2"/>
                </a:solidFill>
              </a:rPr>
              <a:t>. </a:t>
            </a:r>
            <a:r>
              <a:rPr lang="en-US" sz="1200" dirty="0"/>
              <a:t>Accessed February 10, 2020.</a:t>
            </a:r>
          </a:p>
        </p:txBody>
      </p:sp>
    </p:spTree>
    <p:extLst>
      <p:ext uri="{BB962C8B-B14F-4D97-AF65-F5344CB8AC3E}">
        <p14:creationId xmlns:p14="http://schemas.microsoft.com/office/powerpoint/2010/main" val="885852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Value-Based Health Management and Asthma Medication Adherence: H-E-B Case Study</a:t>
            </a:r>
          </a:p>
        </p:txBody>
      </p:sp>
      <p:sp>
        <p:nvSpPr>
          <p:cNvPr id="3" name="Text Placeholder 2"/>
          <p:cNvSpPr>
            <a:spLocks noGrp="1"/>
          </p:cNvSpPr>
          <p:nvPr>
            <p:ph idx="1"/>
          </p:nvPr>
        </p:nvSpPr>
        <p:spPr>
          <a:xfrm>
            <a:off x="322288" y="1631370"/>
            <a:ext cx="11517261" cy="4438932"/>
          </a:xfrm>
        </p:spPr>
        <p:txBody>
          <a:bodyPr/>
          <a:lstStyle/>
          <a:p>
            <a:r>
              <a:rPr lang="en-US" dirty="0"/>
              <a:t>Only 37% of patients in this sample adhered to prescribed inhaled corticosteroids for asthma</a:t>
            </a:r>
          </a:p>
        </p:txBody>
      </p:sp>
      <p:sp>
        <p:nvSpPr>
          <p:cNvPr id="4" name="Down Arrow 3" descr="Up arrow "/>
          <p:cNvSpPr/>
          <p:nvPr/>
        </p:nvSpPr>
        <p:spPr>
          <a:xfrm rot="10800000">
            <a:off x="1113002" y="2512255"/>
            <a:ext cx="1371956" cy="2780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9" name="Down Arrow 8" descr="Up arrow "/>
          <p:cNvSpPr/>
          <p:nvPr/>
        </p:nvSpPr>
        <p:spPr>
          <a:xfrm rot="10800000">
            <a:off x="6394730" y="2323288"/>
            <a:ext cx="1038993" cy="1603534"/>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11" name="Down Arrow 10" descr="Down arrow "/>
          <p:cNvSpPr/>
          <p:nvPr/>
        </p:nvSpPr>
        <p:spPr>
          <a:xfrm>
            <a:off x="6362038" y="4264920"/>
            <a:ext cx="1067306" cy="160345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6" name="TextBox 5"/>
          <p:cNvSpPr txBox="1"/>
          <p:nvPr/>
        </p:nvSpPr>
        <p:spPr>
          <a:xfrm>
            <a:off x="2757534" y="2908930"/>
            <a:ext cx="2736413" cy="2241319"/>
          </a:xfrm>
          <a:prstGeom prst="rect">
            <a:avLst/>
          </a:prstGeom>
          <a:noFill/>
        </p:spPr>
        <p:txBody>
          <a:bodyPr wrap="square" rtlCol="0">
            <a:spAutoFit/>
          </a:bodyPr>
          <a:lstStyle/>
          <a:p>
            <a:pPr defTabSz="912114">
              <a:defRPr/>
            </a:pPr>
            <a:r>
              <a:rPr lang="en-US" sz="2793" dirty="0">
                <a:solidFill>
                  <a:schemeClr val="tx2"/>
                </a:solidFill>
                <a:latin typeface="Calibri" panose="020F0502020204030204"/>
              </a:rPr>
              <a:t>Increasing copayments have a negative impact on asthma management</a:t>
            </a:r>
            <a:endParaRPr lang="en-US" sz="1795" dirty="0">
              <a:solidFill>
                <a:schemeClr val="tx2"/>
              </a:solidFill>
              <a:latin typeface="Calibri" panose="020F0502020204030204"/>
            </a:endParaRPr>
          </a:p>
        </p:txBody>
      </p:sp>
      <p:sp>
        <p:nvSpPr>
          <p:cNvPr id="12" name="TextBox 11"/>
          <p:cNvSpPr txBox="1"/>
          <p:nvPr/>
        </p:nvSpPr>
        <p:spPr>
          <a:xfrm>
            <a:off x="7480489" y="2345177"/>
            <a:ext cx="3816238" cy="1381569"/>
          </a:xfrm>
          <a:prstGeom prst="rect">
            <a:avLst/>
          </a:prstGeom>
          <a:noFill/>
        </p:spPr>
        <p:txBody>
          <a:bodyPr wrap="square" rtlCol="0">
            <a:spAutoFit/>
          </a:bodyPr>
          <a:lstStyle/>
          <a:p>
            <a:pPr defTabSz="912114">
              <a:defRPr/>
            </a:pPr>
            <a:r>
              <a:rPr lang="en-US" sz="2793" dirty="0">
                <a:solidFill>
                  <a:schemeClr val="tx2"/>
                </a:solidFill>
                <a:latin typeface="Calibri" panose="020F0502020204030204"/>
              </a:rPr>
              <a:t>Emergency department visits and hospitalization days rise</a:t>
            </a:r>
          </a:p>
        </p:txBody>
      </p:sp>
      <p:sp>
        <p:nvSpPr>
          <p:cNvPr id="13" name="TextBox 12"/>
          <p:cNvSpPr txBox="1"/>
          <p:nvPr/>
        </p:nvSpPr>
        <p:spPr>
          <a:xfrm>
            <a:off x="7480489" y="4029589"/>
            <a:ext cx="3659256" cy="1811522"/>
          </a:xfrm>
          <a:prstGeom prst="rect">
            <a:avLst/>
          </a:prstGeom>
          <a:noFill/>
        </p:spPr>
        <p:txBody>
          <a:bodyPr wrap="square" rtlCol="0">
            <a:spAutoFit/>
          </a:bodyPr>
          <a:lstStyle/>
          <a:p>
            <a:pPr defTabSz="912114">
              <a:defRPr/>
            </a:pPr>
            <a:r>
              <a:rPr lang="en-US" sz="2793" dirty="0">
                <a:solidFill>
                  <a:schemeClr val="tx2"/>
                </a:solidFill>
                <a:latin typeface="Calibri" panose="020F0502020204030204"/>
              </a:rPr>
              <a:t>Use of maintenance asthma medications decrease, necessitating urgent care</a:t>
            </a:r>
          </a:p>
        </p:txBody>
      </p:sp>
      <p:sp>
        <p:nvSpPr>
          <p:cNvPr id="15" name="Rectangle 14" descr="Rectangle shape "/>
          <p:cNvSpPr/>
          <p:nvPr/>
        </p:nvSpPr>
        <p:spPr>
          <a:xfrm>
            <a:off x="667378" y="2196185"/>
            <a:ext cx="5089881" cy="3921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16" name="Rectangle 15" descr="Rectangle shape "/>
          <p:cNvSpPr/>
          <p:nvPr/>
        </p:nvSpPr>
        <p:spPr>
          <a:xfrm>
            <a:off x="6020572" y="2196186"/>
            <a:ext cx="5322921" cy="3921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14" name="Content Placeholder 16">
            <a:extLst>
              <a:ext uri="{FF2B5EF4-FFF2-40B4-BE49-F238E27FC236}">
                <a16:creationId xmlns:a16="http://schemas.microsoft.com/office/drawing/2014/main" id="{420257FC-1452-4FED-B160-522A4EFFC6FB}"/>
              </a:ext>
              <a:ext uri="{C183D7F6-B498-43B3-948B-1728B52AA6E4}">
                <adec:decorative xmlns:adec="http://schemas.microsoft.com/office/drawing/2017/decorative" val="1"/>
              </a:ext>
            </a:extLst>
          </p:cNvPr>
          <p:cNvSpPr txBox="1">
            <a:spLocks/>
          </p:cNvSpPr>
          <p:nvPr/>
        </p:nvSpPr>
        <p:spPr>
          <a:xfrm>
            <a:off x="173207" y="6359170"/>
            <a:ext cx="11657954" cy="37278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19. D’Souza A, et al. The H-E-B Value-based Health Management Program: Impact on Asthma Medication Adherence and Healthcare Cost. </a:t>
            </a:r>
            <a:r>
              <a:rPr lang="en-US" sz="1200" dirty="0">
                <a:hlinkClick r:id="rId3"/>
              </a:rPr>
              <a:t>Am Health Drug Benefits</a:t>
            </a:r>
            <a:r>
              <a:rPr lang="en-US" sz="1200" dirty="0"/>
              <a:t>. 2010 Nov-Dec; 3(6): 394–402. </a:t>
            </a:r>
          </a:p>
        </p:txBody>
      </p:sp>
    </p:spTree>
    <p:extLst>
      <p:ext uri="{BB962C8B-B14F-4D97-AF65-F5344CB8AC3E}">
        <p14:creationId xmlns:p14="http://schemas.microsoft.com/office/powerpoint/2010/main" val="3498179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Value-Based Health Management and Asthma Medication Adherence: Impact of Lowering Copayments </a:t>
            </a:r>
          </a:p>
        </p:txBody>
      </p:sp>
      <p:sp>
        <p:nvSpPr>
          <p:cNvPr id="5" name="Rounded Rectangle 4"/>
          <p:cNvSpPr/>
          <p:nvPr/>
        </p:nvSpPr>
        <p:spPr>
          <a:xfrm>
            <a:off x="604161" y="2146730"/>
            <a:ext cx="4260605" cy="1549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n-US" sz="2793" dirty="0">
                <a:solidFill>
                  <a:prstClr val="white"/>
                </a:solidFill>
                <a:latin typeface="Calibri" panose="020F0502020204030204"/>
              </a:rPr>
              <a:t>Disease management</a:t>
            </a:r>
            <a:br>
              <a:rPr lang="en-US" sz="2793" dirty="0">
                <a:solidFill>
                  <a:prstClr val="white"/>
                </a:solidFill>
                <a:latin typeface="Calibri" panose="020F0502020204030204"/>
              </a:rPr>
            </a:br>
            <a:r>
              <a:rPr lang="en-US" sz="2793" dirty="0">
                <a:solidFill>
                  <a:prstClr val="white"/>
                </a:solidFill>
                <a:latin typeface="Calibri" panose="020F0502020204030204"/>
              </a:rPr>
              <a:t>(asthma education)</a:t>
            </a:r>
          </a:p>
        </p:txBody>
      </p:sp>
      <p:sp>
        <p:nvSpPr>
          <p:cNvPr id="9" name="Rounded Rectangle 8"/>
          <p:cNvSpPr/>
          <p:nvPr/>
        </p:nvSpPr>
        <p:spPr>
          <a:xfrm>
            <a:off x="604161" y="3878364"/>
            <a:ext cx="4260605" cy="1586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r>
              <a:rPr lang="en-US" sz="2793" dirty="0">
                <a:solidFill>
                  <a:prstClr val="white"/>
                </a:solidFill>
                <a:latin typeface="Calibri" panose="020F0502020204030204"/>
              </a:rPr>
              <a:t>Decreased copayment for select asthma controller medication</a:t>
            </a:r>
          </a:p>
        </p:txBody>
      </p:sp>
      <p:sp>
        <p:nvSpPr>
          <p:cNvPr id="10" name="TextBox 9"/>
          <p:cNvSpPr txBox="1"/>
          <p:nvPr/>
        </p:nvSpPr>
        <p:spPr>
          <a:xfrm>
            <a:off x="5167556" y="2069553"/>
            <a:ext cx="6581700" cy="460523"/>
          </a:xfrm>
          <a:prstGeom prst="rect">
            <a:avLst/>
          </a:prstGeom>
          <a:noFill/>
        </p:spPr>
        <p:txBody>
          <a:bodyPr wrap="square" rtlCol="0">
            <a:spAutoFit/>
          </a:bodyPr>
          <a:lstStyle/>
          <a:p>
            <a:pPr defTabSz="912114">
              <a:defRPr/>
            </a:pPr>
            <a:r>
              <a:rPr lang="en-US" sz="2394" b="1" dirty="0">
                <a:solidFill>
                  <a:schemeClr val="tx2"/>
                </a:solidFill>
                <a:latin typeface="Calibri" panose="020F0502020204030204"/>
              </a:rPr>
              <a:t>What happens when you lower copayments to $5?</a:t>
            </a:r>
          </a:p>
        </p:txBody>
      </p:sp>
      <p:sp>
        <p:nvSpPr>
          <p:cNvPr id="14" name="Up Arrow 13" descr="Arrow pointing down "/>
          <p:cNvSpPr/>
          <p:nvPr/>
        </p:nvSpPr>
        <p:spPr>
          <a:xfrm rot="10800000">
            <a:off x="5525513" y="4106630"/>
            <a:ext cx="912136" cy="1147316"/>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15" name="TextBox 14"/>
          <p:cNvSpPr txBox="1"/>
          <p:nvPr/>
        </p:nvSpPr>
        <p:spPr>
          <a:xfrm>
            <a:off x="6625187" y="2974244"/>
            <a:ext cx="4837908" cy="706135"/>
          </a:xfrm>
          <a:prstGeom prst="rect">
            <a:avLst/>
          </a:prstGeom>
          <a:noFill/>
        </p:spPr>
        <p:txBody>
          <a:bodyPr wrap="square" rtlCol="0">
            <a:spAutoFit/>
          </a:bodyPr>
          <a:lstStyle/>
          <a:p>
            <a:pPr defTabSz="912114">
              <a:defRPr/>
            </a:pPr>
            <a:r>
              <a:rPr lang="en-US" sz="1995" dirty="0">
                <a:solidFill>
                  <a:schemeClr val="tx2"/>
                </a:solidFill>
                <a:latin typeface="Calibri" panose="020F0502020204030204"/>
              </a:rPr>
              <a:t>10% increase in the number of people using their asthma medication as prescribed</a:t>
            </a:r>
          </a:p>
        </p:txBody>
      </p:sp>
      <p:sp>
        <p:nvSpPr>
          <p:cNvPr id="17" name="TextBox 16"/>
          <p:cNvSpPr txBox="1"/>
          <p:nvPr/>
        </p:nvSpPr>
        <p:spPr>
          <a:xfrm>
            <a:off x="6625188" y="4106629"/>
            <a:ext cx="4337127" cy="399120"/>
          </a:xfrm>
          <a:prstGeom prst="rect">
            <a:avLst/>
          </a:prstGeom>
          <a:noFill/>
        </p:spPr>
        <p:txBody>
          <a:bodyPr wrap="square" rtlCol="0">
            <a:spAutoFit/>
          </a:bodyPr>
          <a:lstStyle/>
          <a:p>
            <a:pPr defTabSz="912114">
              <a:defRPr/>
            </a:pPr>
            <a:r>
              <a:rPr lang="en-US" sz="1995" dirty="0">
                <a:solidFill>
                  <a:schemeClr val="tx2"/>
                </a:solidFill>
                <a:latin typeface="Calibri" panose="020F0502020204030204"/>
              </a:rPr>
              <a:t>Decrease in overall medical costs</a:t>
            </a:r>
          </a:p>
        </p:txBody>
      </p:sp>
      <p:sp>
        <p:nvSpPr>
          <p:cNvPr id="18" name="TextBox 17"/>
          <p:cNvSpPr txBox="1"/>
          <p:nvPr/>
        </p:nvSpPr>
        <p:spPr>
          <a:xfrm>
            <a:off x="6893464" y="4479195"/>
            <a:ext cx="4569632" cy="644732"/>
          </a:xfrm>
          <a:prstGeom prst="rect">
            <a:avLst/>
          </a:prstGeom>
          <a:noFill/>
        </p:spPr>
        <p:txBody>
          <a:bodyPr wrap="square" rtlCol="0">
            <a:spAutoFit/>
          </a:bodyPr>
          <a:lstStyle/>
          <a:p>
            <a:pPr marL="285036" indent="-285036" defTabSz="912114">
              <a:buFont typeface="Arial" panose="020B0604020202020204" pitchFamily="34" charset="0"/>
              <a:buChar char="•"/>
              <a:defRPr/>
            </a:pPr>
            <a:r>
              <a:rPr lang="en-US" sz="1795" dirty="0">
                <a:solidFill>
                  <a:schemeClr val="tx2"/>
                </a:solidFill>
                <a:latin typeface="Calibri" panose="020F0502020204030204"/>
              </a:rPr>
              <a:t>Offset any additional costs for pharmacies that spent more on medications </a:t>
            </a:r>
          </a:p>
        </p:txBody>
      </p:sp>
      <p:sp>
        <p:nvSpPr>
          <p:cNvPr id="19" name="Up Arrow 18" descr="Arrow pointing up "/>
          <p:cNvSpPr/>
          <p:nvPr/>
        </p:nvSpPr>
        <p:spPr>
          <a:xfrm>
            <a:off x="5489487" y="2676863"/>
            <a:ext cx="912136" cy="1147316"/>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2114">
              <a:defRPr/>
            </a:pPr>
            <a:endParaRPr lang="en-US" sz="1795" dirty="0">
              <a:solidFill>
                <a:prstClr val="white"/>
              </a:solidFill>
              <a:latin typeface="Calibri" panose="020F0502020204030204"/>
            </a:endParaRPr>
          </a:p>
        </p:txBody>
      </p:sp>
      <p:sp>
        <p:nvSpPr>
          <p:cNvPr id="13" name="Content Placeholder 16">
            <a:extLst>
              <a:ext uri="{FF2B5EF4-FFF2-40B4-BE49-F238E27FC236}">
                <a16:creationId xmlns:a16="http://schemas.microsoft.com/office/drawing/2014/main" id="{B2A1240E-A56F-401B-AF15-0818CE021EBB}"/>
              </a:ext>
              <a:ext uri="{C183D7F6-B498-43B3-948B-1728B52AA6E4}">
                <adec:decorative xmlns:adec="http://schemas.microsoft.com/office/drawing/2017/decorative" val="1"/>
              </a:ext>
            </a:extLst>
          </p:cNvPr>
          <p:cNvSpPr txBox="1">
            <a:spLocks/>
          </p:cNvSpPr>
          <p:nvPr/>
        </p:nvSpPr>
        <p:spPr>
          <a:xfrm>
            <a:off x="152603" y="6485220"/>
            <a:ext cx="11657954" cy="37278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20. </a:t>
            </a:r>
            <a:r>
              <a:rPr lang="en-US" sz="1200" dirty="0">
                <a:solidFill>
                  <a:srgbClr val="193560"/>
                </a:solidFill>
              </a:rPr>
              <a:t>Am Health Drug Benefits. 2010;3(6):394-402.www.AHDBonline.com</a:t>
            </a:r>
          </a:p>
        </p:txBody>
      </p:sp>
    </p:spTree>
    <p:extLst>
      <p:ext uri="{BB962C8B-B14F-4D97-AF65-F5344CB8AC3E}">
        <p14:creationId xmlns:p14="http://schemas.microsoft.com/office/powerpoint/2010/main" val="1044207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Control Asthma</a:t>
            </a:r>
            <a:br>
              <a:rPr lang="en-US" dirty="0">
                <a:solidFill>
                  <a:schemeClr val="accent1"/>
                </a:solidFill>
              </a:rPr>
            </a:br>
            <a:r>
              <a:rPr lang="en-US" dirty="0"/>
              <a:t>[INSERT NAME OF YOUR STATE] </a:t>
            </a:r>
            <a:r>
              <a:rPr lang="en-US" dirty="0">
                <a:solidFill>
                  <a:schemeClr val="accent1"/>
                </a:solidFill>
              </a:rPr>
              <a:t>Examples </a:t>
            </a:r>
          </a:p>
        </p:txBody>
      </p:sp>
      <p:sp>
        <p:nvSpPr>
          <p:cNvPr id="4" name="Rectangle 3"/>
          <p:cNvSpPr/>
          <p:nvPr/>
        </p:nvSpPr>
        <p:spPr>
          <a:xfrm>
            <a:off x="1028386" y="2064068"/>
            <a:ext cx="8614378" cy="1815882"/>
          </a:xfrm>
          <a:prstGeom prst="rect">
            <a:avLst/>
          </a:prstGeom>
        </p:spPr>
        <p:txBody>
          <a:bodyPr wrap="square">
            <a:spAutoFit/>
          </a:bodyPr>
          <a:lstStyle/>
          <a:p>
            <a:pPr marL="457200" indent="-457200">
              <a:buFont typeface="Arial" charset="0"/>
              <a:buChar char="•"/>
            </a:pPr>
            <a:r>
              <a:rPr lang="en-US" sz="2800" dirty="0">
                <a:solidFill>
                  <a:schemeClr val="accent4"/>
                </a:solidFill>
              </a:rPr>
              <a:t>Insert local examples of employers who are controlling asthma by implementing targeted interventions </a:t>
            </a:r>
          </a:p>
          <a:p>
            <a:pPr marL="457200" indent="-457200">
              <a:buFont typeface="Arial" charset="0"/>
              <a:buChar char="•"/>
            </a:pPr>
            <a:r>
              <a:rPr lang="en-US" sz="2800" dirty="0">
                <a:solidFill>
                  <a:schemeClr val="accent4"/>
                </a:solidFill>
              </a:rPr>
              <a:t>Add information about local resources to control asthma </a:t>
            </a:r>
          </a:p>
        </p:txBody>
      </p:sp>
    </p:spTree>
    <p:extLst>
      <p:ext uri="{BB962C8B-B14F-4D97-AF65-F5344CB8AC3E}">
        <p14:creationId xmlns:p14="http://schemas.microsoft.com/office/powerpoint/2010/main" val="1130913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BCC48-81FD-489A-9CEA-206BC02E9198}"/>
              </a:ext>
            </a:extLst>
          </p:cNvPr>
          <p:cNvSpPr txBox="1"/>
          <p:nvPr/>
        </p:nvSpPr>
        <p:spPr>
          <a:xfrm>
            <a:off x="665018" y="3607724"/>
            <a:ext cx="10013314" cy="1754326"/>
          </a:xfrm>
          <a:prstGeom prst="rect">
            <a:avLst/>
          </a:prstGeom>
          <a:noFill/>
        </p:spPr>
        <p:txBody>
          <a:bodyPr wrap="square" rtlCol="0">
            <a:spAutoFit/>
          </a:bodyPr>
          <a:lstStyle/>
          <a:p>
            <a:r>
              <a:rPr lang="en-US" dirty="0"/>
              <a:t>The Centers for Disease Control and Prevention (CDC) developed this customizable slide deck with concrete examples of evidence-based strategies that employers can implement to reduce tobacco use, control blood pressure, control asthma, and prevent type 2 diabetes. It is intended for use by state and local health departments in their outreach to employers to improve population health.</a:t>
            </a:r>
            <a:endParaRPr lang="en-US" dirty="0">
              <a:solidFill>
                <a:schemeClr val="tx2"/>
              </a:solidFill>
            </a:endParaRPr>
          </a:p>
          <a:p>
            <a:endParaRPr lang="en-US" dirty="0"/>
          </a:p>
          <a:p>
            <a:r>
              <a:rPr lang="en-US" dirty="0"/>
              <a:t>This presentation was downloaded from www.cdc.gov/sixeighteen/resources/index.htm</a:t>
            </a:r>
          </a:p>
        </p:txBody>
      </p:sp>
      <p:sp>
        <p:nvSpPr>
          <p:cNvPr id="3" name="TextBox 2"/>
          <p:cNvSpPr txBox="1"/>
          <p:nvPr/>
        </p:nvSpPr>
        <p:spPr>
          <a:xfrm>
            <a:off x="8279473" y="5752407"/>
            <a:ext cx="3770438" cy="923330"/>
          </a:xfrm>
          <a:prstGeom prst="rect">
            <a:avLst/>
          </a:prstGeom>
          <a:noFill/>
        </p:spPr>
        <p:txBody>
          <a:bodyPr wrap="square" rtlCol="0">
            <a:spAutoFit/>
          </a:bodyPr>
          <a:lstStyle/>
          <a:p>
            <a:r>
              <a:rPr lang="en-US" dirty="0">
                <a:solidFill>
                  <a:srgbClr val="FF0000"/>
                </a:solidFill>
              </a:rPr>
              <a:t>[INSERT YOUR LOGO]</a:t>
            </a:r>
          </a:p>
          <a:p>
            <a:endParaRPr lang="en-US" dirty="0">
              <a:solidFill>
                <a:srgbClr val="FF0000"/>
              </a:solidFill>
            </a:endParaRPr>
          </a:p>
          <a:p>
            <a:endParaRPr lang="en-US" dirty="0"/>
          </a:p>
        </p:txBody>
      </p:sp>
      <p:sp>
        <p:nvSpPr>
          <p:cNvPr id="4" name="Rectangle 3"/>
          <p:cNvSpPr/>
          <p:nvPr/>
        </p:nvSpPr>
        <p:spPr>
          <a:xfrm>
            <a:off x="716688" y="5538640"/>
            <a:ext cx="4021422" cy="369332"/>
          </a:xfrm>
          <a:prstGeom prst="rect">
            <a:avLst/>
          </a:prstGeom>
        </p:spPr>
        <p:txBody>
          <a:bodyPr wrap="none">
            <a:spAutoFit/>
          </a:bodyPr>
          <a:lstStyle/>
          <a:p>
            <a:r>
              <a:rPr lang="en-US" dirty="0">
                <a:solidFill>
                  <a:srgbClr val="FF0000"/>
                </a:solidFill>
              </a:rPr>
              <a:t>[INSERT YOUR ORGANIZATIONS WEBSITE]</a:t>
            </a:r>
          </a:p>
        </p:txBody>
      </p:sp>
      <p:sp>
        <p:nvSpPr>
          <p:cNvPr id="5" name="TextBox 4">
            <a:extLst>
              <a:ext uri="{FF2B5EF4-FFF2-40B4-BE49-F238E27FC236}">
                <a16:creationId xmlns:a16="http://schemas.microsoft.com/office/drawing/2014/main" id="{41CF4A4E-4D6B-4AB1-A963-9F33596E0846}"/>
              </a:ext>
            </a:extLst>
          </p:cNvPr>
          <p:cNvSpPr txBox="1"/>
          <p:nvPr/>
        </p:nvSpPr>
        <p:spPr>
          <a:xfrm>
            <a:off x="3161654" y="2234613"/>
            <a:ext cx="4912963" cy="1015663"/>
          </a:xfrm>
          <a:prstGeom prst="rect">
            <a:avLst/>
          </a:prstGeom>
          <a:noFill/>
        </p:spPr>
        <p:txBody>
          <a:bodyPr wrap="square" rtlCol="0">
            <a:spAutoFit/>
          </a:bodyPr>
          <a:lstStyle/>
          <a:p>
            <a:pPr algn="ctr"/>
            <a:r>
              <a:rPr lang="en-US" sz="6000" dirty="0">
                <a:solidFill>
                  <a:schemeClr val="tx2">
                    <a:lumMod val="75000"/>
                  </a:schemeClr>
                </a:solidFill>
              </a:rPr>
              <a:t>Questions?</a:t>
            </a:r>
          </a:p>
        </p:txBody>
      </p:sp>
    </p:spTree>
    <p:extLst>
      <p:ext uri="{BB962C8B-B14F-4D97-AF65-F5344CB8AC3E}">
        <p14:creationId xmlns:p14="http://schemas.microsoft.com/office/powerpoint/2010/main" val="35666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77" y="609653"/>
            <a:ext cx="11621627" cy="612648"/>
          </a:xfrm>
        </p:spPr>
        <p:txBody>
          <a:bodyPr/>
          <a:lstStyle/>
          <a:p>
            <a:r>
              <a:rPr lang="en-US" dirty="0">
                <a:solidFill>
                  <a:schemeClr val="accent1"/>
                </a:solidFill>
              </a:rPr>
              <a:t>Know the Facts: Chronic Conditions in </a:t>
            </a:r>
            <a:r>
              <a:rPr lang="en-US" dirty="0"/>
              <a:t>[</a:t>
            </a:r>
            <a:r>
              <a:rPr lang="en-US" dirty="0">
                <a:uFill>
                  <a:solidFill>
                    <a:srgbClr val="FFFF00"/>
                  </a:solidFill>
                </a:uFill>
              </a:rPr>
              <a:t>INSERT YOUR STATE] </a:t>
            </a:r>
            <a:endParaRPr lang="en-US" dirty="0"/>
          </a:p>
        </p:txBody>
      </p:sp>
      <p:sp>
        <p:nvSpPr>
          <p:cNvPr id="3" name="Content Placeholder 2"/>
          <p:cNvSpPr>
            <a:spLocks noGrp="1"/>
          </p:cNvSpPr>
          <p:nvPr>
            <p:ph idx="1"/>
          </p:nvPr>
        </p:nvSpPr>
        <p:spPr>
          <a:xfrm>
            <a:off x="322127" y="1312986"/>
            <a:ext cx="11517261" cy="4438932"/>
          </a:xfrm>
          <a:noFill/>
        </p:spPr>
        <p:txBody>
          <a:bodyPr/>
          <a:lstStyle/>
          <a:p>
            <a:r>
              <a:rPr lang="en-US" sz="2800" dirty="0">
                <a:solidFill>
                  <a:schemeClr val="accent4"/>
                </a:solidFill>
              </a:rPr>
              <a:t>NOTE: This slide should reflect your state or local jurisdiction (see slide notes for suggested data sources)</a:t>
            </a:r>
          </a:p>
          <a:p>
            <a:endParaRPr lang="en-US" sz="2800" dirty="0"/>
          </a:p>
          <a:p>
            <a:pPr marL="342900" indent="-342900">
              <a:buFont typeface="Arial" charset="0"/>
              <a:buChar char="•"/>
            </a:pPr>
            <a:r>
              <a:rPr lang="en-US" sz="2800" dirty="0">
                <a:solidFill>
                  <a:schemeClr val="accent4"/>
                </a:solidFill>
              </a:rPr>
              <a:t>Insert local statistics on chronic conditions and health behaviors. </a:t>
            </a:r>
          </a:p>
          <a:p>
            <a:pPr marL="857250" lvl="1" indent="-342900">
              <a:buFont typeface="Arial" charset="0"/>
              <a:buChar char="•"/>
            </a:pPr>
            <a:r>
              <a:rPr lang="en-US" sz="2800" dirty="0">
                <a:solidFill>
                  <a:schemeClr val="accent4"/>
                </a:solidFill>
              </a:rPr>
              <a:t>Examples include county or zip code level prevalence.</a:t>
            </a:r>
          </a:p>
          <a:p>
            <a:pPr marL="342900" indent="-342900">
              <a:buFont typeface="Arial" charset="0"/>
              <a:buChar char="•"/>
            </a:pPr>
            <a:r>
              <a:rPr lang="en-US" sz="2800" dirty="0">
                <a:solidFill>
                  <a:schemeClr val="accent4"/>
                </a:solidFill>
              </a:rPr>
              <a:t>Insert chronic disease statistics based on employee characteristics and workforce information (e.g., age of workforce, gender, race/ethnicity). </a:t>
            </a:r>
          </a:p>
          <a:p>
            <a:pPr marL="342900" indent="-342900">
              <a:buFont typeface="Arial" charset="0"/>
              <a:buChar char="•"/>
            </a:pPr>
            <a:endParaRPr lang="en-US" sz="2800" dirty="0"/>
          </a:p>
          <a:p>
            <a:pPr marL="342900" indent="-342900">
              <a:buFont typeface="Arial" charset="0"/>
              <a:buChar char="•"/>
            </a:pPr>
            <a:endParaRPr lang="en-US" sz="2800" dirty="0"/>
          </a:p>
        </p:txBody>
      </p:sp>
    </p:spTree>
    <p:extLst>
      <p:ext uri="{BB962C8B-B14F-4D97-AF65-F5344CB8AC3E}">
        <p14:creationId xmlns:p14="http://schemas.microsoft.com/office/powerpoint/2010/main" val="78592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1"/>
                </a:solidFill>
              </a:rPr>
              <a:t>Preventing Chronic Disease May Make Good Business Sense </a:t>
            </a:r>
          </a:p>
        </p:txBody>
      </p:sp>
      <p:graphicFrame>
        <p:nvGraphicFramePr>
          <p:cNvPr id="5" name="Content Placeholder 4" descr="Circular wheel depicting the five themes for why organizations should care about employee health. Five themes incldue workplace productiity, recruitment and retention, corporate leadership, business performance, and culture of well-being. "/>
          <p:cNvGraphicFramePr>
            <a:graphicFrameLocks noGrp="1"/>
          </p:cNvGraphicFramePr>
          <p:nvPr>
            <p:ph idx="1"/>
            <p:extLst>
              <p:ext uri="{D42A27DB-BD31-4B8C-83A1-F6EECF244321}">
                <p14:modId xmlns:p14="http://schemas.microsoft.com/office/powerpoint/2010/main" val="3931545819"/>
              </p:ext>
            </p:extLst>
          </p:nvPr>
        </p:nvGraphicFramePr>
        <p:xfrm>
          <a:off x="4448710" y="1366067"/>
          <a:ext cx="7390678" cy="4438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0"/>
            <p:extLst>
              <p:ext uri="{D42A27DB-BD31-4B8C-83A1-F6EECF244321}">
                <p14:modId xmlns:p14="http://schemas.microsoft.com/office/powerpoint/2010/main" val="759742902"/>
              </p:ext>
            </p:extLst>
          </p:nvPr>
        </p:nvGraphicFramePr>
        <p:xfrm>
          <a:off x="322263" y="6107113"/>
          <a:ext cx="11517312" cy="2301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ontent Placeholder 2">
            <a:extLst>
              <a:ext uri="{FF2B5EF4-FFF2-40B4-BE49-F238E27FC236}">
                <a16:creationId xmlns:a16="http://schemas.microsoft.com/office/drawing/2014/main" id="{1970C973-3787-4F66-BB0A-EAD11886C323}"/>
              </a:ext>
            </a:extLst>
          </p:cNvPr>
          <p:cNvSpPr txBox="1">
            <a:spLocks/>
          </p:cNvSpPr>
          <p:nvPr/>
        </p:nvSpPr>
        <p:spPr>
          <a:xfrm>
            <a:off x="412883" y="2480602"/>
            <a:ext cx="4734469" cy="252572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accent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accent5"/>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accent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42900" indent="-342900">
              <a:buFont typeface="Arial" charset="0"/>
              <a:buChar char="•"/>
            </a:pPr>
            <a:r>
              <a:rPr lang="en-US" sz="2800" dirty="0"/>
              <a:t>Chronic disease management and reduction may have numerous positive effects on businesses’ bottom line and employees.</a:t>
            </a:r>
            <a:r>
              <a:rPr lang="en-US" sz="2800" baseline="30000" dirty="0"/>
              <a:t>2</a:t>
            </a:r>
          </a:p>
        </p:txBody>
      </p:sp>
      <p:sp>
        <p:nvSpPr>
          <p:cNvPr id="8" name="Content Placeholder 10">
            <a:extLst>
              <a:ext uri="{FF2B5EF4-FFF2-40B4-BE49-F238E27FC236}">
                <a16:creationId xmlns:a16="http://schemas.microsoft.com/office/drawing/2014/main" id="{4356E5A9-A44F-4E69-9653-7EEAF379BA36}"/>
              </a:ext>
            </a:extLst>
          </p:cNvPr>
          <p:cNvSpPr txBox="1">
            <a:spLocks/>
          </p:cNvSpPr>
          <p:nvPr/>
        </p:nvSpPr>
        <p:spPr>
          <a:xfrm>
            <a:off x="71458" y="6343932"/>
            <a:ext cx="11767930" cy="51406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  2. </a:t>
            </a:r>
            <a:r>
              <a:rPr lang="en-US" sz="1200" dirty="0" err="1"/>
              <a:t>DeVol</a:t>
            </a:r>
            <a:r>
              <a:rPr lang="en-US" sz="1200" dirty="0"/>
              <a:t> R, </a:t>
            </a:r>
            <a:r>
              <a:rPr lang="en-US" sz="1200" dirty="0" err="1"/>
              <a:t>Bedroussian</a:t>
            </a:r>
            <a:r>
              <a:rPr lang="en-US" sz="1200" dirty="0"/>
              <a:t> A, </a:t>
            </a:r>
            <a:r>
              <a:rPr lang="en-US" sz="1200" dirty="0" err="1"/>
              <a:t>Charuworn</a:t>
            </a:r>
            <a:r>
              <a:rPr lang="en-US" sz="1200" dirty="0"/>
              <a:t> A, et al. An Unhealthy America: The Economic Burden of chronic Disease—Charting a New Course to Save Lives and Increase Productivity and Economic Growth. </a:t>
            </a:r>
            <a:r>
              <a:rPr lang="en-US" sz="1200" dirty="0" err="1"/>
              <a:t>SantaMonica</a:t>
            </a:r>
            <a:r>
              <a:rPr lang="en-US" sz="1200" dirty="0"/>
              <a:t>, CA: Milken Institute; 2007. </a:t>
            </a:r>
            <a:r>
              <a:rPr lang="en-US" sz="1200" dirty="0">
                <a:hlinkClick r:id="rId13"/>
              </a:rPr>
              <a:t>http://assets1b.milkeninstitute.org/assets/Publication/ResearchReport/</a:t>
            </a:r>
            <a:r>
              <a:rPr lang="en-US" sz="1200" dirty="0"/>
              <a:t>. </a:t>
            </a:r>
          </a:p>
        </p:txBody>
      </p:sp>
    </p:spTree>
    <p:extLst>
      <p:ext uri="{BB962C8B-B14F-4D97-AF65-F5344CB8AC3E}">
        <p14:creationId xmlns:p14="http://schemas.microsoft.com/office/powerpoint/2010/main" val="109077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Role of Employers in Chronic Disease Prevention</a:t>
            </a:r>
          </a:p>
        </p:txBody>
      </p:sp>
      <p:sp>
        <p:nvSpPr>
          <p:cNvPr id="3" name="Content Placeholder 2"/>
          <p:cNvSpPr>
            <a:spLocks noGrp="1"/>
          </p:cNvSpPr>
          <p:nvPr>
            <p:ph idx="1"/>
          </p:nvPr>
        </p:nvSpPr>
        <p:spPr>
          <a:xfrm>
            <a:off x="4212235" y="1422736"/>
            <a:ext cx="7627153" cy="4239064"/>
          </a:xfrm>
        </p:spPr>
        <p:txBody>
          <a:bodyPr>
            <a:normAutofit/>
          </a:bodyPr>
          <a:lstStyle/>
          <a:p>
            <a:pPr marL="342900" indent="-342900">
              <a:buFont typeface="Arial" charset="0"/>
              <a:buChar char="•"/>
            </a:pPr>
            <a:r>
              <a:rPr lang="en-US" b="1" dirty="0"/>
              <a:t>Social influencers</a:t>
            </a:r>
            <a:r>
              <a:rPr lang="en-US" dirty="0"/>
              <a:t> such as neighborhood/housing, food insecurity, education, and access to healthcare may affect lifelong well-being.</a:t>
            </a:r>
            <a:r>
              <a:rPr lang="en-US" baseline="30000" dirty="0"/>
              <a:t>3</a:t>
            </a:r>
          </a:p>
          <a:p>
            <a:pPr marL="342900" indent="-342900">
              <a:buFont typeface="Arial" charset="0"/>
              <a:buChar char="•"/>
            </a:pPr>
            <a:r>
              <a:rPr lang="en-US" dirty="0"/>
              <a:t>Employers and partners in the community may have a </a:t>
            </a:r>
            <a:r>
              <a:rPr lang="en-US" b="1" dirty="0"/>
              <a:t>role</a:t>
            </a:r>
            <a:r>
              <a:rPr lang="en-US" dirty="0"/>
              <a:t> in addressing these factors, which directly impact employee and population health.</a:t>
            </a:r>
            <a:r>
              <a:rPr lang="en-US" baseline="30000" dirty="0"/>
              <a:t>4</a:t>
            </a:r>
          </a:p>
          <a:p>
            <a:pPr marL="342900" indent="-342900">
              <a:buFont typeface="Arial" charset="0"/>
              <a:buChar char="•"/>
            </a:pPr>
            <a:r>
              <a:rPr lang="en-US" dirty="0"/>
              <a:t>Developing these </a:t>
            </a:r>
            <a:r>
              <a:rPr lang="en-US" b="1" dirty="0"/>
              <a:t>cross-sector partnerships </a:t>
            </a:r>
            <a:r>
              <a:rPr lang="en-US" dirty="0"/>
              <a:t>may be important in changing health outcomes and improving the vitality of the community and workforce.</a:t>
            </a:r>
          </a:p>
        </p:txBody>
      </p:sp>
      <p:pic>
        <p:nvPicPr>
          <p:cNvPr id="1028" name="Picture 4" descr="Infographic: Income and Social Determinants of 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439" y="1207992"/>
            <a:ext cx="2349789" cy="50047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0">
            <a:extLst>
              <a:ext uri="{FF2B5EF4-FFF2-40B4-BE49-F238E27FC236}">
                <a16:creationId xmlns:a16="http://schemas.microsoft.com/office/drawing/2014/main" id="{90005486-E397-4796-B7AD-BEFEEE526786}"/>
              </a:ext>
            </a:extLst>
          </p:cNvPr>
          <p:cNvSpPr txBox="1">
            <a:spLocks/>
          </p:cNvSpPr>
          <p:nvPr/>
        </p:nvSpPr>
        <p:spPr>
          <a:xfrm>
            <a:off x="21772" y="6316762"/>
            <a:ext cx="12118294" cy="19316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t>Sources: 3. “Healthy People 2020: Social Determinants of Health,” Office of Disease Prevention and Health Promotion, accessed February 10, 2020,   </a:t>
            </a:r>
            <a:r>
              <a:rPr lang="en-US" sz="1200" dirty="0">
                <a:hlinkClick r:id="rId4"/>
              </a:rPr>
              <a:t>https://www.healthypeople.gov/2020/topics-objectives/topic/social-determinants-of-health</a:t>
            </a:r>
            <a:r>
              <a:rPr lang="en-US" sz="1200" dirty="0"/>
              <a:t>. Accessed February 10, 2020.  4. Blacker A, et al, Social Determinants of Health-an Employer Priority. </a:t>
            </a:r>
            <a:r>
              <a:rPr lang="en-US" sz="1200" u="sng" dirty="0">
                <a:hlinkClick r:id="rId5" tooltip="American journal of health promotion : AJHP."/>
              </a:rPr>
              <a:t>Am J Health </a:t>
            </a:r>
            <a:r>
              <a:rPr lang="en-US" sz="1200" u="sng" dirty="0" err="1">
                <a:hlinkClick r:id="rId5" tooltip="American journal of health promotion : AJHP."/>
              </a:rPr>
              <a:t>Promot</a:t>
            </a:r>
            <a:r>
              <a:rPr lang="en-US" sz="1200" u="sng" dirty="0">
                <a:hlinkClick r:id="rId5" tooltip="American journal of health promotion : AJHP."/>
              </a:rPr>
              <a:t>.</a:t>
            </a:r>
            <a:r>
              <a:rPr lang="en-US" sz="1200" dirty="0"/>
              <a:t> 2020 Feb;34(2):207-215.</a:t>
            </a:r>
          </a:p>
          <a:p>
            <a:pPr marL="0" indent="0">
              <a:buNone/>
            </a:pPr>
            <a:endParaRPr lang="en-US" sz="1200" dirty="0"/>
          </a:p>
        </p:txBody>
      </p:sp>
    </p:spTree>
    <p:extLst>
      <p:ext uri="{BB962C8B-B14F-4D97-AF65-F5344CB8AC3E}">
        <p14:creationId xmlns:p14="http://schemas.microsoft.com/office/powerpoint/2010/main" val="56998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74" y="609653"/>
            <a:ext cx="11896263" cy="612648"/>
          </a:xfrm>
        </p:spPr>
        <p:txBody>
          <a:bodyPr/>
          <a:lstStyle/>
          <a:p>
            <a:r>
              <a:rPr lang="en-US" dirty="0">
                <a:solidFill>
                  <a:schemeClr val="accent1"/>
                </a:solidFill>
              </a:rPr>
              <a:t>Adverse Health Conditions are Costly to </a:t>
            </a:r>
            <a:r>
              <a:rPr lang="en-US" dirty="0"/>
              <a:t>[INSERT YOUR STATE] </a:t>
            </a:r>
          </a:p>
        </p:txBody>
      </p:sp>
      <p:sp>
        <p:nvSpPr>
          <p:cNvPr id="3" name="Content Placeholder 2"/>
          <p:cNvSpPr>
            <a:spLocks noGrp="1"/>
          </p:cNvSpPr>
          <p:nvPr>
            <p:ph idx="1"/>
          </p:nvPr>
        </p:nvSpPr>
        <p:spPr>
          <a:xfrm>
            <a:off x="322128" y="1288473"/>
            <a:ext cx="11517261" cy="4674460"/>
          </a:xfrm>
          <a:noFill/>
        </p:spPr>
        <p:txBody>
          <a:bodyPr>
            <a:normAutofit/>
          </a:bodyPr>
          <a:lstStyle/>
          <a:p>
            <a:r>
              <a:rPr lang="en-US" dirty="0">
                <a:solidFill>
                  <a:schemeClr val="accent4"/>
                </a:solidFill>
              </a:rPr>
              <a:t>NOTE: This slide should reflect your state (see slide notes for suggested data sources)</a:t>
            </a:r>
          </a:p>
          <a:p>
            <a:pPr marL="342900" indent="-342900">
              <a:buFont typeface="Arial" charset="0"/>
              <a:buChar char="•"/>
            </a:pPr>
            <a:endParaRPr lang="en-US" dirty="0">
              <a:solidFill>
                <a:schemeClr val="accent4"/>
              </a:solidFill>
            </a:endParaRPr>
          </a:p>
          <a:p>
            <a:pPr marL="342900" indent="-342900">
              <a:buFont typeface="Arial" charset="0"/>
              <a:buChar char="•"/>
            </a:pPr>
            <a:r>
              <a:rPr lang="en-US" dirty="0">
                <a:solidFill>
                  <a:schemeClr val="accent4"/>
                </a:solidFill>
              </a:rPr>
              <a:t>Insert local data on costs of adverse health conditions and health behaviors.</a:t>
            </a:r>
          </a:p>
          <a:p>
            <a:pPr marL="342900" indent="-342900">
              <a:buFont typeface="Arial" charset="0"/>
              <a:buChar char="•"/>
            </a:pPr>
            <a:endParaRPr lang="en-US" dirty="0">
              <a:solidFill>
                <a:schemeClr val="accent4"/>
              </a:solidFill>
            </a:endParaRPr>
          </a:p>
          <a:p>
            <a:pPr marL="342900" indent="-342900">
              <a:buFont typeface="Arial" charset="0"/>
              <a:buChar char="•"/>
            </a:pPr>
            <a:r>
              <a:rPr lang="en-US" dirty="0">
                <a:solidFill>
                  <a:schemeClr val="accent4"/>
                </a:solidFill>
              </a:rPr>
              <a:t>Insert direct medical cost information. </a:t>
            </a:r>
          </a:p>
          <a:p>
            <a:pPr marL="342900" indent="-342900">
              <a:buFont typeface="Arial" charset="0"/>
              <a:buChar char="•"/>
            </a:pPr>
            <a:endParaRPr lang="en-US" dirty="0">
              <a:solidFill>
                <a:schemeClr val="accent4"/>
              </a:solidFill>
            </a:endParaRPr>
          </a:p>
          <a:p>
            <a:pPr marL="342900" indent="-342900">
              <a:buFont typeface="Arial" charset="0"/>
              <a:buChar char="•"/>
            </a:pPr>
            <a:r>
              <a:rPr lang="en-US" dirty="0">
                <a:solidFill>
                  <a:schemeClr val="accent4"/>
                </a:solidFill>
              </a:rPr>
              <a:t>Insert indirect medical cost information (e.g., productivity). </a:t>
            </a:r>
          </a:p>
          <a:p>
            <a:pPr marL="342900" indent="-342900">
              <a:buFont typeface="Arial" charset="0"/>
              <a:buChar char="•"/>
            </a:pPr>
            <a:endParaRPr lang="en-US" dirty="0">
              <a:solidFill>
                <a:schemeClr val="accent4"/>
              </a:solidFill>
            </a:endParaRPr>
          </a:p>
          <a:p>
            <a:pPr marL="342900" indent="-342900">
              <a:buFont typeface="Arial" charset="0"/>
              <a:buChar char="•"/>
            </a:pPr>
            <a:r>
              <a:rPr lang="en-US" dirty="0">
                <a:solidFill>
                  <a:schemeClr val="accent4"/>
                </a:solidFill>
              </a:rPr>
              <a:t>Insert chronic disease statistics based on employee characteristics and workforce information (e.g., age of workforce, gender, race/ethnicity). </a:t>
            </a:r>
          </a:p>
          <a:p>
            <a:pPr marL="342900" indent="-342900">
              <a:buFont typeface="Arial" charset="0"/>
              <a:buChar char="•"/>
            </a:pPr>
            <a:endParaRPr lang="en-US" dirty="0"/>
          </a:p>
          <a:p>
            <a:endParaRPr lang="en-US" dirty="0"/>
          </a:p>
        </p:txBody>
      </p:sp>
    </p:spTree>
    <p:extLst>
      <p:ext uri="{BB962C8B-B14F-4D97-AF65-F5344CB8AC3E}">
        <p14:creationId xmlns:p14="http://schemas.microsoft.com/office/powerpoint/2010/main" val="1282020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77" y="609653"/>
            <a:ext cx="10900793" cy="612648"/>
          </a:xfrm>
        </p:spPr>
        <p:txBody>
          <a:bodyPr/>
          <a:lstStyle/>
          <a:p>
            <a:r>
              <a:rPr lang="en-US" dirty="0">
                <a:solidFill>
                  <a:schemeClr val="accent1"/>
                </a:solidFill>
              </a:rPr>
              <a:t>Adverse Health Conditions are Costly to </a:t>
            </a:r>
            <a:r>
              <a:rPr lang="en-US" dirty="0"/>
              <a:t>[INSERT YOUR STATE AND PROVIDE LOCAL DATA]</a:t>
            </a:r>
          </a:p>
        </p:txBody>
      </p:sp>
      <p:pic>
        <p:nvPicPr>
          <p:cNvPr id="4" name="Content Placeholder 3" descr="Hypertension tabl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263" y="1612668"/>
            <a:ext cx="11517312" cy="3654378"/>
          </a:xfrm>
        </p:spPr>
      </p:pic>
      <p:sp>
        <p:nvSpPr>
          <p:cNvPr id="8" name="TextBox 7"/>
          <p:cNvSpPr txBox="1"/>
          <p:nvPr/>
        </p:nvSpPr>
        <p:spPr>
          <a:xfrm>
            <a:off x="865419" y="5292725"/>
            <a:ext cx="10646228" cy="461665"/>
          </a:xfrm>
          <a:prstGeom prst="rect">
            <a:avLst/>
          </a:prstGeom>
          <a:noFill/>
        </p:spPr>
        <p:txBody>
          <a:bodyPr wrap="square" rtlCol="0">
            <a:spAutoFit/>
          </a:bodyPr>
          <a:lstStyle/>
          <a:p>
            <a:r>
              <a:rPr lang="en-US" sz="2400" b="1" dirty="0">
                <a:solidFill>
                  <a:schemeClr val="accent4"/>
                </a:solidFill>
              </a:rPr>
              <a:t>**Refer to Nashville Region Health Competitiveness Report for Ideas and Inspiration </a:t>
            </a:r>
          </a:p>
        </p:txBody>
      </p:sp>
      <p:sp>
        <p:nvSpPr>
          <p:cNvPr id="9" name="TextBox 8"/>
          <p:cNvSpPr txBox="1"/>
          <p:nvPr/>
        </p:nvSpPr>
        <p:spPr>
          <a:xfrm>
            <a:off x="163285" y="6008910"/>
            <a:ext cx="11136085" cy="338554"/>
          </a:xfrm>
          <a:prstGeom prst="rect">
            <a:avLst/>
          </a:prstGeom>
          <a:noFill/>
        </p:spPr>
        <p:txBody>
          <a:bodyPr wrap="square" rtlCol="0">
            <a:spAutoFit/>
          </a:bodyPr>
          <a:lstStyle/>
          <a:p>
            <a:r>
              <a:rPr lang="en-US" sz="1600" dirty="0">
                <a:solidFill>
                  <a:schemeClr val="tx2"/>
                </a:solidFill>
                <a:hlinkClick r:id="rId4"/>
              </a:rPr>
              <a:t>www.fticonsulting.com/insights/reports/fti-nashville-area-chamber-healthcare-competitiveness-initiative-2017-report</a:t>
            </a:r>
            <a:endParaRPr lang="en-US" sz="1600" dirty="0">
              <a:solidFill>
                <a:schemeClr val="tx2"/>
              </a:solidFill>
            </a:endParaRPr>
          </a:p>
        </p:txBody>
      </p:sp>
    </p:spTree>
    <p:extLst>
      <p:ext uri="{BB962C8B-B14F-4D97-AF65-F5344CB8AC3E}">
        <p14:creationId xmlns:p14="http://schemas.microsoft.com/office/powerpoint/2010/main" val="162258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Pages">
  <a:themeElements>
    <a:clrScheme name="6|18 Colors">
      <a:dk1>
        <a:sysClr val="windowText" lastClr="000000"/>
      </a:dk1>
      <a:lt1>
        <a:sysClr val="window" lastClr="FFFFFF"/>
      </a:lt1>
      <a:dk2>
        <a:srgbClr val="193560"/>
      </a:dk2>
      <a:lt2>
        <a:srgbClr val="DDE0E4"/>
      </a:lt2>
      <a:accent1>
        <a:srgbClr val="0E4756"/>
      </a:accent1>
      <a:accent2>
        <a:srgbClr val="DDE0E4"/>
      </a:accent2>
      <a:accent3>
        <a:srgbClr val="FED006"/>
      </a:accent3>
      <a:accent4>
        <a:srgbClr val="CC2126"/>
      </a:accent4>
      <a:accent5>
        <a:srgbClr val="193560"/>
      </a:accent5>
      <a:accent6>
        <a:srgbClr val="FF8409"/>
      </a:accent6>
      <a:hlink>
        <a:srgbClr val="193560"/>
      </a:hlink>
      <a:folHlink>
        <a:srgbClr val="457BCE"/>
      </a:folHlink>
    </a:clrScheme>
    <a:fontScheme name="6|18 Initiative">
      <a:majorFont>
        <a:latin typeface="Maiandra GD"/>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Template (updated 5.22.2018)" id="{DF6B3212-1D9A-4A95-B982-62B9D5D131B7}" vid="{D9826113-A83C-497A-B1C2-5A8637D60CBE}"/>
    </a:ext>
  </a:extLst>
</a:theme>
</file>

<file path=ppt/theme/theme2.xml><?xml version="1.0" encoding="utf-8"?>
<a:theme xmlns:a="http://schemas.openxmlformats.org/drawingml/2006/main" name="Office Theme">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25885</TotalTime>
  <Words>6699</Words>
  <Application>Microsoft Office PowerPoint</Application>
  <PresentationFormat>Custom</PresentationFormat>
  <Paragraphs>619</Paragraphs>
  <Slides>43</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Century Gothic</vt:lpstr>
      <vt:lpstr>Courier New</vt:lpstr>
      <vt:lpstr>Franklin Gothic Heavy</vt:lpstr>
      <vt:lpstr>Franklin Gothic Medium</vt:lpstr>
      <vt:lpstr>Helvetica Neue</vt:lpstr>
      <vt:lpstr>Maiandra GD</vt:lpstr>
      <vt:lpstr>Wingdings</vt:lpstr>
      <vt:lpstr>Slide Pages</vt:lpstr>
      <vt:lpstr>Public Health-Employer Opportunities to Improve Population Health </vt:lpstr>
      <vt:lpstr>Guidance on Using Slide Deck </vt:lpstr>
      <vt:lpstr>Themes for Discussion  </vt:lpstr>
      <vt:lpstr>Know the Facts: Chronic Conditions in the United States1 </vt:lpstr>
      <vt:lpstr>Know the Facts: Chronic Conditions in [INSERT YOUR STATE] </vt:lpstr>
      <vt:lpstr>Preventing Chronic Disease May Make Good Business Sense </vt:lpstr>
      <vt:lpstr>Role of Employers in Chronic Disease Prevention</vt:lpstr>
      <vt:lpstr>Adverse Health Conditions are Costly to [INSERT YOUR STATE] </vt:lpstr>
      <vt:lpstr>Adverse Health Conditions are Costly to [INSERT YOUR STATE AND PROVIDE LOCAL DATA]</vt:lpstr>
      <vt:lpstr>The Role of Business in the Public’s Health5 </vt:lpstr>
      <vt:lpstr>Unhealthy Workforce = Unhealthy Community6 </vt:lpstr>
      <vt:lpstr>Why Public/Private Partnerships to Improve Health </vt:lpstr>
      <vt:lpstr>Starting the Conversation: Employer/Public Health Collaboration  </vt:lpstr>
      <vt:lpstr>Reducing the Impact of Common Health Conditions</vt:lpstr>
      <vt:lpstr>Steps Employers May Take To Improve Employee Health</vt:lpstr>
      <vt:lpstr>Employer in Action: ScanSource7 </vt:lpstr>
      <vt:lpstr>Employer in Action: [INSERT NAME OF LOCAL EMPLOYER]</vt:lpstr>
      <vt:lpstr>The 6|18 Initiative </vt:lpstr>
      <vt:lpstr>What is CDC’s 6|18 Initiative? </vt:lpstr>
      <vt:lpstr>Control High Blood Pressure </vt:lpstr>
      <vt:lpstr>Tell Me About High Blood Pressure…</vt:lpstr>
      <vt:lpstr>So How Could Employers Help to Control High Blood Pressure? </vt:lpstr>
      <vt:lpstr>Examples of Employer Efforts to Improve Blood Pressure</vt:lpstr>
      <vt:lpstr>Control High Blood Pressure [INSERT NAME OF YOUR STATE] Examples </vt:lpstr>
      <vt:lpstr>Prevent Type 2 Diabetes</vt:lpstr>
      <vt:lpstr>Tell Me About Type 2 Diabetes…</vt:lpstr>
      <vt:lpstr>So How Could Employers Prevent Type 2 Diabetes? </vt:lpstr>
      <vt:lpstr>CDC–Recognized Diabetes Prevention Programs [INSERT NAME OF YOUR STATE] Examples </vt:lpstr>
      <vt:lpstr>Covering the National DPP Lifestyle Change Program as a Benefit</vt:lpstr>
      <vt:lpstr>Resource:  National DPP Customer Service Center </vt:lpstr>
      <vt:lpstr>Resource:  National DPP Coverage Toolkit</vt:lpstr>
      <vt:lpstr>Reduce Tobacco Use </vt:lpstr>
      <vt:lpstr>Tell Me About Reducing Tobacco Use…</vt:lpstr>
      <vt:lpstr>So How Could Employers Reduce Tobacco Use? </vt:lpstr>
      <vt:lpstr>So How Could Employers Reduce Tobacco Use Continued? </vt:lpstr>
      <vt:lpstr>Reduce Tobacco Use [INSERT NAME OF YOUR STATE] Examples </vt:lpstr>
      <vt:lpstr>Control Asthma </vt:lpstr>
      <vt:lpstr>Tell Me About Asthma…</vt:lpstr>
      <vt:lpstr>So How Could Employers Control Asthma? </vt:lpstr>
      <vt:lpstr>Value-Based Health Management and Asthma Medication Adherence: H-E-B Case Study</vt:lpstr>
      <vt:lpstr>Value-Based Health Management and Asthma Medication Adherence: Impact of Lowering Copayments </vt:lpstr>
      <vt:lpstr>Control Asthma [INSERT NAME OF YOUR STATE] Examples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Bowen</dc:creator>
  <cp:lastModifiedBy>Christa-Marie Singleton</cp:lastModifiedBy>
  <cp:revision>414</cp:revision>
  <cp:lastPrinted>2015-10-08T14:47:18Z</cp:lastPrinted>
  <dcterms:created xsi:type="dcterms:W3CDTF">2019-05-31T05:00:47Z</dcterms:created>
  <dcterms:modified xsi:type="dcterms:W3CDTF">2020-06-17T01:19:25Z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ydj5@cdc.gov</vt:lpwstr>
  </property>
  <property fmtid="{D5CDD505-2E9C-101B-9397-08002B2CF9AE}" pid="5" name="MSIP_Label_7b94a7b8-f06c-4dfe-bdcc-9b548fd58c31_SetDate">
    <vt:lpwstr>2020-04-23T18:56:10.3765968Z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ActionId">
    <vt:lpwstr>8acb4d90-0e76-46ed-a63a-63f729b5085b</vt:lpwstr>
  </property>
  <property fmtid="{D5CDD505-2E9C-101B-9397-08002B2CF9AE}" pid="9" name="MSIP_Label_7b94a7b8-f06c-4dfe-bdcc-9b548fd58c31_Extended_MSFT_Method">
    <vt:lpwstr>Manual</vt:lpwstr>
  </property>
  <property fmtid="{D5CDD505-2E9C-101B-9397-08002B2CF9AE}" pid="10" name="Sensitivity">
    <vt:lpwstr>General</vt:lpwstr>
  </property>
</Properties>
</file>