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4"/>
    <p:sldMasterId id="2147483830" r:id="rId5"/>
  </p:sldMasterIdLst>
  <p:notesMasterIdLst>
    <p:notesMasterId r:id="rId49"/>
  </p:notesMasterIdLst>
  <p:sldIdLst>
    <p:sldId id="2145706036" r:id="rId6"/>
    <p:sldId id="2145706020" r:id="rId7"/>
    <p:sldId id="2145706021" r:id="rId8"/>
    <p:sldId id="2145706022" r:id="rId9"/>
    <p:sldId id="2145706041" r:id="rId10"/>
    <p:sldId id="2145706048" r:id="rId11"/>
    <p:sldId id="2145706007" r:id="rId12"/>
    <p:sldId id="2145706040" r:id="rId13"/>
    <p:sldId id="2145706018" r:id="rId14"/>
    <p:sldId id="2145706045" r:id="rId15"/>
    <p:sldId id="2145706023" r:id="rId16"/>
    <p:sldId id="2145706024" r:id="rId17"/>
    <p:sldId id="2145706019" r:id="rId18"/>
    <p:sldId id="2145706033" r:id="rId19"/>
    <p:sldId id="2145706052" r:id="rId20"/>
    <p:sldId id="2145706032" r:id="rId21"/>
    <p:sldId id="2145706037" r:id="rId22"/>
    <p:sldId id="2145706038" r:id="rId23"/>
    <p:sldId id="2145706017" r:id="rId24"/>
    <p:sldId id="2145706046" r:id="rId25"/>
    <p:sldId id="4681" r:id="rId26"/>
    <p:sldId id="4683" r:id="rId27"/>
    <p:sldId id="2145706006" r:id="rId28"/>
    <p:sldId id="2145706031" r:id="rId29"/>
    <p:sldId id="4673" r:id="rId30"/>
    <p:sldId id="475" r:id="rId31"/>
    <p:sldId id="4689" r:id="rId32"/>
    <p:sldId id="2145706047" r:id="rId33"/>
    <p:sldId id="488" r:id="rId34"/>
    <p:sldId id="2145706049" r:id="rId35"/>
    <p:sldId id="2145706051" r:id="rId36"/>
    <p:sldId id="2145706043" r:id="rId37"/>
    <p:sldId id="480" r:id="rId38"/>
    <p:sldId id="481" r:id="rId39"/>
    <p:sldId id="483" r:id="rId40"/>
    <p:sldId id="476" r:id="rId41"/>
    <p:sldId id="2145706050" r:id="rId42"/>
    <p:sldId id="2145706039" r:id="rId43"/>
    <p:sldId id="490" r:id="rId44"/>
    <p:sldId id="4690" r:id="rId45"/>
    <p:sldId id="477" r:id="rId46"/>
    <p:sldId id="2145706035" r:id="rId47"/>
    <p:sldId id="2145706034" r:id="rId48"/>
  </p:sldIdLst>
  <p:sldSz cx="9144000" cy="5143500" type="screen16x9"/>
  <p:notesSz cx="7102475" cy="9388475"/>
  <p:embeddedFontLst>
    <p:embeddedFont>
      <p:font typeface="Calibri" panose="020F0502020204030204" pitchFamily="34" charset="0"/>
      <p:regular r:id="rId50"/>
      <p:bold r:id="rId51"/>
      <p:italic r:id="rId52"/>
      <p:boldItalic r:id="rId53"/>
    </p:embeddedFont>
    <p:embeddedFont>
      <p:font typeface="Myriad Web Pro" panose="020B0604020202020204" charset="0"/>
      <p:regular r:id="rId54"/>
      <p:bold r:id="rId55"/>
      <p:italic r:id="rId56"/>
      <p:boldItalic r:id="rId5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Shay, David (CDC/DDID/NCIRD/ID)" initials="SD(" lastIdx="5" clrIdx="42">
    <p:extLst>
      <p:ext uri="{19B8F6BF-5375-455C-9EA6-DF929625EA0E}">
        <p15:presenceInfo xmlns:p15="http://schemas.microsoft.com/office/powerpoint/2012/main" userId="S::dks4@cdc.gov::53b87026-6c2e-41c7-94e6-2905cb9d3490" providerId="AD"/>
      </p:ext>
    </p:extLst>
  </p:cmAuthor>
  <p:cmAuthor id="1" name="LeBlanc, Tanya (CDC/DDPHSIS/CPR/DSLR)" initials="L(" lastIdx="11" clrIdx="0">
    <p:extLst>
      <p:ext uri="{19B8F6BF-5375-455C-9EA6-DF929625EA0E}">
        <p15:presenceInfo xmlns:p15="http://schemas.microsoft.com/office/powerpoint/2012/main" userId="S::tqs3@cdc.gov::5cfc95b3-6544-44f7-9a46-415357972133" providerId="AD"/>
      </p:ext>
    </p:extLst>
  </p:cmAuthor>
  <p:cmAuthor id="2" name="Neiman, Romni (CDC/DDID/NCHHSTP/DSTDP)" initials="NR(" lastIdx="257" clrIdx="1">
    <p:extLst>
      <p:ext uri="{19B8F6BF-5375-455C-9EA6-DF929625EA0E}">
        <p15:presenceInfo xmlns:p15="http://schemas.microsoft.com/office/powerpoint/2012/main" userId="S::ran3@cdc.gov::6fe2ad62-23f6-456f-ad25-49dd858bab85" providerId="AD"/>
      </p:ext>
    </p:extLst>
  </p:cmAuthor>
  <p:cmAuthor id="3" name="Chorba, Terence L. (Terry) (CDC/DDID/NCHHSTP/DTE)" initials="C(" lastIdx="3" clrIdx="2">
    <p:extLst>
      <p:ext uri="{19B8F6BF-5375-455C-9EA6-DF929625EA0E}">
        <p15:presenceInfo xmlns:p15="http://schemas.microsoft.com/office/powerpoint/2012/main" userId="S::tlc2@cdc.gov::6272bce8-efad-4adf-b122-ff5edeb0133b" providerId="AD"/>
      </p:ext>
    </p:extLst>
  </p:cmAuthor>
  <p:cmAuthor id="4" name="Butler, Corey R. (CDC/NIOSH/WSD)" initials="BCR(" lastIdx="4" clrIdx="3">
    <p:extLst>
      <p:ext uri="{19B8F6BF-5375-455C-9EA6-DF929625EA0E}">
        <p15:presenceInfo xmlns:p15="http://schemas.microsoft.com/office/powerpoint/2012/main" userId="S::guz5@cdc.gov::efee67a4-b3a5-48fb-9126-06c174a057eb" providerId="AD"/>
      </p:ext>
    </p:extLst>
  </p:cmAuthor>
  <p:cmAuthor id="5" name="Pappas-DeLuca, Katina A. (CDC/DDPHSIS/CGH/DGHT)" initials="P(" lastIdx="29" clrIdx="4">
    <p:extLst>
      <p:ext uri="{19B8F6BF-5375-455C-9EA6-DF929625EA0E}">
        <p15:presenceInfo xmlns:p15="http://schemas.microsoft.com/office/powerpoint/2012/main" userId="S::kdp5@cdc.gov::b01365f7-56e5-456e-852e-81a49a712108" providerId="AD"/>
      </p:ext>
    </p:extLst>
  </p:cmAuthor>
  <p:cmAuthor id="6" name="Salmon, Melinda (CDC/DDID/NCHHSTP/DSTDP)" initials="SM(" lastIdx="10" clrIdx="5">
    <p:extLst>
      <p:ext uri="{19B8F6BF-5375-455C-9EA6-DF929625EA0E}">
        <p15:presenceInfo xmlns:p15="http://schemas.microsoft.com/office/powerpoint/2012/main" userId="S::meh3@cdc.gov::57233080-de48-4633-b468-28b8a33e2aa7" providerId="AD"/>
      </p:ext>
    </p:extLst>
  </p:cmAuthor>
  <p:cmAuthor id="7" name="Luckhaupt, Sara E. (CDC/NIOSH/DFSE/HIB)" initials="LSE(" lastIdx="2" clrIdx="6">
    <p:extLst>
      <p:ext uri="{19B8F6BF-5375-455C-9EA6-DF929625EA0E}">
        <p15:presenceInfo xmlns:p15="http://schemas.microsoft.com/office/powerpoint/2012/main" userId="S::pks8@cdc.gov::4df72765-06af-41ef-b4a7-1b84aa1b38f2" providerId="AD"/>
      </p:ext>
    </p:extLst>
  </p:cmAuthor>
  <p:cmAuthor id="8" name="Grant, Llelwyn (CDC/OD/OADC)" initials="GL(" lastIdx="1" clrIdx="7">
    <p:extLst>
      <p:ext uri="{19B8F6BF-5375-455C-9EA6-DF929625EA0E}">
        <p15:presenceInfo xmlns:p15="http://schemas.microsoft.com/office/powerpoint/2012/main" userId="S::lcg7@cdc.gov::24c6e2b8-1039-4887-a0fc-c76d6166fef6" providerId="AD"/>
      </p:ext>
    </p:extLst>
  </p:cmAuthor>
  <p:cmAuthor id="9" name="Wasley, Annemarie (CDC/DDPHSIS/CGH/GID)" initials="WA(" lastIdx="31" clrIdx="8">
    <p:extLst>
      <p:ext uri="{19B8F6BF-5375-455C-9EA6-DF929625EA0E}">
        <p15:presenceInfo xmlns:p15="http://schemas.microsoft.com/office/powerpoint/2012/main" userId="S::acw5@cdc.gov::2f33abc6-e408-4515-afae-e3ce67786002" providerId="AD"/>
      </p:ext>
    </p:extLst>
  </p:cmAuthor>
  <p:cmAuthor id="10" name="Patel, Priti (CDC/DDID/NCHHSTP/DVH)" initials="PP(" lastIdx="11" clrIdx="9">
    <p:extLst>
      <p:ext uri="{19B8F6BF-5375-455C-9EA6-DF929625EA0E}">
        <p15:presenceInfo xmlns:p15="http://schemas.microsoft.com/office/powerpoint/2012/main" userId="S::pgp0@cdc.gov::41332b5f-227d-44b9-b4c3-d542ec3cd7cb" providerId="AD"/>
      </p:ext>
    </p:extLst>
  </p:cmAuthor>
  <p:cmAuthor id="11" name="Moore Freeman, Latetia (CDC/DDNID/NCCDPHP/DNPAO)" initials="M(" lastIdx="6" clrIdx="10">
    <p:extLst>
      <p:ext uri="{19B8F6BF-5375-455C-9EA6-DF929625EA0E}">
        <p15:presenceInfo xmlns:p15="http://schemas.microsoft.com/office/powerpoint/2012/main" userId="S::ggi9@cdc.gov::cc1627b8-5ebc-4966-81f9-5b8dedc3cb9a" providerId="AD"/>
      </p:ext>
    </p:extLst>
  </p:cmAuthor>
  <p:cmAuthor id="12" name="Moore, Peter (CDC/DDID/NCHHSTP/DSTDP)" initials="MP(" lastIdx="1" clrIdx="11">
    <p:extLst>
      <p:ext uri="{19B8F6BF-5375-455C-9EA6-DF929625EA0E}">
        <p15:presenceInfo xmlns:p15="http://schemas.microsoft.com/office/powerpoint/2012/main" userId="S::prm3@cdc.gov::5aa0927c-2e5e-4577-9339-bfe7c59499cf" providerId="AD"/>
      </p:ext>
    </p:extLst>
  </p:cmAuthor>
  <p:cmAuthor id="13" name="Maiuri, Allison M. (CDC/DDID/NCHHSTP/DTE)" initials="MAM(" lastIdx="1" clrIdx="12">
    <p:extLst>
      <p:ext uri="{19B8F6BF-5375-455C-9EA6-DF929625EA0E}">
        <p15:presenceInfo xmlns:p15="http://schemas.microsoft.com/office/powerpoint/2012/main" userId="S::fpg3@cdc.gov::e501f85d-6eaf-4562-8784-330c8872bdce" providerId="AD"/>
      </p:ext>
    </p:extLst>
  </p:cmAuthor>
  <p:cmAuthor id="14" name="Moore, Latetia (CDC/ONDIEH/NCCDPHP)" initials="LVM" lastIdx="18" clrIdx="13">
    <p:extLst>
      <p:ext uri="{19B8F6BF-5375-455C-9EA6-DF929625EA0E}">
        <p15:presenceInfo xmlns:p15="http://schemas.microsoft.com/office/powerpoint/2012/main" userId="Moore, Latetia (CDC/ONDIEH/NCCDPHP)" providerId="None"/>
      </p:ext>
    </p:extLst>
  </p:cmAuthor>
  <p:cmAuthor id="15" name="Scales, Lamont (CDC/DDID/NCHHSTP/DHPIRS)" initials="SL(" lastIdx="3" clrIdx="14">
    <p:extLst>
      <p:ext uri="{19B8F6BF-5375-455C-9EA6-DF929625EA0E}">
        <p15:presenceInfo xmlns:p15="http://schemas.microsoft.com/office/powerpoint/2012/main" userId="S::WJG5@cdc.gov::548110a7-aded-455e-8e0a-223f9516d1cf" providerId="AD"/>
      </p:ext>
    </p:extLst>
  </p:cmAuthor>
  <p:cmAuthor id="16" name="Sara Bedrosian" initials="eri7" lastIdx="43" clrIdx="15">
    <p:extLst>
      <p:ext uri="{19B8F6BF-5375-455C-9EA6-DF929625EA0E}">
        <p15:presenceInfo xmlns:p15="http://schemas.microsoft.com/office/powerpoint/2012/main" userId="Sara Bedrosian" providerId="None"/>
      </p:ext>
    </p:extLst>
  </p:cmAuthor>
  <p:cmAuthor id="17" name="Anderson, Tara C. (CDC/DDID/NCIRD/DVD)" initials="ATC(" lastIdx="49" clrIdx="16">
    <p:extLst>
      <p:ext uri="{19B8F6BF-5375-455C-9EA6-DF929625EA0E}">
        <p15:presenceInfo xmlns:p15="http://schemas.microsoft.com/office/powerpoint/2012/main" userId="S::tqc3@cdc.gov::92eb9c36-42df-4804-bd8a-b09cde8c6650" providerId="AD"/>
      </p:ext>
    </p:extLst>
  </p:cmAuthor>
  <p:cmAuthor id="18" name="Van Handel, Michelle (CDC/DDID/NCHHSTP/OD)" initials="VHM(" lastIdx="5" clrIdx="17">
    <p:extLst>
      <p:ext uri="{19B8F6BF-5375-455C-9EA6-DF929625EA0E}">
        <p15:presenceInfo xmlns:p15="http://schemas.microsoft.com/office/powerpoint/2012/main" userId="S::ioq4@cdc.gov::2259ed54-77cd-463b-afaa-48496b135651" providerId="AD"/>
      </p:ext>
    </p:extLst>
  </p:cmAuthor>
  <p:cmAuthor id="19" name="Baldwin, Grant (CDC/DDNID/NCIPC/DOP)" initials="BG(" lastIdx="1" clrIdx="18">
    <p:extLst>
      <p:ext uri="{19B8F6BF-5375-455C-9EA6-DF929625EA0E}">
        <p15:presenceInfo xmlns:p15="http://schemas.microsoft.com/office/powerpoint/2012/main" userId="S::gfb3@cdc.gov::030f7451-3b61-41d9-a849-8aab88af1c33" providerId="AD"/>
      </p:ext>
    </p:extLst>
  </p:cmAuthor>
  <p:cmAuthor id="20" name="Czarnik, Michaila (CDC/DDNID/NCCDPHP/DNPAO) (CTR)" initials="CM((" lastIdx="1" clrIdx="19">
    <p:extLst>
      <p:ext uri="{19B8F6BF-5375-455C-9EA6-DF929625EA0E}">
        <p15:presenceInfo xmlns:p15="http://schemas.microsoft.com/office/powerpoint/2012/main" userId="S::otk6@cdc.gov::ae75e681-fa53-473c-a976-5986c7562ddb" providerId="AD"/>
      </p:ext>
    </p:extLst>
  </p:cmAuthor>
  <p:cmAuthor id="21" name="Mac Kenzie, Amy Loy (CDC/DDPHSIS/CPR/OD)" initials="MKAL(" lastIdx="6" clrIdx="20">
    <p:extLst>
      <p:ext uri="{19B8F6BF-5375-455C-9EA6-DF929625EA0E}">
        <p15:presenceInfo xmlns:p15="http://schemas.microsoft.com/office/powerpoint/2012/main" userId="S::anl6@cdc.gov::b1a1b433-1e1a-46c6-b49d-4d28ccaa435e" providerId="AD"/>
      </p:ext>
    </p:extLst>
  </p:cmAuthor>
  <p:cmAuthor id="22" name="Barrios, Lisa C. (CDC/DDID/NCHHSTP/DASH)" initials="BLC(" lastIdx="4" clrIdx="21">
    <p:extLst>
      <p:ext uri="{19B8F6BF-5375-455C-9EA6-DF929625EA0E}">
        <p15:presenceInfo xmlns:p15="http://schemas.microsoft.com/office/powerpoint/2012/main" userId="S::lic8@cdc.gov::f2a09f1d-dc6f-44aa-9dbd-ce5d4d64ba8a" providerId="AD"/>
      </p:ext>
    </p:extLst>
  </p:cmAuthor>
  <p:cmAuthor id="23" name="Polen, Kara N. (CDC/DDNID/NCBDDD/DBDID)" initials="PKN(" lastIdx="8" clrIdx="22">
    <p:extLst>
      <p:ext uri="{19B8F6BF-5375-455C-9EA6-DF929625EA0E}">
        <p15:presenceInfo xmlns:p15="http://schemas.microsoft.com/office/powerpoint/2012/main" userId="S::fvc1@cdc.gov::bbfb9708-049b-46f2-b8b1-e8b559e7796e" providerId="AD"/>
      </p:ext>
    </p:extLst>
  </p:cmAuthor>
  <p:cmAuthor id="24" name="Goldstein, Susan (CDC/OID/NCIRD)" initials="stg1" lastIdx="15" clrIdx="23">
    <p:extLst>
      <p:ext uri="{19B8F6BF-5375-455C-9EA6-DF929625EA0E}">
        <p15:presenceInfo xmlns:p15="http://schemas.microsoft.com/office/powerpoint/2012/main" userId="Goldstein, Susan (CDC/OID/NCIRD)" providerId="None"/>
      </p:ext>
    </p:extLst>
  </p:cmAuthor>
  <p:cmAuthor id="25" name="Shefer, Abigail (CDC/DDPHSIS/CGH/GID)" initials="S(" lastIdx="15" clrIdx="24">
    <p:extLst>
      <p:ext uri="{19B8F6BF-5375-455C-9EA6-DF929625EA0E}">
        <p15:presenceInfo xmlns:p15="http://schemas.microsoft.com/office/powerpoint/2012/main" userId="S::ams7@cdc.gov::7177ae64-5114-44a0-a915-ea7eb8227f14" providerId="AD"/>
      </p:ext>
    </p:extLst>
  </p:cmAuthor>
  <p:cmAuthor id="26" name="Redmon, Ginger (CDC/DDID/NCIRD/ISD)" initials="RG(" lastIdx="7" clrIdx="25">
    <p:extLst>
      <p:ext uri="{19B8F6BF-5375-455C-9EA6-DF929625EA0E}">
        <p15:presenceInfo xmlns:p15="http://schemas.microsoft.com/office/powerpoint/2012/main" userId="S::vco8@cdc.gov::50a3cade-0d7b-4259-a8c1-79d30787019e" providerId="AD"/>
      </p:ext>
    </p:extLst>
  </p:cmAuthor>
  <p:cmAuthor id="27" name="Bridges, Carolyn (CDC/DDID/NCIRD/OD) (CTR)" initials="B(" lastIdx="6" clrIdx="26">
    <p:extLst>
      <p:ext uri="{19B8F6BF-5375-455C-9EA6-DF929625EA0E}">
        <p15:presenceInfo xmlns:p15="http://schemas.microsoft.com/office/powerpoint/2012/main" userId="S::ctb1@cdc.gov::35319e67-7ba3-4e44-a3e3-53dd79f46470" providerId="AD"/>
      </p:ext>
    </p:extLst>
  </p:cmAuthor>
  <p:cmAuthor id="28" name="Weinbaum, Cindy (CDC/DDID/NCIRD/ISD)" initials="W(" lastIdx="3" clrIdx="27">
    <p:extLst>
      <p:ext uri="{19B8F6BF-5375-455C-9EA6-DF929625EA0E}">
        <p15:presenceInfo xmlns:p15="http://schemas.microsoft.com/office/powerpoint/2012/main" userId="S::chw4@cdc.gov::6509ea7a-024a-4346-98fa-44193fdc156d" providerId="AD"/>
      </p:ext>
    </p:extLst>
  </p:cmAuthor>
  <p:cmAuthor id="29" name="O'Sullivan, Megan C. (CDC/DDID/NCEZID/DHCPP)" initials="OMC(" lastIdx="31" clrIdx="28">
    <p:extLst>
      <p:ext uri="{19B8F6BF-5375-455C-9EA6-DF929625EA0E}">
        <p15:presenceInfo xmlns:p15="http://schemas.microsoft.com/office/powerpoint/2012/main" userId="S::gtz3@cdc.gov::4a617d57-0662-48ac-9698-7ae3a07554e5" providerId="AD"/>
      </p:ext>
    </p:extLst>
  </p:cmAuthor>
  <p:cmAuthor id="30" name="Elizabeth" initials="E" lastIdx="1" clrIdx="29">
    <p:extLst>
      <p:ext uri="{19B8F6BF-5375-455C-9EA6-DF929625EA0E}">
        <p15:presenceInfo xmlns:p15="http://schemas.microsoft.com/office/powerpoint/2012/main" userId="S::ytn1@cdc.gov::f81697c6-c833-4180-9782-f84072a22811" providerId="AD"/>
      </p:ext>
    </p:extLst>
  </p:cmAuthor>
  <p:cmAuthor id="31" name="Broadwater, Kendra (CDC/NIOSH/DSHEFS/HETAB)" initials="kb" lastIdx="2" clrIdx="30">
    <p:extLst>
      <p:ext uri="{19B8F6BF-5375-455C-9EA6-DF929625EA0E}">
        <p15:presenceInfo xmlns:p15="http://schemas.microsoft.com/office/powerpoint/2012/main" userId="Broadwater, Kendra (CDC/NIOSH/DSHEFS/HETAB)" providerId="None"/>
      </p:ext>
    </p:extLst>
  </p:cmAuthor>
  <p:cmAuthor id="32" name="Radonovich, Lewis (CDC/NIOSH/RHD/OD)" initials="R(" lastIdx="1" clrIdx="31">
    <p:extLst>
      <p:ext uri="{19B8F6BF-5375-455C-9EA6-DF929625EA0E}">
        <p15:presenceInfo xmlns:p15="http://schemas.microsoft.com/office/powerpoint/2012/main" userId="S::mto5@cdc.gov::c6771a23-b362-47d7-b5ae-79ade437bebd" providerId="AD"/>
      </p:ext>
    </p:extLst>
  </p:cmAuthor>
  <p:cmAuthor id="33" name="Casey, Megan L. (CDC/NIOSH/NPPTL/RB)" initials="C(" lastIdx="2" clrIdx="32">
    <p:extLst>
      <p:ext uri="{19B8F6BF-5375-455C-9EA6-DF929625EA0E}">
        <p15:presenceInfo xmlns:p15="http://schemas.microsoft.com/office/powerpoint/2012/main" userId="S::ydg7@cdc.gov::7db24290-2d9e-4191-80bd-98e09c5be4ac" providerId="AD"/>
      </p:ext>
    </p:extLst>
  </p:cmAuthor>
  <p:cmAuthor id="34" name="England, Lucinda (CDC/NIOSH/RHD/FSB)" initials="EL(" lastIdx="1" clrIdx="33">
    <p:extLst>
      <p:ext uri="{19B8F6BF-5375-455C-9EA6-DF929625EA0E}">
        <p15:presenceInfo xmlns:p15="http://schemas.microsoft.com/office/powerpoint/2012/main" userId="S::lbe9@cdc.gov::a60c1730-de0e-42ff-995f-74127a15f470" providerId="AD"/>
      </p:ext>
    </p:extLst>
  </p:cmAuthor>
  <p:cmAuthor id="35" name="Holmes, Carissa B. (CDC/DDNID/NCCDPHP/OSH)" initials="H(" lastIdx="2" clrIdx="34">
    <p:extLst>
      <p:ext uri="{19B8F6BF-5375-455C-9EA6-DF929625EA0E}">
        <p15:presenceInfo xmlns:p15="http://schemas.microsoft.com/office/powerpoint/2012/main" userId="S::ipz3@cdc.gov::7e6611d5-e20a-4e22-b867-aea3d834a190" providerId="AD"/>
      </p:ext>
    </p:extLst>
  </p:cmAuthor>
  <p:cmAuthor id="36" name="Fiore, Anthony (CDC/DDID/NCEZID/DHQP)" initials="F(" lastIdx="3" clrIdx="35">
    <p:extLst>
      <p:ext uri="{19B8F6BF-5375-455C-9EA6-DF929625EA0E}">
        <p15:presenceInfo xmlns:p15="http://schemas.microsoft.com/office/powerpoint/2012/main" userId="S::abf4@cdc.gov::93799748-99f7-4ed7-bf87-19e5ecfe6d22" providerId="AD"/>
      </p:ext>
    </p:extLst>
  </p:cmAuthor>
  <p:cmAuthor id="37" name="Swanson, LaTasha (CDC/NIOSH/PMRD/HSIB)" initials="S(" lastIdx="2" clrIdx="36">
    <p:extLst>
      <p:ext uri="{19B8F6BF-5375-455C-9EA6-DF929625EA0E}">
        <p15:presenceInfo xmlns:p15="http://schemas.microsoft.com/office/powerpoint/2012/main" userId="S::mre6@cdc.gov::e9233f76-aa8e-4eee-9e3a-c35ffa2a35d9" providerId="AD"/>
      </p:ext>
    </p:extLst>
  </p:cmAuthor>
  <p:cmAuthor id="38" name="LaPorte, Kathleen (CDC/DDID/NCIRD/ID)" initials="LK(" lastIdx="3" clrIdx="37">
    <p:extLst>
      <p:ext uri="{19B8F6BF-5375-455C-9EA6-DF929625EA0E}">
        <p15:presenceInfo xmlns:p15="http://schemas.microsoft.com/office/powerpoint/2012/main" userId="S::wng2@cdc.gov::551bb488-9942-47b3-bc20-8f6ed54e7515" providerId="AD"/>
      </p:ext>
    </p:extLst>
  </p:cmAuthor>
  <p:cmAuthor id="39" name="Rutledge, Gia E. (CDC/DDNID/NCCDPHP/DDT)" initials="RGE(" lastIdx="12" clrIdx="38">
    <p:extLst>
      <p:ext uri="{19B8F6BF-5375-455C-9EA6-DF929625EA0E}">
        <p15:presenceInfo xmlns:p15="http://schemas.microsoft.com/office/powerpoint/2012/main" userId="S::HEZ6@cdc.gov::fdf7fceb-a237-4d53-8ad9-170c4fc3de65" providerId="AD"/>
      </p:ext>
    </p:extLst>
  </p:cmAuthor>
  <p:cmAuthor id="40" name="Christa-Marie Singleton" initials="CMS" lastIdx="7" clrIdx="39">
    <p:extLst>
      <p:ext uri="{19B8F6BF-5375-455C-9EA6-DF929625EA0E}">
        <p15:presenceInfo xmlns:p15="http://schemas.microsoft.com/office/powerpoint/2012/main" userId="Christa-Marie Singleton" providerId="None"/>
      </p:ext>
    </p:extLst>
  </p:cmAuthor>
  <p:cmAuthor id="41" name="Bailey, Robert (CDC/DDNID/NCCDPHP/DCPC)" initials="BR(" lastIdx="13" clrIdx="40">
    <p:extLst>
      <p:ext uri="{19B8F6BF-5375-455C-9EA6-DF929625EA0E}">
        <p15:presenceInfo xmlns:p15="http://schemas.microsoft.com/office/powerpoint/2012/main" userId="S::Apu8@cdc.gov::39a78d2c-8355-438c-a431-0c20e1ccd862" providerId="AD"/>
      </p:ext>
    </p:extLst>
  </p:cmAuthor>
  <p:cmAuthor id="42" name="Rinker, Robin (CDC/DDID/NCEZID/DGMQ)" initials="RR(" lastIdx="5" clrIdx="41">
    <p:extLst>
      <p:ext uri="{19B8F6BF-5375-455C-9EA6-DF929625EA0E}">
        <p15:presenceInfo xmlns:p15="http://schemas.microsoft.com/office/powerpoint/2012/main" userId="S::vqb2@cdc.gov::b4ebe265-1138-4a94-aa59-36dc5c7aad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653"/>
    <a:srgbClr val="177D95"/>
    <a:srgbClr val="88CBE0"/>
    <a:srgbClr val="B01519"/>
    <a:srgbClr val="1A8EA8"/>
    <a:srgbClr val="EE7A7D"/>
    <a:srgbClr val="319D85"/>
    <a:srgbClr val="F8C8C9"/>
    <a:srgbClr val="00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645AEA-3413-4D7A-A07A-69FF41E5EF98}" v="13" dt="2021-01-12T04:39:23.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19" autoAdjust="0"/>
  </p:normalViewPr>
  <p:slideViewPr>
    <p:cSldViewPr snapToGrid="0">
      <p:cViewPr varScale="1">
        <p:scale>
          <a:sx n="107" d="100"/>
          <a:sy n="107" d="100"/>
        </p:scale>
        <p:origin x="1734" y="10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1.fntdata"/><Relationship Id="rId55" Type="http://schemas.openxmlformats.org/officeDocument/2006/relationships/font" Target="fonts/font6.fntdata"/><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048" cy="468803"/>
          </a:xfrm>
          <a:prstGeom prst="rect">
            <a:avLst/>
          </a:prstGeom>
        </p:spPr>
        <p:txBody>
          <a:bodyPr vert="horz" lIns="89126" tIns="44564" rIns="89126" bIns="4456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2886" y="1"/>
            <a:ext cx="3078048" cy="468803"/>
          </a:xfrm>
          <a:prstGeom prst="rect">
            <a:avLst/>
          </a:prstGeom>
        </p:spPr>
        <p:txBody>
          <a:bodyPr vert="horz" lIns="89126" tIns="44564" rIns="89126" bIns="4456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12/16/2021</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89126" tIns="44564" rIns="89126" bIns="44564" rtlCol="0" anchor="ctr"/>
          <a:lstStyle/>
          <a:p>
            <a:pPr lvl="0"/>
            <a:endParaRPr lang="en-US" noProof="0"/>
          </a:p>
        </p:txBody>
      </p:sp>
      <p:sp>
        <p:nvSpPr>
          <p:cNvPr id="5" name="Notes Placeholder 4"/>
          <p:cNvSpPr>
            <a:spLocks noGrp="1"/>
          </p:cNvSpPr>
          <p:nvPr>
            <p:ph type="body" sz="quarter" idx="3"/>
          </p:nvPr>
        </p:nvSpPr>
        <p:spPr>
          <a:xfrm>
            <a:off x="710557" y="4459838"/>
            <a:ext cx="5681363" cy="4223882"/>
          </a:xfrm>
          <a:prstGeom prst="rect">
            <a:avLst/>
          </a:prstGeom>
        </p:spPr>
        <p:txBody>
          <a:bodyPr vert="horz" lIns="89126" tIns="44564" rIns="89126" bIns="445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8121"/>
            <a:ext cx="3078048" cy="468803"/>
          </a:xfrm>
          <a:prstGeom prst="rect">
            <a:avLst/>
          </a:prstGeom>
        </p:spPr>
        <p:txBody>
          <a:bodyPr vert="horz" lIns="89126" tIns="44564" rIns="89126" bIns="4456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2886" y="8918121"/>
            <a:ext cx="3078048" cy="468803"/>
          </a:xfrm>
          <a:prstGeom prst="rect">
            <a:avLst/>
          </a:prstGeom>
        </p:spPr>
        <p:txBody>
          <a:bodyPr vert="horz" lIns="89126" tIns="44564" rIns="89126" bIns="4456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dirty="0"/>
              <a:t>A critical part of increasing COVID-19 vaccine uptake will be building vaccine confidence among members of the healthcare team, so that they can build confidence among their patients. </a:t>
            </a:r>
          </a:p>
          <a:p>
            <a:pPr>
              <a:spcBef>
                <a:spcPct val="0"/>
              </a:spcBef>
              <a:defRPr/>
            </a:pPr>
            <a:endParaRPr lang="en-US" altLang="en-US" dirty="0"/>
          </a:p>
          <a:p>
            <a:pPr>
              <a:spcBef>
                <a:spcPct val="0"/>
              </a:spcBef>
              <a:defRPr/>
            </a:pPr>
            <a:r>
              <a:rPr lang="en-US" altLang="en-US" dirty="0"/>
              <a:t>This slide deck is for use by immunization coordinators, health department staff or others responsible for training members of the healthcare team.</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51271" indent="-288950">
              <a:defRPr>
                <a:solidFill>
                  <a:schemeClr val="tx1"/>
                </a:solidFill>
                <a:latin typeface="Myriad Web Pro" panose="020B0503030403020204" pitchFamily="34" charset="0"/>
              </a:defRPr>
            </a:lvl2pPr>
            <a:lvl3pPr marL="1155802" indent="-231160">
              <a:defRPr>
                <a:solidFill>
                  <a:schemeClr val="tx1"/>
                </a:solidFill>
                <a:latin typeface="Myriad Web Pro" panose="020B0503030403020204" pitchFamily="34" charset="0"/>
              </a:defRPr>
            </a:lvl3pPr>
            <a:lvl4pPr marL="1618122" indent="-231160">
              <a:defRPr>
                <a:solidFill>
                  <a:schemeClr val="tx1"/>
                </a:solidFill>
                <a:latin typeface="Myriad Web Pro" panose="020B0503030403020204" pitchFamily="34" charset="0"/>
              </a:defRPr>
            </a:lvl4pPr>
            <a:lvl5pPr marL="2080443" indent="-231160">
              <a:defRPr>
                <a:solidFill>
                  <a:schemeClr val="tx1"/>
                </a:solidFill>
                <a:latin typeface="Myriad Web Pro" panose="020B0503030403020204" pitchFamily="34" charset="0"/>
              </a:defRPr>
            </a:lvl5pPr>
            <a:lvl6pPr marL="2542764" indent="-231160" fontAlgn="base">
              <a:spcBef>
                <a:spcPct val="0"/>
              </a:spcBef>
              <a:spcAft>
                <a:spcPct val="0"/>
              </a:spcAft>
              <a:defRPr>
                <a:solidFill>
                  <a:schemeClr val="tx1"/>
                </a:solidFill>
                <a:latin typeface="Myriad Web Pro" panose="020B0503030403020204" pitchFamily="34" charset="0"/>
              </a:defRPr>
            </a:lvl6pPr>
            <a:lvl7pPr marL="3005084" indent="-231160" fontAlgn="base">
              <a:spcBef>
                <a:spcPct val="0"/>
              </a:spcBef>
              <a:spcAft>
                <a:spcPct val="0"/>
              </a:spcAft>
              <a:defRPr>
                <a:solidFill>
                  <a:schemeClr val="tx1"/>
                </a:solidFill>
                <a:latin typeface="Myriad Web Pro" panose="020B0503030403020204" pitchFamily="34" charset="0"/>
              </a:defRPr>
            </a:lvl7pPr>
            <a:lvl8pPr marL="3467405" indent="-231160" fontAlgn="base">
              <a:spcBef>
                <a:spcPct val="0"/>
              </a:spcBef>
              <a:spcAft>
                <a:spcPct val="0"/>
              </a:spcAft>
              <a:defRPr>
                <a:solidFill>
                  <a:schemeClr val="tx1"/>
                </a:solidFill>
                <a:latin typeface="Myriad Web Pro" panose="020B0503030403020204" pitchFamily="34" charset="0"/>
              </a:defRPr>
            </a:lvl8pPr>
            <a:lvl9pPr marL="3929725" indent="-231160" fontAlgn="base">
              <a:spcBef>
                <a:spcPct val="0"/>
              </a:spcBef>
              <a:spcAft>
                <a:spcPct val="0"/>
              </a:spcAft>
              <a:defRPr>
                <a:solidFill>
                  <a:schemeClr val="tx1"/>
                </a:solidFill>
                <a:latin typeface="Myriad Web Pro" panose="020B0503030403020204" pitchFamily="34" charset="0"/>
              </a:defRPr>
            </a:lvl9pPr>
          </a:lstStyle>
          <a:p>
            <a:pPr defTabSz="924641"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24641" fontAlgn="base">
                <a:spcBef>
                  <a:spcPct val="0"/>
                </a:spcBef>
                <a:spcAft>
                  <a:spcPct val="0"/>
                </a:spcAft>
                <a:defRPr/>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139555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 what do we know about these mRNA COVID-19 vaccines? It’s important to note that </a:t>
            </a:r>
            <a:r>
              <a:rPr lang="en-US" dirty="0">
                <a:solidFill>
                  <a:srgbClr val="000000"/>
                </a:solidFill>
                <a:latin typeface="+mn-lt"/>
                <a:cs typeface="Calibri"/>
              </a:rPr>
              <a:t>at least 8 weeks of safety data were gathered in the trials.  It is unusual for side effects to appear more than 8 weeks after vaccination.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These mRNA vaccines produce common side effects after vaccination, especially after the 2</a:t>
            </a:r>
            <a:r>
              <a:rPr lang="en-US" baseline="30000" dirty="0"/>
              <a:t>nd</a:t>
            </a:r>
            <a:r>
              <a:rPr lang="en-US" dirty="0"/>
              <a:t> dose.  These may include fever, headache, and muscle aches. These are similar to side effects you may experience after other adult vaccines like the flu vaccine and the shingles vaccine.</a:t>
            </a:r>
          </a:p>
          <a:p>
            <a:pPr>
              <a:defRPr/>
            </a:pPr>
            <a:endParaRPr lang="en-US" dirty="0"/>
          </a:p>
          <a:p>
            <a:pPr>
              <a:defRPr/>
            </a:pPr>
            <a:r>
              <a:rPr lang="en-US" dirty="0"/>
              <a:t>Both vaccines are well-tolerated and the clinical trials did not reveal any significant safety concerns, although a small number of severe allergic reactions have been reported during the initial phases of rollout.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the latest information about authorized vaccines, visit the FDA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94617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mn-lt"/>
                <a:ea typeface="+mn-ea"/>
                <a:cs typeface="+mn-cs"/>
              </a:rPr>
              <a:t>We realize there are many concerns about the safety of COVID-19 vaccines, given that they use new technology and have been developed quickly.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mn-lt"/>
                <a:ea typeface="+mn-ea"/>
                <a:cs typeface="+mn-cs"/>
              </a:rPr>
              <a:t>It’s important to know that these vaccines are being held to the same safety standards as all vaccines. Several expert and independent groups evaluate the safety of vaccines being given to people in the United States.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FDA’s Vaccines and Related Biological Products Advisory Committee (VRBPAC) reviews applications for EUAs.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mn-lt"/>
                <a:ea typeface="+mn-ea"/>
                <a:cs typeface="+mn-cs"/>
              </a:rPr>
              <a:t>The Advisory Committee on Immunization Practices, or ACIP, considers safety and efficacy data before recommending use.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solidFill>
                  <a:srgbClr val="000000"/>
                </a:solidFill>
                <a:cs typeface="Calibri" panose="020F0502020204030204" pitchFamily="34" charset="0"/>
              </a:rPr>
              <a:t>Both of these are independent committees comprised of scientific and clinical experts. </a:t>
            </a: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mn-lt"/>
                <a:ea typeface="+mn-ea"/>
                <a:cs typeface="+mn-cs"/>
              </a:rPr>
              <a:t>Once the vaccines are in use, both FDA and CDC continue to monitor the safety of vaccines.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mn-lt"/>
                <a:ea typeface="+mn-ea"/>
                <a:cs typeface="+mn-cs"/>
              </a:rPr>
              <a:t>Existing data systems have analytic methods that can rapidly detect statistical signals for possible vaccine safety problems, systems that are the global gold standard for vaccine safety. These systems are being scaled up for COVID-19 vaccine introduction to fully meet the needs of the nation. Additional systems and data sources are also being developed to further enhance safety monitoring capabilities.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83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United States has a robust post-licensure monitoring system that has been in place for decades to ensure the safety of routine vaccines.  Components of this system include: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VAERS, which collects and analyzes reports of adverse events that happen after vaccination.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Vaccine Safety Data Link and the Post-Licensure Rapid Immunization Safety Monitoring System, which are networks of healthcare organizations that actively analyze the healthcare information of millions of people; and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Clinical Immunization Safety Assessment, or CISA, which is a collaboration between CDC and 7 medical research centers. CISA assists healthcare providers with complex vaccine safety questions and conducts clinical research studies to better understand vaccine safety.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FDA’s Biologics Effectiveness and Safety System, or BEST, which is a system of electronic health record, administrative, and claims-based data for active surveillance and research</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These existing data systems have validated analytic methods that can rapidly detect statistical signals for possible vaccine safety problems. These systems are being scaled up to fully meet the needs of the nation.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New systems have been developed to further enhance safety monitoring capabilities. One example is V-Safe—an active surveillance system that uses text messaging to initiate web-based survey monitoring.  V-safe will </a:t>
            </a:r>
            <a:r>
              <a:rPr lang="en-US" sz="1200" dirty="0"/>
              <a:t>provide telephone follow up to anyone who reports medically significant adverse events.  V-safe will complement the existing safety monitoring systems.  People who use v-safe can still submit reports to VAERS.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As you can see, robust systems on vaccine safety are in place for these COVID-19 vaccines, just as any other vaccine. </a:t>
            </a:r>
            <a:r>
              <a:rPr lang="en-US" dirty="0"/>
              <a:t>And it’s important to note that </a:t>
            </a:r>
            <a:r>
              <a:rPr lang="en-US" sz="1200" kern="1200" dirty="0">
                <a:solidFill>
                  <a:schemeClr val="tx1"/>
                </a:solidFill>
                <a:latin typeface="+mn-lt"/>
                <a:ea typeface="+mn-ea"/>
                <a:cs typeface="+mn-cs"/>
              </a:rPr>
              <a:t>the safety monitoring for both VAERS and </a:t>
            </a:r>
            <a:r>
              <a:rPr lang="en-US" sz="1200" kern="1200" dirty="0" err="1">
                <a:solidFill>
                  <a:schemeClr val="tx1"/>
                </a:solidFill>
                <a:latin typeface="+mn-lt"/>
                <a:ea typeface="+mn-ea"/>
                <a:cs typeface="+mn-cs"/>
              </a:rPr>
              <a:t>vsafe</a:t>
            </a:r>
            <a:r>
              <a:rPr lang="en-US" sz="1200" kern="1200" dirty="0">
                <a:solidFill>
                  <a:schemeClr val="tx1"/>
                </a:solidFill>
                <a:latin typeface="+mn-lt"/>
                <a:ea typeface="+mn-ea"/>
                <a:cs typeface="+mn-cs"/>
              </a:rPr>
              <a:t> are required to monitor safety effects by race and ethnicity. </a:t>
            </a:r>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837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Many people have been wondering how COVID-19 vaccines could be developed so quickly without sacrificing safety. There are a few ways:</a:t>
            </a:r>
          </a:p>
          <a:p>
            <a:endParaRPr lang="en-US" dirty="0"/>
          </a:p>
          <a:p>
            <a:pPr marL="0" indent="0">
              <a:buNone/>
            </a:pPr>
            <a:r>
              <a:rPr lang="en-US" dirty="0"/>
              <a:t>Researchers used existing clinical trial networks, like those </a:t>
            </a:r>
            <a:r>
              <a:rPr lang="en-US" b="0" dirty="0"/>
              <a:t>that</a:t>
            </a:r>
            <a:r>
              <a:rPr lang="en-US" b="1" dirty="0"/>
              <a:t> </a:t>
            </a:r>
            <a:r>
              <a:rPr lang="en-US" dirty="0"/>
              <a:t>study HIV treatments and vaccines, to begin quickly conducting COVID-19 vaccine trials.  </a:t>
            </a:r>
          </a:p>
          <a:p>
            <a:pPr marL="0" indent="0">
              <a:buNone/>
            </a:pPr>
            <a:endParaRPr lang="en-US" dirty="0"/>
          </a:p>
          <a:p>
            <a:pPr marL="0" indent="0">
              <a:buNone/>
            </a:pPr>
            <a:r>
              <a:rPr lang="en-US" dirty="0"/>
              <a:t>Another critical piece has been the investment in manufacturing, even before COVID-19 vaccines have been proven effective. The U.S. government and vaccine manufacturers have invested millions of dollars to scale up vaccine production while clinical trials have been in progress, greatly reducing the amount of time between vaccine authorization and vaccine implementation. Because of the great financial risk, the investment in manufacturing normally doesn’t happen until later in the development process.</a:t>
            </a:r>
          </a:p>
          <a:p>
            <a:pPr marL="0" indent="0">
              <a:buNone/>
            </a:pPr>
            <a:endParaRPr lang="en-US" dirty="0"/>
          </a:p>
          <a:p>
            <a:pPr marL="0" indent="0">
              <a:buNone/>
            </a:pPr>
            <a:r>
              <a:rPr lang="en-US" dirty="0"/>
              <a:t>mRNA vaccines are also faster to produce than traditional vaccines.</a:t>
            </a:r>
          </a:p>
          <a:p>
            <a:pPr marL="0" indent="0">
              <a:buNone/>
            </a:pPr>
            <a:endParaRPr lang="en-US" dirty="0"/>
          </a:p>
          <a:p>
            <a:pPr marL="0" indent="0">
              <a:buNone/>
            </a:pPr>
            <a:r>
              <a:rPr lang="en-US" dirty="0"/>
              <a:t>Finally, given the unprecedented public health emergency, both FDA and CDC are prioritizing the review, approval and recommendation of COVID vaccines.</a:t>
            </a:r>
          </a:p>
          <a:p>
            <a:pPr marL="0" indent="0">
              <a:buNone/>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more information about trials networks, visit the COVID-19 Prevention Network website listed on this slide.</a:t>
            </a: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50537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Unfortunately, we know that many people may be hesitant to get a COVID-19 vaccine, and this number has been increasing over time.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According to this Harris poll conducted in October, before a vaccine was authorized or available, only about half of people said they would get a hypothetical COVID-19 vaccine. We know there are several factors that can impact vaccine acceptance, including concern about side effects, vaccine efficacy, risk perception, and associated costs.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3287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also know that people will be more likely to get a vaccine if their healthcare provider says it’s safe, if the vaccine is free, if it helps people get to work and school, and if it’s easily available.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Worries and concerns about COVID-19 vaccine can impact people’s willingness to get vaccinated, which is why we need to address them fully so people can be confident in the decision to get vaccinated.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765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know there is likely to be vaccine hesitancy among healthcare providers like you. The American Nursing Foundation conducted a survey in October, again before any vaccines were authorized or available, showing that while over half of nurses were confident in the safety and efficacy of a hypothetical COVID-19 vaccine, only about a third would voluntarily receive it.  And only slightly more than half said they would feel comfortable discussing with patients. Some vaccine hesitancy among providers may also be due to cultural or religious beliefs. When looking at this data among minority populations who completed the survey, 51% were somewhat or very confident that the vaccine will be safe and effective, and only 22% said they would voluntarily receive it. </a:t>
            </a:r>
          </a:p>
          <a:p>
            <a:endParaRPr lang="en-US" dirty="0"/>
          </a:p>
          <a:p>
            <a:r>
              <a:rPr lang="en-US" dirty="0"/>
              <a:t>Similarly, a CDC web survey conducted this fall showed that only 63% of providers said they would get a COVID-19 vaccine.</a:t>
            </a:r>
          </a:p>
          <a:p>
            <a:endParaRPr lang="en-US" dirty="0"/>
          </a:p>
          <a:p>
            <a:r>
              <a:rPr lang="en-US" dirty="0"/>
              <a:t>These data are worrisome, because if providers decline to get vaccinated, they could be putting themselves and their patients at risk of infection and potentially serious disease.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420071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a:t>So how can we address vaccine hesitancy? By building vaccine confidence, which is a multi-faceted concept, based largely on trust.</a:t>
            </a:r>
          </a:p>
          <a:p>
            <a:endParaRPr lang="en-US"/>
          </a:p>
          <a:p>
            <a:r>
              <a:rPr lang="en-US" sz="2400"/>
              <a:t>Vaccine confidence is the trust that patients, parents, or providers have in:</a:t>
            </a:r>
          </a:p>
          <a:p>
            <a:pPr marL="628650" lvl="1" indent="-171450">
              <a:buFont typeface="Arial" panose="020B0604020202020204" pitchFamily="34" charset="0"/>
              <a:buChar char="•"/>
            </a:pPr>
            <a:r>
              <a:rPr lang="en-US"/>
              <a:t>recommended </a:t>
            </a:r>
            <a:r>
              <a:rPr lang="en-US" u="sng"/>
              <a:t>vaccines</a:t>
            </a:r>
            <a:r>
              <a:rPr lang="en-US"/>
              <a:t>;</a:t>
            </a:r>
          </a:p>
          <a:p>
            <a:pPr marL="628650" lvl="1" indent="-171450">
              <a:buFont typeface="Arial" panose="020B0604020202020204" pitchFamily="34" charset="0"/>
              <a:buChar char="•"/>
            </a:pPr>
            <a:r>
              <a:rPr lang="en-US" u="sng"/>
              <a:t>providers</a:t>
            </a:r>
            <a:r>
              <a:rPr lang="en-US"/>
              <a:t> who administer vaccines; and</a:t>
            </a:r>
          </a:p>
          <a:p>
            <a:pPr marL="628650" lvl="1" indent="-171450">
              <a:buFont typeface="Arial" panose="020B0604020202020204" pitchFamily="34" charset="0"/>
              <a:buChar char="•"/>
            </a:pPr>
            <a:r>
              <a:rPr lang="en-US" u="sng"/>
              <a:t>processes and policies </a:t>
            </a:r>
            <a:r>
              <a:rPr lang="en-US"/>
              <a:t>that lead to vaccine development, licensure, manufacturing, and recommendations for use.</a:t>
            </a:r>
          </a:p>
          <a:p>
            <a:endParaRPr lang="en-US"/>
          </a:p>
          <a:p>
            <a:r>
              <a:rPr lang="en-US"/>
              <a:t>A person must have trust in all three of these items to feel fully confident in their decision to get vaccinated. The foundation of trust is critical, and this is something that must be built over time. This is a critical concept to think about when working with patient populations who may have a history of mistrust in the medical establishment or the government.</a:t>
            </a:r>
          </a:p>
          <a:p>
            <a:endParaRPr lang="en-US"/>
          </a:p>
          <a:p>
            <a:r>
              <a:rPr lang="en-US"/>
              <a:t>As providers, you obviously have an impact on the second sub-bullet – helping patients to trust you in your role as vaccine administrators.</a:t>
            </a:r>
          </a:p>
          <a:p>
            <a:endParaRPr lang="en-US"/>
          </a:p>
          <a:p>
            <a:r>
              <a:rPr lang="en-US"/>
              <a:t>It’s important to note, though, that you can also help build trust in vaccines as well as the processes and policies by helping your patients to understand new vaccine technologies, what to expect in terms of vaccine side effects, and how these vaccines are being continuously monitored for safety. Being honest about what you don’t know is also important for building trust.</a:t>
            </a:r>
          </a:p>
          <a:p>
            <a:r>
              <a:rPr lang="en-US"/>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2243249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curb the pandemic, it is critical to increase demand for a COVID-19 vaccine. This slide shows how the willingness to accept a vaccine falls on a continuum.</a:t>
            </a:r>
          </a:p>
          <a:p>
            <a:endParaRPr lang="en-US" dirty="0"/>
          </a:p>
          <a:p>
            <a:r>
              <a:rPr lang="en-US" dirty="0"/>
              <a:t>The vaccine demand continuum illustrates behaviors, whereas confidence is both a feeling and can be acted on. Most people may fall in the middle of this spectrum with a wait-and-see approach.</a:t>
            </a:r>
          </a:p>
          <a:p>
            <a:endParaRPr lang="en-US" dirty="0"/>
          </a:p>
          <a:p>
            <a:r>
              <a:rPr lang="en-US" dirty="0"/>
              <a:t>We want to move people toward the right. The closer you get to active demand on the right side of the continuum, the increasing confidence the person likely feels in the vaccine, the vaccinator, and the health system, because they actively chose vaccination. This requires effort.</a:t>
            </a:r>
          </a:p>
          <a:p>
            <a:endParaRPr lang="en-US" dirty="0"/>
          </a:p>
          <a:p>
            <a:r>
              <a:rPr lang="en-US" dirty="0"/>
              <a:t>People vote with their feet. If there is sufficient confidence and trust and ability, then people will seek out vaccines, overcoming barriers to do so. People with less confidence or motivation or ability may be less willing to overcome real or perceived barriers, such as transportation or getting time off work.</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It’s also important to note that where a person falls on the continuum may depend on whether the person is considering this relative to themselves or others that they care about such as minor child, adult child with disabilities, an older adult parent, etc.</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625406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CDC’s Vaccinate with Confidence strategy, which aims to build confidence in COVID vaccine, the providers who vaccinate, and the vaccination system. It’s not a communication campaign, but rather a framework for thinking about interventions to increase vaccine confidence.</a:t>
            </a:r>
          </a:p>
          <a:p>
            <a:endParaRPr lang="en-US" dirty="0"/>
          </a:p>
          <a:p>
            <a:r>
              <a:rPr lang="en-US" dirty="0"/>
              <a:t>There are three components to the framework. The first aims to build trust by sharing clear, complete, and accurate messages about COVID-19 vaccine in collaboration with federal, state, and local agencies and partners.</a:t>
            </a:r>
          </a:p>
          <a:p>
            <a:endParaRPr lang="en-US" dirty="0"/>
          </a:p>
          <a:p>
            <a:r>
              <a:rPr lang="en-US" dirty="0"/>
              <a:t>The second aims to empower healthcare personnel by helping them to feel confident in their own decision to get vaccinated and to recommend vaccination to their patients. This is the element that is most important for our discussion today.</a:t>
            </a:r>
          </a:p>
          <a:p>
            <a:endParaRPr lang="en-US" dirty="0"/>
          </a:p>
          <a:p>
            <a:r>
              <a:rPr lang="en-US" dirty="0"/>
              <a:t>The third focuses on how to engage communities in a sustainable, equitable, and inclusive way in order to increase collaboration. This is closely related to the first element about building trust.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391232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Thanks for joining us today. </a:t>
            </a:r>
            <a:r>
              <a:rPr lang="en-US" sz="1200" b="0" i="0" kern="1200">
                <a:solidFill>
                  <a:schemeClr val="tx1"/>
                </a:solidFill>
                <a:effectLst/>
                <a:latin typeface="+mn-lt"/>
                <a:ea typeface="+mn-ea"/>
                <a:cs typeface="+mn-cs"/>
              </a:rPr>
              <a:t>Whether in your office or through a telehealth visit, building confidence in COVID-19 vaccination among your patients is critical to setting expectations, ensuring vaccine uptake, and helping protect our communities.</a:t>
            </a:r>
            <a:r>
              <a:rPr lang="en-US"/>
              <a:t>  And before you can build confidence among your patients, you need to be confident about getting the vaccine yourselves.</a:t>
            </a:r>
          </a:p>
          <a:p>
            <a:pPr>
              <a:defRPr/>
            </a:pPr>
            <a:endParaRPr lang="en-US" sz="1200" b="0" i="0" kern="1200">
              <a:solidFill>
                <a:schemeClr val="tx1"/>
              </a:solidFill>
              <a:effectLst/>
              <a:latin typeface="+mn-lt"/>
              <a:ea typeface="+mn-ea"/>
              <a:cs typeface="+mn-cs"/>
            </a:endParaRPr>
          </a:p>
          <a:p>
            <a:pPr>
              <a:defRPr/>
            </a:pPr>
            <a:r>
              <a:rPr lang="en-US" sz="1200" b="0" i="0" kern="1200">
                <a:solidFill>
                  <a:schemeClr val="tx1"/>
                </a:solidFill>
                <a:effectLst/>
                <a:latin typeface="+mn-lt"/>
                <a:ea typeface="+mn-ea"/>
                <a:cs typeface="+mn-cs"/>
              </a:rPr>
              <a:t>Vaccine confidence may seem like a vague concept, but there are concrete things we can do to foster it and help make it visible in our health system or clinic</a:t>
            </a:r>
            <a:r>
              <a:rPr lang="en-US"/>
              <a:t>.</a:t>
            </a:r>
            <a:endParaRPr lang="en-US" sz="1200" b="0" i="0" kern="1200">
              <a:solidFill>
                <a:schemeClr val="tx1"/>
              </a:solidFill>
              <a:effectLst/>
              <a:latin typeface="+mn-lt"/>
              <a:ea typeface="+mn-ea"/>
              <a:cs typeface="+mn-cs"/>
            </a:endParaRPr>
          </a:p>
          <a:p>
            <a:r>
              <a:rPr lang="en-US"/>
              <a:t> </a:t>
            </a:r>
          </a:p>
          <a:p>
            <a:r>
              <a:rPr lang="en-US"/>
              <a:t>Here’s what we will be discussing in this presentation:</a:t>
            </a:r>
          </a:p>
          <a:p>
            <a:endParaRPr lang="en-US"/>
          </a:p>
          <a:p>
            <a:pPr marL="171450" indent="-171450">
              <a:buFont typeface="Arial" panose="020B0604020202020204" pitchFamily="34" charset="0"/>
              <a:buChar char="•"/>
            </a:pPr>
            <a:r>
              <a:rPr lang="en-US"/>
              <a:t>COVID-19 vaccines pending authorization;</a:t>
            </a:r>
          </a:p>
          <a:p>
            <a:pPr marL="171450" indent="-171450">
              <a:buFont typeface="Arial" panose="020B0604020202020204" pitchFamily="34" charset="0"/>
              <a:buChar char="•"/>
            </a:pPr>
            <a:r>
              <a:rPr lang="en-US"/>
              <a:t>Vaccine safety monitoring;</a:t>
            </a:r>
          </a:p>
          <a:p>
            <a:pPr marL="171450" indent="-171450">
              <a:buFont typeface="Arial" panose="020B0604020202020204" pitchFamily="34" charset="0"/>
              <a:buChar char="•"/>
            </a:pPr>
            <a:r>
              <a:rPr lang="en-US"/>
              <a:t>Elements of vaccine confidence;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t>Strategies for building vaccine confidence and</a:t>
            </a:r>
          </a:p>
          <a:p>
            <a:pPr marL="171450" indent="-171450">
              <a:buFont typeface="Arial" panose="020B0604020202020204" pitchFamily="34" charset="0"/>
              <a:buChar char="•"/>
            </a:pPr>
            <a:r>
              <a:rPr lang="en-US"/>
              <a:t>Strategies for talking with patients about COVID-19 vaccine.</a:t>
            </a:r>
            <a:endParaRPr lang="en-US">
              <a:cs typeface="Calibri"/>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040397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These are some of the tactics that CDC will be using to empower healthcare personnel.</a:t>
            </a:r>
          </a:p>
          <a:p>
            <a:endParaRPr lang="en-US" sz="1500">
              <a:solidFill>
                <a:prstClr val="black"/>
              </a:solidFill>
              <a:latin typeface="+mn-lt"/>
              <a:cs typeface="Arial"/>
            </a:endParaRPr>
          </a:p>
          <a:p>
            <a:pPr marL="742950" lvl="1" indent="-285750" defTabSz="1219140">
              <a:buFont typeface="Wingdings" panose="05000000000000000000" pitchFamily="2" charset="2"/>
              <a:buChar char="ü"/>
              <a:defRPr/>
            </a:pPr>
            <a:r>
              <a:rPr lang="en-US" sz="1600">
                <a:solidFill>
                  <a:srgbClr val="000000"/>
                </a:solidFill>
                <a:latin typeface="Calibri" panose="020F0502020204030204" pitchFamily="34" charset="0"/>
                <a:cs typeface="Calibri" panose="020F0502020204030204" pitchFamily="34" charset="0"/>
              </a:rPr>
              <a:t>Engaging national professional associations, health systems, and healthcare personnel often and early to ensure a clear understanding of the vaccine development and approval process, new vaccine technologies, and the benefits of vaccination.</a:t>
            </a:r>
          </a:p>
          <a:p>
            <a:pPr marL="742950" lvl="1" indent="-285750" defTabSz="1219140">
              <a:buFont typeface="Wingdings" panose="05000000000000000000" pitchFamily="2" charset="2"/>
              <a:buChar char="ü"/>
              <a:defRPr/>
            </a:pPr>
            <a:r>
              <a:rPr lang="en-US" sz="1600">
                <a:solidFill>
                  <a:srgbClr val="000000"/>
                </a:solidFill>
                <a:latin typeface="Calibri" panose="020F0502020204030204" pitchFamily="34" charset="0"/>
                <a:cs typeface="Calibri" panose="020F0502020204030204" pitchFamily="34" charset="0"/>
              </a:rPr>
              <a:t>Ensuring healthcare systems and medical practices are equipped to create a culture that builds confidence in COVID-19 vaccination. </a:t>
            </a:r>
          </a:p>
          <a:p>
            <a:pPr marL="742950" lvl="1" indent="-285750" defTabSz="1219140">
              <a:buFont typeface="Wingdings" panose="05000000000000000000" pitchFamily="2" charset="2"/>
              <a:buChar char="ü"/>
              <a:defRPr/>
            </a:pPr>
            <a:r>
              <a:rPr lang="en-US" sz="1600">
                <a:solidFill>
                  <a:srgbClr val="000000"/>
                </a:solidFill>
                <a:latin typeface="Calibri" panose="020F0502020204030204" pitchFamily="34" charset="0"/>
                <a:cs typeface="Calibri" panose="020F0502020204030204" pitchFamily="34" charset="0"/>
              </a:rPr>
              <a:t>Strengthening the capacity of healthcare professionals to have empathetic vaccine conversations, address myths and common questions, provide tailored vaccine information to patients, and use motivational interviewing techniques when needed</a:t>
            </a:r>
            <a:r>
              <a:rPr lang="en-US" sz="1600"/>
              <a:t>.</a:t>
            </a:r>
          </a:p>
          <a:p>
            <a:endParaRPr lang="en-US"/>
          </a:p>
          <a:p>
            <a:r>
              <a:rPr lang="en-US"/>
              <a:t>As member of the healthcare team, you have an important role to play in all three of these tactics. We will talk more about this in the coming slides.  </a:t>
            </a:r>
          </a:p>
          <a:p>
            <a:endParaRPr lang="en-US"/>
          </a:p>
          <a:p>
            <a:r>
              <a:rPr lang="en-US"/>
              <a:t>Of course, it’s also important to acknowledge that engaging communities will be necessary for driving patients to come into for vaccination.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84384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health system or clinic level, though, vaccine confidence starts with you. The members of the healthcare team.</a:t>
            </a:r>
          </a:p>
          <a:p>
            <a:endParaRPr lang="en-US"/>
          </a:p>
          <a:p>
            <a:r>
              <a:rPr lang="en-US"/>
              <a:t>As mentioned earlier, YOU will be in the first phase to receive a COVID-19 vaccine.</a:t>
            </a:r>
          </a:p>
          <a:p>
            <a:endParaRPr lang="en-US"/>
          </a:p>
          <a:p>
            <a:r>
              <a:rPr lang="en-US"/>
              <a:t>You can help instill confidence in other healthcare personnel and in patients by:</a:t>
            </a:r>
          </a:p>
          <a:p>
            <a:endParaRPr lang="en-US"/>
          </a:p>
          <a:p>
            <a:pPr marL="171450" indent="-171450">
              <a:buFont typeface="Arial" panose="020B0604020202020204" pitchFamily="34" charset="0"/>
              <a:buChar char="•"/>
            </a:pPr>
            <a:r>
              <a:rPr lang="en-US"/>
              <a:t>Getting a COVID-19 vaccine when it’s available;</a:t>
            </a:r>
          </a:p>
          <a:p>
            <a:pPr marL="171450" indent="-171450">
              <a:buFont typeface="Arial" panose="020B0604020202020204" pitchFamily="34" charset="0"/>
              <a:buChar char="•"/>
            </a:pPr>
            <a:r>
              <a:rPr lang="en-US"/>
              <a:t>Sharing your experience and your personal reasons for getting vaccinated with your patients, family, and friends; and </a:t>
            </a:r>
          </a:p>
          <a:p>
            <a:pPr marL="171450" indent="-171450">
              <a:buFont typeface="Arial" panose="020B0604020202020204" pitchFamily="34" charset="0"/>
              <a:buChar char="•"/>
            </a:pPr>
            <a:r>
              <a:rPr lang="en-US"/>
              <a:t>Visibly showing that you received a vaccine by wearing a sticker, button, or lanyard and  sharing on social media [CUSTOMIZE THIS ACCORDING TO WHAT IS AVAILABLE IN YOUR FACILITY].</a:t>
            </a:r>
          </a:p>
          <a:p>
            <a:pPr marL="0" indent="0">
              <a:buFont typeface="Arial" panose="020B0604020202020204" pitchFamily="34" charset="0"/>
              <a:buNone/>
            </a:pPr>
            <a:endParaRPr lang="en-US"/>
          </a:p>
          <a:p>
            <a:pPr marL="0" indent="0">
              <a:buFont typeface="Arial" panose="020B0604020202020204" pitchFamily="34" charset="0"/>
              <a:buNone/>
            </a:pPr>
            <a:r>
              <a:rPr lang="en-US"/>
              <a:t>The importance of your role cannot be overemphasized.</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71460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3142054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You may already be getting questions from patients about these vaccines. Although we do not have all the information about COVID-19 vaccines yet, you can start planning now for how to communicate with patients about the vaccines when they become available.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Here are some things to begin thinking about: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As I just mentioned, vaccine confidence starts with you. Patients will likely ask you if you have been vaccinated yourself. If you have not, this could negatively impact their willingness to get the vaccine.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It’s also important to start vaccine conversations early, even before the vaccine is widely available to your patients. Start telling them that it’s coming and ask what they have heard from friends, family, or the media. Use this as an opportunity to debunk any myths or misconceptions.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Learn how to engage in effective conversations and be prepared for questions. State the facts. We will talk more about this in the coming slides.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0965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Communication may not seem very scientific, but there are, in fact, evidence-based steps you can follow to make your conversations more effective.</a:t>
            </a:r>
          </a:p>
          <a:p>
            <a:endParaRPr lang="en-US" dirty="0"/>
          </a:p>
          <a:p>
            <a:pPr marL="171450" indent="-171450">
              <a:buFont typeface="Arial" panose="020B0604020202020204" pitchFamily="34" charset="0"/>
              <a:buChar char="•"/>
            </a:pPr>
            <a:r>
              <a:rPr lang="en-US" b="1" dirty="0"/>
              <a:t>Start from a place of empathy and understanding</a:t>
            </a:r>
          </a:p>
          <a:p>
            <a:r>
              <a:rPr lang="en-US" dirty="0"/>
              <a:t>The pandemic has been stressful for many people. The first step is to acknowledge the disruption COVID-19 has caused in all our lives, providing an opportunity to recognize common concerns that can be addressed by a vaccine.</a:t>
            </a:r>
          </a:p>
          <a:p>
            <a:endParaRPr lang="en-US" dirty="0"/>
          </a:p>
          <a:p>
            <a:pPr marL="171450" indent="-171450">
              <a:buFont typeface="Arial" panose="020B0604020202020204" pitchFamily="34" charset="0"/>
              <a:buChar char="•"/>
            </a:pPr>
            <a:r>
              <a:rPr lang="en-US" b="1" dirty="0"/>
              <a:t>Assume patients will want to be vaccinated but be prepared for questions, including questions about when to expect vaccines.</a:t>
            </a:r>
          </a:p>
          <a:p>
            <a:pPr marL="0" indent="0">
              <a:buFont typeface="Arial" panose="020B0604020202020204" pitchFamily="34" charset="0"/>
              <a:buNone/>
            </a:pPr>
            <a:endParaRPr lang="en-US" b="0" dirty="0"/>
          </a:p>
          <a:p>
            <a:pPr marL="0" indent="0">
              <a:buFont typeface="Arial" panose="020B0604020202020204" pitchFamily="34" charset="0"/>
              <a:buNone/>
            </a:pPr>
            <a:r>
              <a:rPr lang="en-US" dirty="0"/>
              <a:t>Consider providing the following general information to patients about the timeline for COVID-19 vaccines:</a:t>
            </a:r>
          </a:p>
          <a:p>
            <a:pPr marL="171450" indent="-171450">
              <a:buFont typeface="Arial" panose="020B0604020202020204" pitchFamily="34" charset="0"/>
              <a:buChar char="•"/>
            </a:pPr>
            <a:r>
              <a:rPr lang="en-US" dirty="0"/>
              <a:t>Limited COVID-19 vaccine doses may be available in 2020.</a:t>
            </a:r>
          </a:p>
          <a:p>
            <a:pPr marL="171450" indent="-171450">
              <a:buFont typeface="Arial" panose="020B0604020202020204" pitchFamily="34" charset="0"/>
              <a:buChar char="•"/>
            </a:pPr>
            <a:r>
              <a:rPr lang="en-US" dirty="0"/>
              <a:t>It is anticipated that vaccine supply will increase substantially in 2021.</a:t>
            </a:r>
          </a:p>
          <a:p>
            <a:pPr marL="171450" indent="-171450">
              <a:buFont typeface="Arial" panose="020B0604020202020204" pitchFamily="34" charset="0"/>
              <a:buChar char="•"/>
            </a:pPr>
            <a:r>
              <a:rPr lang="en-US" dirty="0"/>
              <a:t>The goal is for everyone to be able to easily get a COVID-19 vaccine as soon as large quantities are available. However, not everyone will be able to get vaccinated right away.</a:t>
            </a:r>
          </a:p>
          <a:p>
            <a:r>
              <a:rPr lang="en-US" dirty="0"/>
              <a:t>It is understandable how concerning it could be for your patients if they cannot be vaccinated right away. Encourage them to continue taking steps to protect themselves from COVID-19 and let them know how you plan to share updates about vaccine availability.</a:t>
            </a:r>
          </a:p>
          <a:p>
            <a:endParaRPr lang="en-US" dirty="0"/>
          </a:p>
          <a:p>
            <a:pPr marL="171450" indent="-171450">
              <a:buFont typeface="Arial" panose="020B0604020202020204" pitchFamily="34" charset="0"/>
              <a:buChar char="•"/>
            </a:pPr>
            <a:r>
              <a:rPr lang="en-US" b="1" dirty="0"/>
              <a:t> Give Your Strong Recommendation</a:t>
            </a:r>
          </a:p>
          <a:p>
            <a:r>
              <a:rPr lang="en-US" dirty="0"/>
              <a:t>Let your patients know you plan to recommend COVID-19 vaccination for them. Patients consistently rank healthcare providers as their most trusted source for vaccine information. In this unique position, you are able to provide a strong recommendation that is critical for vaccine acceptance. Share the importance of COVID-19 vaccines to protect patients’ health, as well as the health of those around them, or talk about your personal plans to get a COVID-19 vaccine.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454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conversation as a chance to address misinformation by sharing key facts. Ask what your patients have heard from friends and family or on social media. Let them know that it’s easy to be confused by all the information that is circulating, some of which may be conflicting. CDC has facts to counteract common myths on this page, such as:</a:t>
            </a:r>
          </a:p>
          <a:p>
            <a:endParaRPr lang="en-US">
              <a:cs typeface="Calibri"/>
            </a:endParaRPr>
          </a:p>
          <a:p>
            <a:pPr marL="171450" indent="-171450">
              <a:buFont typeface="Arial"/>
              <a:buChar char="•"/>
            </a:pPr>
            <a:r>
              <a:rPr lang="en-US"/>
              <a:t>COVID-19 vaccines will not give you COVID-19</a:t>
            </a:r>
            <a:endParaRPr lang="en-US">
              <a:cs typeface="Calibri"/>
            </a:endParaRPr>
          </a:p>
          <a:p>
            <a:pPr marL="171450" indent="-171450">
              <a:buFont typeface="Arial"/>
              <a:buChar char="•"/>
            </a:pPr>
            <a:r>
              <a:rPr lang="en-US"/>
              <a:t>People who have gotten sick with COVID-19 may still benefit from getting vaccinated</a:t>
            </a:r>
            <a:endParaRPr lang="en-US">
              <a:cs typeface="Calibri"/>
            </a:endParaRPr>
          </a:p>
          <a:p>
            <a:pPr marL="171450" indent="-171450">
              <a:buFont typeface="Arial"/>
              <a:buChar char="•"/>
            </a:pPr>
            <a:r>
              <a:rPr lang="en-US"/>
              <a:t>Getting vaccinated can help prevent getting sick with COVID-19</a:t>
            </a:r>
            <a:endParaRPr lang="en-US">
              <a:cs typeface="Calibri"/>
            </a:endParaRPr>
          </a:p>
          <a:p>
            <a:pPr marL="171450" indent="-171450">
              <a:buFont typeface="Arial"/>
              <a:buChar char="•"/>
            </a:pPr>
            <a:r>
              <a:rPr lang="en-US"/>
              <a:t>COVID-19 vaccines will not cause you to test positive on COVID-19 </a:t>
            </a:r>
            <a:r>
              <a:rPr lang="en-US" b="1"/>
              <a:t>viral </a:t>
            </a:r>
            <a:r>
              <a:rPr lang="en-US"/>
              <a:t>tests*</a:t>
            </a:r>
            <a:endParaRPr lang="en-US">
              <a:cs typeface="Calibri"/>
            </a:endParaRPr>
          </a:p>
          <a:p>
            <a:endParaRPr lang="en-US">
              <a:cs typeface="Calibri"/>
            </a:endParaRPr>
          </a:p>
          <a:p>
            <a:r>
              <a:rPr lang="en-US"/>
              <a:t>You can find responses to these myths at https://www.cdc.gov/coronavirus/2019-ncov/vaccines/about-vaccines/vaccine-myths.html</a:t>
            </a:r>
            <a:endParaRPr lang="en-US">
              <a:cs typeface="Calibri"/>
            </a:endParaRPr>
          </a:p>
          <a:p>
            <a:endParaRPr lang="en-US"/>
          </a:p>
          <a:p>
            <a:r>
              <a:rPr lang="en-US"/>
              <a:t>NOTE:  While COVID-19 vaccination will not cause a positive result on </a:t>
            </a:r>
            <a:r>
              <a:rPr lang="en-US" u="sng"/>
              <a:t>viral</a:t>
            </a:r>
            <a:r>
              <a:rPr lang="en-US"/>
              <a:t> tests, there is a possibility that it could cause a positive result on a </a:t>
            </a:r>
            <a:r>
              <a:rPr lang="en-US" u="sng"/>
              <a:t>serologic</a:t>
            </a:r>
            <a:r>
              <a:rPr lang="en-US" u="none"/>
              <a:t> (antibody)</a:t>
            </a:r>
            <a:r>
              <a:rPr lang="en-US"/>
              <a:t> test.</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1350820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will likely have a lot of questions about COVID-19 vaccines. This doesn’t necessarily mean they won’t accept a COVID-19 vaccine. And questions don’t necessarily equal concerns. Sometimes patients simply want </a:t>
            </a:r>
            <a:r>
              <a:rPr lang="en-US" i="1" dirty="0"/>
              <a:t>your</a:t>
            </a:r>
            <a:r>
              <a:rPr lang="en-US" dirty="0"/>
              <a:t> answers to their questions.</a:t>
            </a:r>
          </a:p>
          <a:p>
            <a:endParaRPr lang="en-US" dirty="0"/>
          </a:p>
          <a:p>
            <a:r>
              <a:rPr lang="en-US" dirty="0"/>
              <a:t>Your willingness to listen to their concerns will play a major role in building trust in you and your recommendation. Make it clear that you understand they have questions and you want to answer them, so they feel confident in choosing to get vaccinated.</a:t>
            </a:r>
          </a:p>
          <a:p>
            <a:endParaRPr lang="en-US" dirty="0"/>
          </a:p>
          <a:p>
            <a:r>
              <a:rPr lang="en-US" dirty="0"/>
              <a:t>Seek to understand your patients’ concerns and provide information they need in a way they can understand. Explore some of the vaccine questions patients ask about most and find tips for how to answer their questions: Answering Patient’s Questions.</a:t>
            </a:r>
          </a:p>
          <a:p>
            <a:endParaRPr lang="en-US" dirty="0"/>
          </a:p>
          <a:p>
            <a:r>
              <a:rPr lang="en-US" dirty="0"/>
              <a:t>In the next few slides, I’ll present some common questions with answers on how to respond to them.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1527025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cs typeface="Calibri"/>
              </a:rPr>
              <a:t>One question you are likely to get is "</a:t>
            </a:r>
            <a:r>
              <a:rPr lang="en-US"/>
              <a:t>How do we know if COVID-19 vaccines are safe?"</a:t>
            </a:r>
            <a:endParaRPr lang="en-US">
              <a:cs typeface="Calibri"/>
            </a:endParaRPr>
          </a:p>
          <a:p>
            <a:endParaRPr lang="en-US"/>
          </a:p>
          <a:p>
            <a:pPr>
              <a:spcBef>
                <a:spcPct val="20000"/>
              </a:spcBef>
            </a:pPr>
            <a:r>
              <a:rPr lang="en-US"/>
              <a:t>Explain that: </a:t>
            </a:r>
            <a:endParaRPr lang="en-US">
              <a:cs typeface="Calibri"/>
            </a:endParaRPr>
          </a:p>
          <a:p>
            <a:pPr marL="628650" lvl="1" indent="-171450">
              <a:spcBef>
                <a:spcPct val="20000"/>
              </a:spcBef>
              <a:buFont typeface="Arial"/>
              <a:buChar char="•"/>
            </a:pPr>
            <a:r>
              <a:rPr lang="en-US"/>
              <a:t>FDA carefully reviews all safety data from clinical trials.</a:t>
            </a:r>
            <a:endParaRPr lang="en-US">
              <a:cs typeface="Calibri"/>
            </a:endParaRPr>
          </a:p>
          <a:p>
            <a:pPr marL="628650" lvl="1" indent="-171450">
              <a:spcBef>
                <a:spcPct val="20000"/>
              </a:spcBef>
              <a:buFont typeface="Arial"/>
              <a:buChar char="•"/>
            </a:pPr>
            <a:r>
              <a:rPr lang="en-US"/>
              <a:t>FDA authorizes emergency vaccine use only when the expected benefits outweigh potential risks.</a:t>
            </a:r>
            <a:endParaRPr lang="en-US">
              <a:cs typeface="Calibri"/>
            </a:endParaRPr>
          </a:p>
          <a:p>
            <a:pPr marL="628650" lvl="1" indent="-171450">
              <a:spcBef>
                <a:spcPct val="20000"/>
              </a:spcBef>
              <a:buFont typeface="Arial"/>
              <a:buChar char="•"/>
            </a:pPr>
            <a:r>
              <a:rPr lang="en-US"/>
              <a:t>ACIP reviews safety data before recommending any COVID-19 vaccine for use. </a:t>
            </a:r>
            <a:endParaRPr lang="en-US">
              <a:cs typeface="Calibri"/>
            </a:endParaRPr>
          </a:p>
          <a:p>
            <a:pPr marL="628650" lvl="1" indent="-171450">
              <a:spcBef>
                <a:spcPct val="20000"/>
              </a:spcBef>
              <a:buFont typeface="Arial"/>
              <a:buChar char="•"/>
            </a:pPr>
            <a:r>
              <a:rPr lang="en-US"/>
              <a:t>FDA and CDC will continue to monitor the safety of COVID-19 vaccines to make sure even very rare side effects are identified.</a:t>
            </a:r>
            <a:endParaRPr lang="en-US">
              <a:cs typeface="Calibri"/>
            </a:endParaRPr>
          </a:p>
          <a:p>
            <a:endParaRPr lang="en-US">
              <a:cs typeface="Calibri"/>
            </a:endParaRPr>
          </a:p>
          <a:p>
            <a:r>
              <a:rPr lang="en-US">
                <a:cs typeface="Calibri"/>
              </a:rPr>
              <a:t>For example, you can say:"</a:t>
            </a:r>
            <a:r>
              <a:rPr lang="en-US"/>
              <a:t>“COVID-19 vaccines were tested in large clinical trials to make sure they meet safety standards. Many people were recruited to participate in these trials to see how the vaccines offer protection to people of different ages, races, and ethnicities, as well as those with different medical conditions.”</a:t>
            </a:r>
            <a:endParaRPr lang="en-US">
              <a:cs typeface="Calibri"/>
            </a:endParaRPr>
          </a:p>
          <a:p>
            <a:r>
              <a:rPr lang="en-US">
                <a:cs typeface="Calibri"/>
              </a:rPr>
              <a: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361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may have concerns that the vaccines have not been tested in people who are similar to themselves. For example, news stories report concerns from communities of color are not being accounted for in the vaccine development process. The December 19, 2020 Kaiser Family Foundation COVID-19 Vaccine Monitor reported that 48% of Black adults say that they are not confident that the development of a COVID-19 took the needs of Black people into account.   This report indicated that what people of color hear and learn about side effects, efficacy, and access to the vaccine will be important in shaping their ultimate decision about whether and when to get vaccinated.</a:t>
            </a:r>
          </a:p>
          <a:p>
            <a:endParaRPr lang="en-US" dirty="0"/>
          </a:p>
          <a:p>
            <a:r>
              <a:rPr lang="en-US" dirty="0"/>
              <a:t>Explain that the clinical trials recruited a diverse mix of participants.  </a:t>
            </a:r>
          </a:p>
          <a:p>
            <a:endParaRPr lang="en-US" dirty="0"/>
          </a:p>
          <a:p>
            <a:r>
              <a:rPr lang="en-US" dirty="0"/>
              <a:t>Share any you have about the percentages of people from communities of colors, people with underlying health conditions, and older adults included in the trials.</a:t>
            </a:r>
          </a:p>
          <a:p>
            <a:endParaRPr lang="en-US" dirty="0"/>
          </a:p>
          <a:p>
            <a:r>
              <a:rPr lang="en-US" dirty="0"/>
              <a:t>Reiterate that no serious safety concerns were identified.</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511113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Some patients may ask: "Is it better to get natural immunity rather than immunity from vaccines?"</a:t>
            </a:r>
          </a:p>
          <a:p>
            <a:endParaRPr lang="en-US" b="1">
              <a:cs typeface="Calibri"/>
            </a:endParaRPr>
          </a:p>
          <a:p>
            <a:pPr marL="229870" marR="0" lvl="0" indent="-229870" algn="l" defTabSz="914400" rtl="0" eaLnBrk="1" fontAlgn="base" latinLnBrk="0" hangingPunct="1">
              <a:lnSpc>
                <a:spcPct val="100000"/>
              </a:lnSpc>
              <a:spcBef>
                <a:spcPct val="20000"/>
              </a:spcBef>
              <a:spcAft>
                <a:spcPct val="0"/>
              </a:spcAft>
              <a:buClrTx/>
              <a:buSzTx/>
              <a:buFont typeface="Arial"/>
              <a:buChar char="•"/>
              <a:tabLst/>
              <a:defRPr/>
            </a:pPr>
            <a:r>
              <a:rPr lang="en-US"/>
              <a:t>Explain the potential serious risk COVID-19 poses to them and their loved ones if they get the illness or spread it to others, adding that </a:t>
            </a:r>
            <a:r>
              <a:rPr lang="en-US" sz="1200">
                <a:latin typeface="+mn-lt"/>
                <a:cs typeface="Calibri"/>
              </a:rPr>
              <a:t>the disease can be serious even if they are not in a high-risk group.</a:t>
            </a:r>
            <a:endParaRPr lang="en-US">
              <a:latin typeface="+mn-lt"/>
              <a:cs typeface="Calibri"/>
            </a:endParaRPr>
          </a:p>
          <a:p>
            <a:pPr marL="0" indent="0">
              <a:spcBef>
                <a:spcPct val="20000"/>
              </a:spcBef>
              <a:buFont typeface="Arial"/>
              <a:buNone/>
            </a:pPr>
            <a:endParaRPr lang="en-US">
              <a:cs typeface="Calibri"/>
            </a:endParaRPr>
          </a:p>
          <a:p>
            <a:pPr marL="229870" indent="-229870">
              <a:spcBef>
                <a:spcPct val="20000"/>
              </a:spcBef>
              <a:buFont typeface="Arial"/>
              <a:buChar char="•"/>
            </a:pPr>
            <a:r>
              <a:rPr lang="en-US"/>
              <a:t>Explain that scientists are still learning more about the virus that causes COVID-19. And it is not known whether getting COVID-19 disease will protect everyone against getting it again or, if it does, how long that protection might last.</a:t>
            </a:r>
          </a:p>
          <a:p>
            <a:pPr marL="229870" indent="-229870">
              <a:spcBef>
                <a:spcPct val="20000"/>
              </a:spcBef>
              <a:buFont typeface="Arial"/>
              <a:buChar char="•"/>
            </a:pPr>
            <a:endParaRPr lang="en-US">
              <a:cs typeface="Calibri"/>
            </a:endParaRPr>
          </a:p>
          <a:p>
            <a:pPr>
              <a:spcBef>
                <a:spcPct val="20000"/>
              </a:spcBef>
            </a:pPr>
            <a:r>
              <a:rPr lang="en-US"/>
              <a:t>For example, you can say “Both this disease and the vaccine are new. We don’t know how long protection lasts for those who get infected or those who are vaccinated. What we do know is that COVID-19 has caused very serious illness and death for a lot of people. If you get COVID-19, you also risk giving it to loved ones who may get sick. Getting a COVID-19 vaccine is a safer choice.”</a:t>
            </a:r>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202955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466408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Some people may ask if the shot will hurt, make them sick or have any side effects.</a:t>
            </a:r>
          </a:p>
          <a:p>
            <a:endParaRPr lang="en-US">
              <a:cs typeface="Calibri"/>
            </a:endParaRPr>
          </a:p>
          <a:p>
            <a:pPr marL="171450" marR="0" lvl="0" indent="-171450" algn="l" defTabSz="914400" rtl="0" eaLnBrk="1" fontAlgn="base" latinLnBrk="0" hangingPunct="1">
              <a:lnSpc>
                <a:spcPct val="100000"/>
              </a:lnSpc>
              <a:spcBef>
                <a:spcPct val="20000"/>
              </a:spcBef>
              <a:spcAft>
                <a:spcPct val="0"/>
              </a:spcAft>
              <a:buClrTx/>
              <a:buSzTx/>
              <a:buFont typeface="Arial"/>
              <a:buChar char="•"/>
              <a:tabLst/>
              <a:defRPr/>
            </a:pPr>
            <a:r>
              <a:rPr lang="en-US" sz="1200"/>
              <a:t>Explain that they cannot get COVID-19 from the vaccine.</a:t>
            </a:r>
          </a:p>
          <a:p>
            <a:pPr marL="171450" indent="-171450">
              <a:spcBef>
                <a:spcPct val="20000"/>
              </a:spcBef>
              <a:buFont typeface="Arial"/>
              <a:buChar char="•"/>
            </a:pPr>
            <a:r>
              <a:rPr lang="en-US"/>
              <a:t>Explain what the most common side effects from vaccination are, how severe they may be, and that they typically go away on their own within a week.</a:t>
            </a:r>
            <a:endParaRPr lang="en-US">
              <a:cs typeface="Calibri"/>
            </a:endParaRPr>
          </a:p>
          <a:p>
            <a:pPr marL="171450" indent="-171450">
              <a:spcBef>
                <a:spcPct val="20000"/>
              </a:spcBef>
              <a:buFont typeface="Arial"/>
              <a:buChar char="•"/>
            </a:pPr>
            <a:r>
              <a:rPr lang="en-US"/>
              <a:t>Provide a comparison if it is appropriate for the patient (for example, pain after receiving </a:t>
            </a:r>
            <a:r>
              <a:rPr lang="en-US" i="1" err="1"/>
              <a:t>Shingrix</a:t>
            </a:r>
            <a:r>
              <a:rPr lang="en-US"/>
              <a:t> for older adults who have received it).</a:t>
            </a:r>
            <a:endParaRPr lang="en-US">
              <a:cs typeface="Calibri"/>
            </a:endParaRPr>
          </a:p>
          <a:p>
            <a:pPr marL="171450" indent="-171450">
              <a:spcBef>
                <a:spcPct val="20000"/>
              </a:spcBef>
              <a:buFont typeface="Arial"/>
              <a:buChar char="•"/>
            </a:pPr>
            <a:r>
              <a:rPr lang="en-US"/>
              <a:t>Make sure patients know that a fever is a potential side effect.</a:t>
            </a:r>
          </a:p>
          <a:p>
            <a:pPr marL="171450" indent="-171450">
              <a:spcBef>
                <a:spcPct val="20000"/>
              </a:spcBef>
              <a:buFont typeface="Arial"/>
              <a:buChar char="•"/>
            </a:pPr>
            <a:endParaRPr lang="en-US">
              <a:cs typeface="Calibri"/>
            </a:endParaRPr>
          </a:p>
          <a:p>
            <a:pPr>
              <a:spcBef>
                <a:spcPct val="0"/>
              </a:spcBef>
            </a:pPr>
            <a:r>
              <a:rPr lang="en-US">
                <a:cs typeface="Calibri"/>
              </a:rPr>
              <a:t>You can say "</a:t>
            </a:r>
            <a:r>
              <a:rPr lang="en-US"/>
              <a:t>“These side effects are signs that your immune system is doing exactly what it is supposed to do. It is working and building up protection to disease.”</a:t>
            </a:r>
          </a:p>
          <a:p>
            <a:pPr>
              <a:spcBef>
                <a:spcPct val="0"/>
              </a:spcBef>
            </a:pPr>
            <a:endParaRPr lang="en-US"/>
          </a:p>
          <a:p>
            <a:pPr>
              <a:spcBef>
                <a:spcPct val="0"/>
              </a:spcBef>
            </a:pPr>
            <a:r>
              <a:rPr lang="en-US"/>
              <a:t>You can then give more detail: “Most people do not have serious problems after getting a vaccine. However, your arm where you got the shot may be sore or swollen. These symptoms usually go away on their own within a week. Some people report getting a headache  fever, fatigue, or body aches when getting a vaccine.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7242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Others may be more worried about vaccine safety and long-term side effects, given that the vaccines are so new.</a:t>
            </a:r>
          </a:p>
          <a:p>
            <a:r>
              <a:rPr lang="en-US">
                <a:cs typeface="Calibri"/>
              </a:rPr>
              <a:t> </a:t>
            </a:r>
          </a:p>
          <a:p>
            <a:pPr marL="229870" indent="-229870">
              <a:spcBef>
                <a:spcPct val="20000"/>
              </a:spcBef>
              <a:buFont typeface="Arial"/>
              <a:buChar char="•"/>
            </a:pPr>
            <a:r>
              <a:rPr lang="en-US"/>
              <a:t>Explain how FDA and CDC are continuing to monitor safety.</a:t>
            </a:r>
            <a:endParaRPr lang="en-US">
              <a:cs typeface="Calibri"/>
            </a:endParaRPr>
          </a:p>
          <a:p>
            <a:pPr marL="229870" indent="-229870">
              <a:spcBef>
                <a:spcPct val="20000"/>
              </a:spcBef>
              <a:buFont typeface="Arial"/>
              <a:buChar char="•"/>
            </a:pPr>
            <a:r>
              <a:rPr lang="en-US"/>
              <a:t>Let patients know that ACIP will take action to address any potential safety problems detected.</a:t>
            </a:r>
            <a:endParaRPr lang="en-US">
              <a:cs typeface="Calibri"/>
            </a:endParaRPr>
          </a:p>
          <a:p>
            <a:pPr marL="229870" indent="-229870">
              <a:spcBef>
                <a:spcPct val="20000"/>
              </a:spcBef>
              <a:buFont typeface="Arial"/>
              <a:buChar char="•"/>
            </a:pPr>
            <a:r>
              <a:rPr lang="en-US"/>
              <a:t>Compare the potential serious risk of COVID-19 illness with what is currently known about the safety of COVID-19 vaccines.</a:t>
            </a:r>
          </a:p>
          <a:p>
            <a:pPr marL="229870" indent="-229870">
              <a:spcBef>
                <a:spcPct val="20000"/>
              </a:spcBef>
              <a:buFont typeface="Arial"/>
              <a:buChar char="•"/>
            </a:pPr>
            <a:endParaRPr lang="en-US">
              <a:cs typeface="Calibri"/>
            </a:endParaRPr>
          </a:p>
          <a:p>
            <a:pPr>
              <a:spcBef>
                <a:spcPct val="20000"/>
              </a:spcBef>
            </a:pPr>
            <a:r>
              <a:rPr lang="en-US">
                <a:cs typeface="Calibri"/>
              </a:rPr>
              <a:t>For example, you can say "</a:t>
            </a:r>
            <a:r>
              <a:rPr lang="en-US"/>
              <a:t>“COVID-19 vaccines are being tested in large clinical trials to assess their safety and efficacy. However, it does take time and more people getting vaccinated before we learn about very rare or long-term side effects. That is why safety monitoring will continue. CDC has an independent group of experts that reviews all the safety data as they come in and provides regular safety updates. Any possible problems will be quickly investigated to determine if the issue is related to the COVID-19 vaccine and determine the best course of action.”</a:t>
            </a:r>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2964097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people may wonder how many doses are needed and why.</a:t>
            </a:r>
          </a:p>
          <a:p>
            <a:endParaRPr lang="en-US">
              <a:cs typeface="Calibri"/>
            </a:endParaRPr>
          </a:p>
          <a:p>
            <a:pPr marL="229870" indent="-229870">
              <a:spcBef>
                <a:spcPct val="20000"/>
              </a:spcBef>
              <a:buFont typeface="Arial"/>
              <a:buChar char="•"/>
            </a:pPr>
            <a:r>
              <a:rPr lang="en-US"/>
              <a:t>Explain that two shots are needed to provide the best protection against COVID-19 for both mRNA vaccines. The first shot primes the immune system, helping it recognize the virus, and the second shot strengthens the immune response.</a:t>
            </a:r>
            <a:endParaRPr lang="en-US">
              <a:cs typeface="Calibri"/>
            </a:endParaRPr>
          </a:p>
          <a:p>
            <a:pPr marL="229870" indent="-229870">
              <a:spcBef>
                <a:spcPct val="20000"/>
              </a:spcBef>
              <a:buFont typeface="Arial"/>
              <a:buChar char="•"/>
            </a:pPr>
            <a:r>
              <a:rPr lang="en-US"/>
              <a:t>Explain that COVID-19 vaccines may differ in the number of doses needed and the spacing between doses.  </a:t>
            </a:r>
            <a:endParaRPr lang="en-US">
              <a:cs typeface="Calibri"/>
            </a:endParaRPr>
          </a:p>
          <a:p>
            <a:pPr marL="229870" indent="-229870">
              <a:spcBef>
                <a:spcPct val="20000"/>
              </a:spcBef>
              <a:buFont typeface="Arial"/>
              <a:buChar char="•"/>
            </a:pPr>
            <a:r>
              <a:rPr lang="en-US"/>
              <a:t>When applicable, explain the dosing options available in your office and encourage the patient to set up an appointment before they leave to come back for a second dose.</a:t>
            </a:r>
          </a:p>
          <a:p>
            <a:pPr>
              <a:spcBef>
                <a:spcPct val="20000"/>
              </a:spcBef>
            </a:pPr>
            <a:endParaRPr lang="en-US">
              <a:cs typeface="Calibri"/>
            </a:endParaRPr>
          </a:p>
          <a:p>
            <a:pPr>
              <a:spcBef>
                <a:spcPct val="20000"/>
              </a:spcBef>
            </a:pPr>
            <a:r>
              <a:rPr lang="en-US">
                <a:cs typeface="Calibri"/>
              </a:rPr>
              <a:t>For example, you can say "</a:t>
            </a:r>
            <a:r>
              <a:rPr lang="en-US"/>
              <a:t>“Nearly all COVID-19 vaccines being studied in the United States require two shots. The first shot starts building protection, but everyone has to come back a few weeks later for the second one to get the most protection the vaccine can offer.”</a:t>
            </a:r>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2346478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1473962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patient doesn’t ask about side effects, it’s important to mention them before ending the conversation. This is important for any vaccine, but it will be extra important for COVID-19 vaccine because:</a:t>
            </a:r>
          </a:p>
          <a:p>
            <a:endParaRPr lang="en-US" dirty="0"/>
          </a:p>
          <a:p>
            <a:pPr marL="628650" lvl="1" indent="-171450">
              <a:buFont typeface="Arial" panose="020B0604020202020204" pitchFamily="34" charset="0"/>
              <a:buChar char="•"/>
            </a:pPr>
            <a:r>
              <a:rPr lang="en-US" dirty="0"/>
              <a:t>As we discussed earlier, new COVID-19 vaccines are reactogenic and likely to cause side effects, especially after the 2</a:t>
            </a:r>
            <a:r>
              <a:rPr lang="en-US" baseline="30000" dirty="0"/>
              <a:t>nd</a:t>
            </a:r>
            <a:r>
              <a:rPr lang="en-US" dirty="0"/>
              <a:t> dose.  </a:t>
            </a:r>
          </a:p>
          <a:p>
            <a:pPr marL="628650" lvl="1" indent="-171450">
              <a:buFont typeface="Arial" panose="020B0604020202020204" pitchFamily="34" charset="0"/>
              <a:buChar char="•"/>
            </a:pPr>
            <a:r>
              <a:rPr lang="en-US" dirty="0"/>
              <a:t>Some of these may mimic COVID-19 or flu symptoms, so patients may mistakenly assume they are ill. </a:t>
            </a:r>
          </a:p>
          <a:p>
            <a:pPr marL="628650" lvl="1" indent="-171450">
              <a:buFont typeface="Arial" panose="020B0604020202020204" pitchFamily="34" charset="0"/>
              <a:buChar char="•"/>
            </a:pPr>
            <a:r>
              <a:rPr lang="en-US" dirty="0"/>
              <a:t>Patients may worry that the vaccine gave them COVID-19—we know this is a common myth that has been circulating.</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dirty="0"/>
              <a:t>When discussing side effects, be sure to emphasize that:</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Side effects are an indication of a good immune response—so while they may be unpleasant, it means the vaccine is doing its job.</a:t>
            </a:r>
          </a:p>
          <a:p>
            <a:pPr marL="628650" lvl="1" indent="-171450">
              <a:buFont typeface="Arial" panose="020B0604020202020204" pitchFamily="34" charset="0"/>
              <a:buChar char="•"/>
            </a:pPr>
            <a:r>
              <a:rPr lang="en-US" dirty="0"/>
              <a:t>Side effects are generally short-lived, and the patient should feel better within a day or two.</a:t>
            </a:r>
          </a:p>
          <a:p>
            <a:pPr marL="628650" lvl="1" indent="-171450">
              <a:buFont typeface="Arial" panose="020B0604020202020204" pitchFamily="34" charset="0"/>
              <a:buChar char="•"/>
            </a:pPr>
            <a:r>
              <a:rPr lang="en-US" dirty="0"/>
              <a:t>It’s very important to return for the second dose for best protection, even if they didn’t feel well after receiving the first dose.</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327156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Once you’ve answered questions and explained side effects, encourage your patients to take at least one action, such as:</a:t>
            </a:r>
          </a:p>
          <a:p>
            <a:endParaRPr lang="en-US"/>
          </a:p>
          <a:p>
            <a:pPr marL="171450" indent="-171450">
              <a:buFont typeface="Arial" panose="020B0604020202020204" pitchFamily="34" charset="0"/>
              <a:buChar char="•"/>
            </a:pPr>
            <a:r>
              <a:rPr lang="en-US"/>
              <a:t>Scheduling the second-dose appointment right away if they got vaccinated that day; or</a:t>
            </a:r>
          </a:p>
          <a:p>
            <a:pPr marL="171450" indent="-171450">
              <a:buFont typeface="Arial" panose="020B0604020202020204" pitchFamily="34" charset="0"/>
              <a:buChar char="•"/>
            </a:pPr>
            <a:r>
              <a:rPr lang="en-US"/>
              <a:t>Reading the additional information you provide them about COVID-19 vaccination if they declined vaccination.</a:t>
            </a:r>
          </a:p>
          <a:p>
            <a:endParaRPr lang="en-US"/>
          </a:p>
          <a:p>
            <a:r>
              <a:rPr lang="en-US"/>
              <a:t>If they decline, continue to remind them about the importance of getting a COVID-19 vaccine during future routine visits and wrap up the conversation by letting them know that you are open to continuing the discussion and answering any additional questions they may have.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215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COVID-19 landscape is changing rapidly. Every week there are announcements about clinical trial data for new vaccines, and soon there will be news about the safety and efficacy of authorized vaccines once they are put into widespread use. Find a way to keep up with the latest developments.  Here are some places you can go:</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CDC and FDA are both updating their websites frequently with the latest vaccine information.</a:t>
            </a:r>
          </a:p>
          <a:p>
            <a:pPr marL="171450" indent="-171450">
              <a:buFont typeface="Arial" panose="020B0604020202020204" pitchFamily="34" charset="0"/>
              <a:buChar char="•"/>
            </a:pPr>
            <a:r>
              <a:rPr lang="en-US"/>
              <a:t>Many professional associations are committed to educating their members about COVID-19 vaccines and sharing the latest news. Make the time to read any emails you get from your professional association, even though you are extremely busy.  </a:t>
            </a:r>
          </a:p>
          <a:p>
            <a:pPr marL="171450" indent="-171450">
              <a:buFont typeface="Arial" panose="020B0604020202020204" pitchFamily="34" charset="0"/>
              <a:buChar char="•"/>
            </a:pPr>
            <a:r>
              <a:rPr lang="en-US"/>
              <a:t>Your state or local health department should also have the latest information. Find out if they have a way to subscribe for email updates.</a:t>
            </a:r>
          </a:p>
          <a:p>
            <a:pPr marL="171450" indent="-171450">
              <a:buFont typeface="Arial" panose="020B0604020202020204" pitchFamily="34" charset="0"/>
              <a:buChar char="•"/>
            </a:pPr>
            <a:r>
              <a:rPr lang="en-US"/>
              <a:t>Your facility's immunization coordinator [GIVE YOUR NAME IF YOU ARE THE IMMUNIZATION COORDINATOR]</a:t>
            </a:r>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3547453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You can find more information within this suite of resources that CDC has created to help providers with COVID-19 vaccine conversations.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CDC has created a suite of materials to help you plan for vaccination, as well as to assess patients’ vaccine information needs and communicate effectively to meet those needs.</a:t>
            </a:r>
            <a:r>
              <a:rPr lang="en-US"/>
              <a:t>  These include:</a:t>
            </a:r>
            <a:endParaRPr lang="en-US" sz="1200" b="0" i="0" kern="1200">
              <a:solidFill>
                <a:schemeClr val="tx1"/>
              </a:solidFill>
              <a:effectLst/>
              <a:latin typeface="+mn-lt"/>
              <a:cs typeface="Calibri"/>
            </a:endParaRPr>
          </a:p>
          <a:p>
            <a:endParaRPr lang="en-US" sz="1200" b="0" i="0" kern="1200">
              <a:solidFill>
                <a:schemeClr val="tx1"/>
              </a:solidFill>
              <a:effectLst/>
              <a:latin typeface="+mn-lt"/>
              <a:cs typeface="Calibri"/>
            </a:endParaRPr>
          </a:p>
          <a:p>
            <a:r>
              <a:rPr lang="en-US" sz="1200" b="0" i="0" kern="1200">
                <a:solidFill>
                  <a:schemeClr val="tx1"/>
                </a:solidFill>
                <a:effectLst/>
                <a:latin typeface="+mn-lt"/>
                <a:ea typeface="+mn-ea"/>
                <a:cs typeface="+mn-cs"/>
              </a:rPr>
              <a:t>These include:</a:t>
            </a:r>
          </a:p>
          <a:p>
            <a:pPr marL="171450" indent="-171450">
              <a:buFont typeface="Arial" panose="020B0604020202020204" pitchFamily="34" charset="0"/>
              <a:buChar char="•"/>
            </a:pPr>
            <a:r>
              <a:rPr lang="en-US"/>
              <a:t>Preparing to Provide COVID-19 Vaccines</a:t>
            </a:r>
          </a:p>
          <a:p>
            <a:pPr marL="171450" indent="-171450">
              <a:buFont typeface="Arial" panose="020B0604020202020204" pitchFamily="34" charset="0"/>
              <a:buChar char="•"/>
            </a:pPr>
            <a:r>
              <a:rPr lang="en-US"/>
              <a:t>Talking to Patients about COVID-19 Vaccines</a:t>
            </a:r>
          </a:p>
          <a:p>
            <a:pPr marL="171450" indent="-171450">
              <a:buFont typeface="Arial" panose="020B0604020202020204" pitchFamily="34" charset="0"/>
              <a:buChar char="•"/>
            </a:pPr>
            <a:r>
              <a:rPr lang="en-US"/>
              <a:t>Understanding and Explaining mRNA COVID-19 Vaccines</a:t>
            </a:r>
          </a:p>
          <a:p>
            <a:pPr marL="171450" indent="-171450">
              <a:buFont typeface="Arial" panose="020B0604020202020204" pitchFamily="34" charset="0"/>
              <a:buChar char="•"/>
            </a:pPr>
            <a:r>
              <a:rPr lang="en-US"/>
              <a:t>Making a Strong Recommendation for COVID-19 Vaccination</a:t>
            </a:r>
          </a:p>
          <a:p>
            <a:pPr marL="171450" indent="-171450">
              <a:buFont typeface="Arial" panose="020B0604020202020204" pitchFamily="34" charset="0"/>
              <a:buChar char="•"/>
            </a:pPr>
            <a:r>
              <a:rPr lang="en-US"/>
              <a:t>Answering Patients’ Questions</a:t>
            </a:r>
          </a:p>
          <a:p>
            <a:endParaRPr lang="en-US"/>
          </a:p>
          <a:p>
            <a:r>
              <a:rPr lang="en-US" sz="1200" b="0" i="0" kern="1200">
                <a:solidFill>
                  <a:schemeClr val="tx1"/>
                </a:solidFill>
                <a:effectLst/>
                <a:latin typeface="+mn-lt"/>
                <a:ea typeface="+mn-ea"/>
                <a:cs typeface="+mn-cs"/>
              </a:rPr>
              <a:t>There will be more materials available in the coming months. </a:t>
            </a:r>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537527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a:solidFill>
                  <a:schemeClr val="tx1"/>
                </a:solidFill>
                <a:latin typeface="+mn-lt"/>
                <a:ea typeface="+mn-ea"/>
                <a:cs typeface="+mn-cs"/>
              </a:rPr>
              <a:t>Healthcare professionals who are knowledgeable about evidence-based immunization strategies and best practices are critical to implementing a successful vaccination program. They are key to ensuring that vaccination is as safe and effective as possible. Some healthcare professionals administering COVID-19 vaccine may have extensive experience with immunization practices, since they routinely administer recommended vaccines in their clinical practice. For others, administering COVID-19 vaccine may be their first clinical experience with vaccination.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Here are some of the COVID-19-vaccine-specific clinical resources that CDC is developing for providers.</a:t>
            </a:r>
          </a:p>
          <a:p>
            <a:endParaRPr lang="en-US" sz="1200" b="0" i="0" u="none" strike="noStrike" kern="1200" baseline="0">
              <a:solidFill>
                <a:schemeClr val="tx1"/>
              </a:solidFill>
              <a:latin typeface="+mn-lt"/>
              <a:ea typeface="+mn-ea"/>
              <a:cs typeface="+mn-cs"/>
            </a:endParaRPr>
          </a:p>
          <a:p>
            <a:pPr marL="285750" indent="-285750">
              <a:spcBef>
                <a:spcPct val="20000"/>
              </a:spcBef>
              <a:buFont typeface="Arial"/>
              <a:buChar char="•"/>
            </a:pPr>
            <a:r>
              <a:rPr lang="en-US" i="1"/>
              <a:t>COVID-19 Vaccine Training: General Overview of Immunization Best Practices for Healthcare Professionals </a:t>
            </a:r>
            <a:endParaRPr lang="en-US"/>
          </a:p>
          <a:p>
            <a:pPr marL="285750" indent="-285750">
              <a:spcBef>
                <a:spcPct val="20000"/>
              </a:spcBef>
              <a:buFont typeface="Arial"/>
              <a:buChar char="•"/>
            </a:pPr>
            <a:r>
              <a:rPr lang="en-US"/>
              <a:t>Webinars about ACIP recommendations and vaccine products</a:t>
            </a:r>
          </a:p>
          <a:p>
            <a:pPr marL="285750" indent="-285750">
              <a:spcBef>
                <a:spcPct val="20000"/>
              </a:spcBef>
              <a:buFont typeface="Arial"/>
              <a:buChar char="•"/>
            </a:pPr>
            <a:r>
              <a:rPr lang="en-US"/>
              <a:t>Clinical forms, trackers, and FAQs</a:t>
            </a:r>
          </a:p>
          <a:p>
            <a:pPr marL="285750" indent="-285750">
              <a:spcBef>
                <a:spcPct val="20000"/>
              </a:spcBef>
              <a:buFont typeface="Arial"/>
              <a:buChar char="•"/>
            </a:pPr>
            <a:r>
              <a:rPr lang="en-US"/>
              <a:t>Educational materials about each authorized vaccine:</a:t>
            </a:r>
          </a:p>
          <a:p>
            <a:pPr marL="742950" lvl="1" indent="-285750">
              <a:spcBef>
                <a:spcPct val="20000"/>
              </a:spcBef>
              <a:buFont typeface="Arial"/>
              <a:buChar char="•"/>
            </a:pPr>
            <a:r>
              <a:rPr lang="en-US"/>
              <a:t>Online training module </a:t>
            </a:r>
          </a:p>
          <a:p>
            <a:pPr marL="742950" lvl="1" indent="-285750">
              <a:spcBef>
                <a:spcPct val="20000"/>
              </a:spcBef>
              <a:buFont typeface="Arial"/>
              <a:buChar char="•"/>
            </a:pPr>
            <a:r>
              <a:rPr lang="en-US"/>
              <a:t>Vaccine preparation and administration summary </a:t>
            </a:r>
          </a:p>
          <a:p>
            <a:pPr marL="742950" lvl="1" indent="-285750">
              <a:spcBef>
                <a:spcPct val="20000"/>
              </a:spcBef>
              <a:buFont typeface="Arial"/>
              <a:buChar char="•"/>
            </a:pPr>
            <a:r>
              <a:rPr lang="en-US"/>
              <a:t>Storage and handling summary </a:t>
            </a:r>
          </a:p>
          <a:p>
            <a:pPr marL="742950" lvl="1" indent="-285750">
              <a:spcBef>
                <a:spcPct val="20000"/>
              </a:spcBef>
              <a:buFont typeface="Arial"/>
              <a:buChar char="•"/>
            </a:pPr>
            <a:r>
              <a:rPr lang="en-US"/>
              <a:t>Temperature log for freezer units </a:t>
            </a:r>
          </a:p>
          <a:p>
            <a:pPr marL="742950" lvl="1" indent="-285750">
              <a:spcBef>
                <a:spcPct val="20000"/>
              </a:spcBef>
              <a:buFont typeface="Arial"/>
              <a:buChar char="•"/>
            </a:pPr>
            <a:r>
              <a:rPr lang="en-US"/>
              <a:t>Beyond use date tracker labels for refrigerator storage </a:t>
            </a:r>
          </a:p>
          <a:p>
            <a:pPr marL="742950" lvl="1" indent="-285750">
              <a:spcBef>
                <a:spcPct val="20000"/>
              </a:spcBef>
              <a:buFont typeface="Arial"/>
              <a:buChar char="•"/>
            </a:pPr>
            <a:r>
              <a:rPr lang="en-US"/>
              <a:t>Standing orders template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3561736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Feel free to contact me directly if you have any additional questions [SHARE CONTACT INFORMATION]. </a:t>
            </a:r>
          </a:p>
          <a:p>
            <a:endParaRPr lang="en-US"/>
          </a:p>
          <a:p>
            <a:r>
              <a:rPr lang="en-US"/>
              <a:t>You can also call CDC directly at 800-CDC-INFO.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01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a:solidFill>
                  <a:schemeClr val="tx1"/>
                </a:solidFill>
                <a:effectLst/>
                <a:latin typeface="+mn-lt"/>
                <a:ea typeface="+mn-ea"/>
                <a:cs typeface="+mn-cs"/>
              </a:rPr>
              <a:t>Healthcare personnel like you have been identified as a top priority to</a:t>
            </a:r>
            <a:r>
              <a:rPr lang="en-US" sz="1200" b="0" i="0" strike="sng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have access to COVID-19 vaccines, in addition to residents of long-term care facilities.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r>
              <a:rPr lang="en-US"/>
              <a:t>You are on the front lines of this pandemic and are at high risk of exposure. They can potentially transmit COVID-19 to patients, including older adults and those with high-risk medical conditions, as well as their family and community.</a:t>
            </a:r>
            <a:endParaRPr lang="en-US">
              <a:cs typeface="Calibri"/>
            </a:endParaRPr>
          </a:p>
          <a:p>
            <a:endParaRPr lang="en-US"/>
          </a:p>
          <a:p>
            <a:r>
              <a:rPr lang="en-US"/>
              <a:t>We also know that you are influential when it comes to building vaccine confidence. The general public will be looking to them and taking their lead when it comes to COVID-19 vaccination. If they get vaccinated and recommend the vaccine to patients, this will help increase uptake among their patients, their friends, and their families.</a:t>
            </a:r>
          </a:p>
          <a:p>
            <a:endParaRPr lang="en-US">
              <a:cs typeface="Calibri"/>
            </a:endParaRPr>
          </a:p>
          <a:p>
            <a:r>
              <a:rPr lang="en-US" sz="1200" b="0" i="0" kern="1200">
                <a:solidFill>
                  <a:schemeClr val="tx1"/>
                </a:solidFill>
                <a:effectLst/>
                <a:latin typeface="+mn-lt"/>
                <a:ea typeface="+mn-ea"/>
                <a:cs typeface="+mn-cs"/>
              </a:rPr>
              <a:t>For the purposes of this presentation, healthcare personnel (HCP) refers to all paid and unpaid persons serving in healthcare settings who have the potential for direct or indirect exposure to patients or infectious materials, including body substances (e.g., blood, tissue, and specific body fluids); contaminated medical supplies, devices, and equipment; contaminated environmental surfaces; or contaminated air.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These HCP may include, but are not limited to, emergency medical service personnel, nurses, nursing assistants, physicians, technicians, therapists, phlebotomists, pharmacists, students and trainees, contractual staff not employed by the health care facility, and persons (e.g., clerical, dietary, environmental services, laundry, security, maintenance, engineering and facilities management, administrative, billing, and volunteer personnel) not directly involved in patient care but potentially exposed to infectious agents that can be transmitted among from HCP and patients.</a:t>
            </a:r>
            <a:endParaRPr lang="en-US">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0982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federal government is funding and coordinating the development of multiple vaccine candidates, several of which are in large-scale Phase 3 trials.</a:t>
            </a:r>
          </a:p>
          <a:p>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It’s important to note that COVID-19 vaccines are being help to the same safety standards as all other vaccines.</a:t>
            </a:r>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64638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kern="1200" dirty="0">
                <a:solidFill>
                  <a:schemeClr val="tx1"/>
                </a:solidFill>
                <a:effectLst/>
                <a:latin typeface="+mn-lt"/>
                <a:ea typeface="+mn-ea"/>
                <a:cs typeface="+mn-cs"/>
              </a:rPr>
              <a:t>These four phases are standard to all vaccine clinical trials. The idea for a clinical trial often starts in the lab. After researchers test new treatments or procedures in the lab, the most promising treatments are moved into clinical trials. As new treatments move through a series of steps called phases, more information is gained about the treatment, its risks, and how effective it 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graphic shows the four phases of vaccine clinical trials: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first phase involves 20 to 100 health volunteers.  Researchers try to answer questions like: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Is this vaccine safe?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Are there any serious side effects?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does the vaccine dose relate to any side effects? and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Is the vaccine causing an immune response?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second phase involves several hundred volunteers.  Researchers try to answer questions like: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the most common short term side effects?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What’s the body’s immune response?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Are there signs that the vaccine is protective?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 third phase involves a thousand or more volunteers.  Researchers try to answer questions like: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do disease rates compare between people who get the vaccine and those who do not?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well can the vaccine protect people from disease?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US" dirty="0"/>
              <a:t>It is important to note that safety data on these vaccines are collected in all three phases of the clinical trials. </a:t>
            </a:r>
            <a:endParaRPr lang="en-US" dirty="0">
              <a:cs typeface="Calibri"/>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 fourth phase happens after the vaccine is authorized or approved.  In this phase, researchers continue to collect data on the vaccine’s long-term benefits and side effects. </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49127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870" indent="-229870"/>
            <a:r>
              <a:rPr lang="en-US" dirty="0"/>
              <a:t>Two vaccines are expected to receive Emergency Use Authorizations (EUAs) from the FDA:  One is produced by Pfizer and </a:t>
            </a:r>
            <a:r>
              <a:rPr lang="en-US" dirty="0" err="1"/>
              <a:t>BioNTech</a:t>
            </a:r>
            <a:r>
              <a:rPr lang="en-US" dirty="0"/>
              <a:t> and the other is produced by </a:t>
            </a:r>
            <a:r>
              <a:rPr lang="en-US" dirty="0" err="1"/>
              <a:t>Moderna</a:t>
            </a:r>
            <a:r>
              <a:rPr lang="en-US" dirty="0"/>
              <a:t>.</a:t>
            </a:r>
          </a:p>
          <a:p>
            <a:endParaRPr lang="en-US" dirty="0"/>
          </a:p>
          <a:p>
            <a:r>
              <a:rPr lang="en-US" dirty="0"/>
              <a:t>Manufacturer data from the Phase 3 trials demonstrated that both vaccines were approximately 95% effective </a:t>
            </a:r>
            <a:r>
              <a:rPr lang="en-US" u="sng" dirty="0"/>
              <a:t>at preventing COVID disease</a:t>
            </a:r>
            <a:r>
              <a:rPr lang="en-US" dirty="0"/>
              <a:t>.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These are both mRNA vaccines with a 2-dose schedule. </a:t>
            </a:r>
            <a:r>
              <a:rPr lang="en-US" sz="1200" b="0" i="0" kern="1200" dirty="0">
                <a:solidFill>
                  <a:srgbClr val="C00000"/>
                </a:solidFill>
                <a:effectLst/>
                <a:highlight>
                  <a:srgbClr val="FFFF00"/>
                </a:highlight>
                <a:latin typeface="+mn-lt"/>
                <a:ea typeface="+mn-ea"/>
                <a:cs typeface="+mn-cs"/>
              </a:rPr>
              <a:t>COVID-19 vaccines are not interchangeable with other COVID-19 vaccine products, and the safety and efficacy of a mixed-product series have not been evaluated. </a:t>
            </a:r>
            <a:r>
              <a:rPr lang="en-US" sz="1200" b="0" i="0" kern="1200" dirty="0">
                <a:solidFill>
                  <a:schemeClr val="tx1"/>
                </a:solidFill>
                <a:effectLst/>
                <a:latin typeface="+mn-lt"/>
                <a:ea typeface="+mn-ea"/>
                <a:cs typeface="+mn-cs"/>
              </a:rPr>
              <a:t>Persons initiating vaccination with the Pfizer-</a:t>
            </a:r>
            <a:r>
              <a:rPr lang="en-US" sz="1200" b="0" i="0" kern="1200" dirty="0" err="1">
                <a:solidFill>
                  <a:schemeClr val="tx1"/>
                </a:solidFill>
                <a:effectLst/>
                <a:latin typeface="+mn-lt"/>
                <a:ea typeface="+mn-ea"/>
                <a:cs typeface="+mn-cs"/>
              </a:rPr>
              <a:t>BioNTech</a:t>
            </a:r>
            <a:r>
              <a:rPr lang="en-US" sz="1200" b="0" i="0" kern="1200" dirty="0">
                <a:solidFill>
                  <a:schemeClr val="tx1"/>
                </a:solidFill>
                <a:effectLst/>
                <a:latin typeface="+mn-lt"/>
                <a:ea typeface="+mn-ea"/>
                <a:cs typeface="+mn-cs"/>
              </a:rPr>
              <a:t> or </a:t>
            </a:r>
            <a:r>
              <a:rPr lang="en-US" sz="1200" b="0" i="0" kern="1200" dirty="0" err="1">
                <a:solidFill>
                  <a:schemeClr val="tx1"/>
                </a:solidFill>
                <a:effectLst/>
                <a:latin typeface="+mn-lt"/>
                <a:ea typeface="+mn-ea"/>
                <a:cs typeface="+mn-cs"/>
              </a:rPr>
              <a:t>Moderna</a:t>
            </a:r>
            <a:r>
              <a:rPr lang="en-US" sz="1200" b="0" i="0" kern="1200" dirty="0">
                <a:solidFill>
                  <a:schemeClr val="tx1"/>
                </a:solidFill>
                <a:effectLst/>
                <a:latin typeface="+mn-lt"/>
                <a:ea typeface="+mn-ea"/>
                <a:cs typeface="+mn-cs"/>
              </a:rPr>
              <a:t> COVID-19 vaccine should complete the two-dose series with the same product. If two doses of different mRNA COVID-19 vaccine products are inadvertently administered, no additional doses of either product are recommended at this time. </a:t>
            </a:r>
          </a:p>
          <a:p>
            <a:endParaRPr lang="en-US" dirty="0"/>
          </a:p>
          <a:p>
            <a:r>
              <a:rPr lang="en-US" dirty="0"/>
              <a:t>The duration of protection is not yet known. As those data</a:t>
            </a:r>
            <a:r>
              <a:rPr lang="en-US" dirty="0">
                <a:solidFill>
                  <a:srgbClr val="000000"/>
                </a:solidFill>
              </a:rPr>
              <a:t> become available, they will be communicated via the CDC website and through other communication channels reaching clinicians.  </a:t>
            </a:r>
            <a:endParaRPr lang="en-US" b="0" dirty="0">
              <a:solidFill>
                <a:srgbClr val="FF0000"/>
              </a:solidFill>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97788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Many people want more information about the vaccine trials that led to the release of the COVID-19 vaccines that are available now. </a:t>
            </a:r>
          </a:p>
          <a:p>
            <a:endParaRPr lang="en-US" dirty="0"/>
          </a:p>
          <a:p>
            <a:r>
              <a:rPr lang="en-US" dirty="0"/>
              <a:t>As of </a:t>
            </a:r>
            <a:r>
              <a:rPr lang="en-US" b="1" dirty="0"/>
              <a:t>December 21, 2020</a:t>
            </a:r>
            <a:r>
              <a:rPr lang="en-US" dirty="0"/>
              <a:t>, more than 45,000 volunteers were enrolled in Phase 3 of the Pfizer and </a:t>
            </a:r>
            <a:r>
              <a:rPr lang="en-US" dirty="0" err="1"/>
              <a:t>BioNTech</a:t>
            </a:r>
            <a:r>
              <a:rPr lang="en-US" dirty="0"/>
              <a:t> COVID-19 vaccine trial. These volunteers received the first dose of the vaccine; more than 43,000 have received the 2</a:t>
            </a:r>
            <a:r>
              <a:rPr lang="en-US" baseline="30000" dirty="0"/>
              <a:t>nd</a:t>
            </a:r>
            <a:r>
              <a:rPr lang="en-US" dirty="0"/>
              <a:t> dose. The vaccine trials are being conducted at approximately 150 sites domestically and internationally, Thirty-nine U.S. states are represented in the study. Among U.S. participants, 13% identified as Hispanic, 10% as African American, 6% as Asian, and 1% as Native American. Forty-five percent were aged 56-85.</a:t>
            </a:r>
          </a:p>
          <a:p>
            <a:endParaRPr lang="en-US" dirty="0"/>
          </a:p>
          <a:p>
            <a:r>
              <a:rPr lang="en-US" dirty="0"/>
              <a:t>As of </a:t>
            </a:r>
            <a:r>
              <a:rPr lang="en-US" b="1" dirty="0"/>
              <a:t>October 21,2020 (the most recent data available)</a:t>
            </a:r>
            <a:r>
              <a:rPr lang="en-US" dirty="0"/>
              <a:t>, more than 30,000 volunteers were enrolled in Phase 3 of the </a:t>
            </a:r>
            <a:r>
              <a:rPr lang="en-US" dirty="0" err="1"/>
              <a:t>Moderna</a:t>
            </a:r>
            <a:r>
              <a:rPr lang="en-US" dirty="0"/>
              <a:t> COVE COVID-19 vaccine trial. These volunteers received the first dose of the vaccine. The vaccine trials are being conducted at approximately 100 sites across the United States. Among participants, 20% identified as Hispanic, 10% as African American/Black, 4% as Asian, and 3% as all other non-whites. Sixty-four percent of participants were ages 45–65 and older.</a:t>
            </a:r>
          </a:p>
          <a:p>
            <a:endParaRPr lang="en-US" dirty="0">
              <a:cs typeface="Calibri"/>
            </a:endParaRPr>
          </a:p>
          <a:p>
            <a:r>
              <a:rPr lang="en-US" dirty="0">
                <a:cs typeface="Calibri"/>
              </a:rPr>
              <a:t>As you can see, b</a:t>
            </a:r>
            <a:r>
              <a:rPr lang="en-US" dirty="0"/>
              <a:t>oth vaccines were tested in diverse adult populations, including minorities and older adults. Data from the clinical trials show that both vaccines are safe and effective at preventing COVID-19.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61827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You may be wondering about messenger RNA, or mRNA, vaccines, given that they are a relatively new technology. Here are a few key facts:</a:t>
            </a:r>
          </a:p>
          <a:p>
            <a:endParaRPr lang="en-US"/>
          </a:p>
          <a:p>
            <a:r>
              <a:rPr lang="en-US" sz="1200" kern="1200">
                <a:solidFill>
                  <a:schemeClr val="tx1"/>
                </a:solidFill>
                <a:effectLst/>
                <a:latin typeface="+mn-lt"/>
                <a:ea typeface="+mn-ea"/>
                <a:cs typeface="+mn-cs"/>
              </a:rPr>
              <a:t>To trigger an immune response, many vaccines put a weakened or inactivated germ into our bodies. Not mRNA vaccines. Instead, they teach our cells how to make a</a:t>
            </a:r>
            <a:r>
              <a:rPr lang="en-US" sz="1200" b="0" kern="1200">
                <a:solidFill>
                  <a:schemeClr val="tx1"/>
                </a:solidFill>
                <a:effectLst/>
                <a:latin typeface="+mn-lt"/>
                <a:ea typeface="+mn-ea"/>
                <a:cs typeface="+mn-cs"/>
              </a:rPr>
              <a:t> harmless piece </a:t>
            </a:r>
            <a:r>
              <a:rPr lang="en-US" sz="1200" kern="1200">
                <a:solidFill>
                  <a:schemeClr val="tx1"/>
                </a:solidFill>
                <a:effectLst/>
                <a:latin typeface="+mn-lt"/>
                <a:ea typeface="+mn-ea"/>
                <a:cs typeface="+mn-cs"/>
              </a:rPr>
              <a:t>of what is called the “spike protein.” The spike protein is found on the surface of SARS-CoV-2, the virus that causes COVID-19. This protein piece serves as an antigen to trigger an immune response inside our bodies. That immune response, which produces antibodies, is what protects us from getting infected when the real virus enters our bodies.</a:t>
            </a:r>
          </a:p>
          <a:p>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It’s important to note, however, that the mRNA does not enter the cell nucleus, so it does not affect or interact with our DNA in any way. This is a common myth about mRNA vaccines. mRNA in COVID-19 vaccine does not interact with DNA.</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One advantage of mRNA vaccines is that they are not produced using infectious antigens.  The vaccines cannot give someone COVID-19.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While there are no currently licensed vaccines using mRNA technology, this technology has been studied for decades in vaccine trials for influenza, Zika, rabies, and cytomegalovirus. Beyond vaccines, cancer research has used mRNA to trigger the immune system to target specific cancer cells. </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212693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436559" y="1875915"/>
            <a:ext cx="2189617" cy="206546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652433"/>
            <a:ext cx="4181912" cy="338554"/>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1600"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436559" y="1875915"/>
            <a:ext cx="2189617" cy="206546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652433"/>
            <a:ext cx="4181912" cy="338554"/>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1600"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8714509" y="4768516"/>
            <a:ext cx="429491" cy="276999"/>
          </a:xfrm>
          <a:prstGeom prst="rect">
            <a:avLst/>
          </a:prstGeom>
          <a:noFill/>
        </p:spPr>
        <p:txBody>
          <a:bodyPr wrap="square" rtlCol="0">
            <a:spAutoFit/>
          </a:bodyPr>
          <a:lstStyle/>
          <a:p>
            <a:pPr algn="r"/>
            <a:fld id="{AA7D13F0-7773-45D7-B9D5-1E44196E1A29}" type="slidenum">
              <a:rPr lang="en-US" sz="1200" smtClean="0">
                <a:solidFill>
                  <a:srgbClr val="000000"/>
                </a:solidFill>
                <a:latin typeface="Calibri" panose="020F0502020204030204" pitchFamily="34" charset="0"/>
              </a:rPr>
              <a:pPr algn="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8714509" y="4768516"/>
            <a:ext cx="429491" cy="276999"/>
          </a:xfrm>
          <a:prstGeom prst="rect">
            <a:avLst/>
          </a:prstGeom>
          <a:noFill/>
        </p:spPr>
        <p:txBody>
          <a:bodyPr wrap="square" rtlCol="0">
            <a:spAutoFit/>
          </a:bodyPr>
          <a:lstStyle/>
          <a:p>
            <a:pPr algn="r"/>
            <a:fld id="{AA7D13F0-7773-45D7-B9D5-1E44196E1A29}" type="slidenum">
              <a:rPr lang="en-US" sz="1200" smtClean="0">
                <a:solidFill>
                  <a:srgbClr val="000000"/>
                </a:solidFill>
                <a:latin typeface="Calibri" panose="020F0502020204030204" pitchFamily="34" charset="0"/>
              </a:rPr>
              <a:pPr algn="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1850-1AB6-4331-A0AB-A6F93CDC02D1}"/>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22857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F0C2AA7F-9592-49C1-ADE1-24C4AA00D32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9998C84-8A4D-4916-A33E-24D78EDE2E5E}" type="slidenum">
              <a:rPr lang="en-US" smtClean="0"/>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9" r:id="rId6"/>
    <p:sldLayoutId id="2147483828" r:id="rId7"/>
    <p:sldLayoutId id="2147483823" r:id="rId8"/>
    <p:sldLayoutId id="2147483826" r:id="rId9"/>
    <p:sldLayoutId id="2147483822" r:id="rId10"/>
    <p:sldLayoutId id="2147483825"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vaccines/hcp/acip-recs/vacc-specific/covid-19/clinical-consideration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s://www.fda.gov/advisory-committees/blood-vaccines-and-other-biologics/vaccines-and-related-biological-products-advisory-committe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hyperlink" Target="https://www.cdc.gov/vaccines/acip/index.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vaers.hhs.gov/" TargetMode="External"/><Relationship Id="rId7" Type="http://schemas.openxmlformats.org/officeDocument/2006/relationships/hyperlink" Target="https://www.cdc.gov/coronavirus/2019-ncov/vaccines/safety/vsafe.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fda.gov/vaccines-blood-biologics/safety-availability-biologics/cber-biologics-effectiveness-and-safety-best-system" TargetMode="External"/><Relationship Id="rId5" Type="http://schemas.openxmlformats.org/officeDocument/2006/relationships/hyperlink" Target="https://www.cdc.gov/vaccinesafety/ensuringsafety/monitoring/cisa/index.html" TargetMode="External"/><Relationship Id="rId4" Type="http://schemas.openxmlformats.org/officeDocument/2006/relationships/hyperlink" Target="https://www.cdc.gov/vaccinesafety/ensuringsafety/monitoring/vsd/inde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oronaviruspreventionnetwork.org/about-covp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wresearch.org/science/2020/09/17/u-s-public-now-divided-over-whether-to-get-covid-19-vaccin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ipsos.com/en-us/news-polls/axios-ipsos-coronavirus-inde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s://www.pewresearch.org/science/2020/09/17/u-s-public-now-divided-over-whether-to-get-covid-19-vaccin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ursingworld.org/practice-policy/work-environment/health-safety/disaster-preparedness/coronavirus/what-you-need-to-know/covid-19-vaccine-surve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hyperlink" Target="http://www.cdc.gov/covid-19/vaccine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6.jpeg"/><Relationship Id="rId4" Type="http://schemas.openxmlformats.org/officeDocument/2006/relationships/hyperlink" Target="http://www.fda.gov/emergency-preparedness-and-response/coronavirus-disease-2019-covid-19/covid-19-vaccine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fda.gov/emergency-preparedness-and-response/coronavirus-disease-2019-covid-19/covid-19-vaccin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investors.modernatx.com/news-releases/news-release-details/modernas-covid-19-vaccine-candidate-meets-its-primary-efficacy" TargetMode="External"/><Relationship Id="rId4" Type="http://schemas.openxmlformats.org/officeDocument/2006/relationships/hyperlink" Target="https://www.pfizer.com/news/press-release/press-release-detail/pfizer-and-biontech-conclude-phase-3-study-covid-19-vaccin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fizer.com/science/coronavirus/vaccin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clinicaltrials.gov/" TargetMode="External"/><Relationship Id="rId4" Type="http://schemas.openxmlformats.org/officeDocument/2006/relationships/hyperlink" Target="https://www.modernatx.com/cove-stud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istoryofvaccines.blog/2020/07/29/what-is-an-mrna-vaccin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jamanetwork.com/journals/jama/fullarticle/27704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CF89-9E6B-4320-83F6-70C5277703F0}"/>
              </a:ext>
            </a:extLst>
          </p:cNvPr>
          <p:cNvSpPr>
            <a:spLocks noGrp="1"/>
          </p:cNvSpPr>
          <p:nvPr>
            <p:ph type="title"/>
          </p:nvPr>
        </p:nvSpPr>
        <p:spPr>
          <a:xfrm>
            <a:off x="278674" y="1594057"/>
            <a:ext cx="8621486" cy="866834"/>
          </a:xfrm>
        </p:spPr>
        <p:txBody>
          <a:bodyPr/>
          <a:lstStyle/>
          <a:p>
            <a:r>
              <a:rPr lang="en-US">
                <a:solidFill>
                  <a:srgbClr val="006A71"/>
                </a:solidFill>
              </a:rPr>
              <a:t>Building Confidence in COVID-19 Vaccines </a:t>
            </a:r>
            <a:br>
              <a:rPr lang="en-US">
                <a:solidFill>
                  <a:srgbClr val="006A71"/>
                </a:solidFill>
              </a:rPr>
            </a:br>
            <a:r>
              <a:rPr lang="en-US">
                <a:solidFill>
                  <a:srgbClr val="006A71"/>
                </a:solidFill>
              </a:rPr>
              <a:t>Among Your Patients</a:t>
            </a:r>
            <a:br>
              <a:rPr lang="en-US">
                <a:solidFill>
                  <a:srgbClr val="006A71"/>
                </a:solidFill>
              </a:rPr>
            </a:br>
            <a:r>
              <a:rPr lang="en-US" sz="2000" i="1">
                <a:solidFill>
                  <a:srgbClr val="006A71"/>
                </a:solidFill>
                <a:latin typeface="Calibri"/>
                <a:cs typeface="Calibri"/>
              </a:rPr>
              <a:t>Tips for the Healthcare Team</a:t>
            </a:r>
            <a:br>
              <a:rPr lang="en-US" sz="2000" i="1">
                <a:solidFill>
                  <a:srgbClr val="006A71"/>
                </a:solidFill>
                <a:latin typeface="Calibri"/>
                <a:cs typeface="Calibri"/>
              </a:rPr>
            </a:br>
            <a:endParaRPr lang="en-US"/>
          </a:p>
        </p:txBody>
      </p:sp>
      <p:sp>
        <p:nvSpPr>
          <p:cNvPr id="5" name="Text Placeholder 4">
            <a:extLst>
              <a:ext uri="{FF2B5EF4-FFF2-40B4-BE49-F238E27FC236}">
                <a16:creationId xmlns:a16="http://schemas.microsoft.com/office/drawing/2014/main" id="{E37F7854-7ADF-4E93-908E-85A928F1AEBD}"/>
              </a:ext>
            </a:extLst>
          </p:cNvPr>
          <p:cNvSpPr>
            <a:spLocks noGrp="1"/>
          </p:cNvSpPr>
          <p:nvPr>
            <p:ph type="body" sz="quarter" idx="10"/>
          </p:nvPr>
        </p:nvSpPr>
        <p:spPr>
          <a:xfrm>
            <a:off x="278674" y="2974524"/>
            <a:ext cx="7617144" cy="779488"/>
          </a:xfrm>
        </p:spPr>
        <p:txBody>
          <a:bodyPr/>
          <a:lstStyle/>
          <a:p>
            <a:r>
              <a:rPr lang="en-US" sz="1600" b="1" dirty="0">
                <a:solidFill>
                  <a:srgbClr val="2D2C2C"/>
                </a:solidFill>
                <a:latin typeface="Calibri"/>
                <a:cs typeface="Calibri"/>
              </a:rPr>
              <a:t>Developed by:</a:t>
            </a:r>
          </a:p>
          <a:p>
            <a:r>
              <a:rPr lang="en-US" sz="1600" b="1" dirty="0">
                <a:solidFill>
                  <a:srgbClr val="2D2C2C"/>
                </a:solidFill>
                <a:latin typeface="Calibri"/>
                <a:cs typeface="Calibri"/>
              </a:rPr>
              <a:t>CDC COVID-19 Response </a:t>
            </a:r>
          </a:p>
          <a:p>
            <a:r>
              <a:rPr lang="en-US" sz="1600" b="1" dirty="0">
                <a:solidFill>
                  <a:srgbClr val="2D2C2C"/>
                </a:solidFill>
                <a:latin typeface="Calibri"/>
                <a:cs typeface="Calibri"/>
              </a:rPr>
              <a:t>Vaccine Task Force</a:t>
            </a:r>
          </a:p>
          <a:p>
            <a:r>
              <a:rPr lang="en-US" sz="1600" b="1" dirty="0">
                <a:solidFill>
                  <a:srgbClr val="2D2C2C"/>
                </a:solidFill>
                <a:latin typeface="Calibri"/>
                <a:cs typeface="Calibri"/>
              </a:rPr>
              <a:t>January 2021</a:t>
            </a:r>
          </a:p>
          <a:p>
            <a:endParaRPr lang="en-US" sz="1600" dirty="0"/>
          </a:p>
        </p:txBody>
      </p:sp>
      <p:pic>
        <p:nvPicPr>
          <p:cNvPr id="4" name="Picture 3" descr="Vaccinate with Confidence image">
            <a:extLst>
              <a:ext uri="{FF2B5EF4-FFF2-40B4-BE49-F238E27FC236}">
                <a16:creationId xmlns:a16="http://schemas.microsoft.com/office/drawing/2014/main" id="{42C2CAF5-E355-4E58-BEC7-8BC7E1BF8E22}"/>
              </a:ext>
            </a:extLst>
          </p:cNvPr>
          <p:cNvPicPr>
            <a:picLocks noChangeAspect="1"/>
          </p:cNvPicPr>
          <p:nvPr/>
        </p:nvPicPr>
        <p:blipFill rotWithShape="1">
          <a:blip r:embed="rId3"/>
          <a:srcRect b="20541"/>
          <a:stretch/>
        </p:blipFill>
        <p:spPr>
          <a:xfrm>
            <a:off x="4763589" y="3954270"/>
            <a:ext cx="4136571" cy="565783"/>
          </a:xfrm>
          <a:prstGeom prst="rect">
            <a:avLst/>
          </a:prstGeom>
        </p:spPr>
      </p:pic>
      <p:pic>
        <p:nvPicPr>
          <p:cNvPr id="7172" name="Picture 6" descr="Logos of the United States Department of Health and Human Services and Centers for Disease Control and Preven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9506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p:txBody>
          <a:bodyPr lIns="91440" tIns="45720" rIns="91440" bIns="45720" anchor="b" anchorCtr="0"/>
          <a:lstStyle/>
          <a:p>
            <a:r>
              <a:rPr lang="en-US" sz="2600">
                <a:latin typeface="Calibri"/>
                <a:cs typeface="Calibri"/>
              </a:rPr>
              <a:t>About these COVID-19 mRNA vaccines</a:t>
            </a:r>
            <a:endParaRPr lang="en-US" sz="2600"/>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57200" y="944339"/>
            <a:ext cx="6032350" cy="3341688"/>
          </a:xfrm>
        </p:spPr>
        <p:txBody>
          <a:bodyPr/>
          <a:lstStyle/>
          <a:p>
            <a:pPr marL="229870" indent="-229870"/>
            <a:r>
              <a:rPr lang="en-US" sz="1600" dirty="0">
                <a:solidFill>
                  <a:srgbClr val="000000"/>
                </a:solidFill>
                <a:latin typeface="Calibri"/>
                <a:cs typeface="Calibri"/>
              </a:rPr>
              <a:t>At least 8 weeks of safety data were gathered after participants received their 2</a:t>
            </a:r>
            <a:r>
              <a:rPr lang="en-US" sz="1600" baseline="30000" dirty="0">
                <a:solidFill>
                  <a:srgbClr val="000000"/>
                </a:solidFill>
                <a:latin typeface="Calibri"/>
                <a:cs typeface="Calibri"/>
              </a:rPr>
              <a:t>nd</a:t>
            </a:r>
            <a:r>
              <a:rPr lang="en-US" sz="1600" dirty="0">
                <a:solidFill>
                  <a:srgbClr val="000000"/>
                </a:solidFill>
                <a:latin typeface="Calibri"/>
                <a:cs typeface="Calibri"/>
              </a:rPr>
              <a:t> dose in the trials. It is unusual for side effects to appear more than 8 weeks after vaccination.</a:t>
            </a:r>
          </a:p>
          <a:p>
            <a:pPr marL="229870" indent="-229870"/>
            <a:r>
              <a:rPr lang="en-US" sz="1600" dirty="0">
                <a:solidFill>
                  <a:srgbClr val="000000"/>
                </a:solidFill>
                <a:latin typeface="Calibri"/>
                <a:cs typeface="Calibri"/>
              </a:rPr>
              <a:t>These mRNA vaccines produce common side effects after vaccination, especially after the 2nd dose.</a:t>
            </a:r>
            <a:endParaRPr lang="en-US" sz="1600" dirty="0">
              <a:solidFill>
                <a:srgbClr val="000000"/>
              </a:solidFill>
              <a:cs typeface="Calibri" panose="020F0502020204030204" pitchFamily="34" charset="0"/>
            </a:endParaRPr>
          </a:p>
          <a:p>
            <a:pPr marL="742315" lvl="1" indent="-229870"/>
            <a:r>
              <a:rPr lang="en-US" sz="1600" dirty="0">
                <a:solidFill>
                  <a:srgbClr val="000000"/>
                </a:solidFill>
                <a:latin typeface="Calibri"/>
                <a:cs typeface="Calibri"/>
              </a:rPr>
              <a:t>Side effects may include: </a:t>
            </a:r>
            <a:endParaRPr lang="en-US" sz="1600" dirty="0">
              <a:solidFill>
                <a:srgbClr val="000000"/>
              </a:solidFill>
              <a:cs typeface="Calibri"/>
            </a:endParaRPr>
          </a:p>
          <a:p>
            <a:pPr lvl="2"/>
            <a:r>
              <a:rPr lang="en-US" sz="1600" dirty="0">
                <a:solidFill>
                  <a:srgbClr val="000000"/>
                </a:solidFill>
                <a:latin typeface="Calibri"/>
                <a:cs typeface="Calibri"/>
              </a:rPr>
              <a:t>Fever</a:t>
            </a:r>
          </a:p>
          <a:p>
            <a:pPr lvl="2"/>
            <a:r>
              <a:rPr lang="en-US" sz="1600" dirty="0">
                <a:solidFill>
                  <a:srgbClr val="000000"/>
                </a:solidFill>
                <a:latin typeface="Calibri"/>
                <a:cs typeface="Calibri"/>
              </a:rPr>
              <a:t>Headache</a:t>
            </a:r>
          </a:p>
          <a:p>
            <a:pPr lvl="2"/>
            <a:r>
              <a:rPr lang="en-US" sz="1600" dirty="0">
                <a:solidFill>
                  <a:srgbClr val="000000"/>
                </a:solidFill>
                <a:latin typeface="Calibri"/>
                <a:cs typeface="Calibri"/>
              </a:rPr>
              <a:t>Muscle aches</a:t>
            </a:r>
            <a:endParaRPr lang="en-US" sz="1600" dirty="0">
              <a:solidFill>
                <a:srgbClr val="000000"/>
              </a:solidFill>
            </a:endParaRPr>
          </a:p>
          <a:p>
            <a:pPr marL="229870" indent="-229870"/>
            <a:r>
              <a:rPr lang="en-US" sz="1600" dirty="0">
                <a:solidFill>
                  <a:srgbClr val="000000"/>
                </a:solidFill>
                <a:latin typeface="Calibri"/>
                <a:cs typeface="Calibri"/>
              </a:rPr>
              <a:t>No significant safety concerns were identified in the clinical trials, </a:t>
            </a:r>
            <a:r>
              <a:rPr lang="en-US" sz="1600" dirty="0"/>
              <a:t>although a small number of severe allergic reactions have been reported during the initial phases of rollout.</a:t>
            </a:r>
            <a:endParaRPr lang="en-US" sz="1600" dirty="0">
              <a:solidFill>
                <a:srgbClr val="000000"/>
              </a:solidFill>
              <a:latin typeface="Calibri"/>
              <a:cs typeface="Calibri"/>
            </a:endParaRPr>
          </a:p>
          <a:p>
            <a:pPr lvl="1"/>
            <a:endParaRPr lang="en-US" dirty="0"/>
          </a:p>
        </p:txBody>
      </p:sp>
      <p:sp>
        <p:nvSpPr>
          <p:cNvPr id="5" name="TextBox 4">
            <a:extLst>
              <a:ext uri="{FF2B5EF4-FFF2-40B4-BE49-F238E27FC236}">
                <a16:creationId xmlns:a16="http://schemas.microsoft.com/office/drawing/2014/main" id="{EC04BBCF-55C8-492A-A81D-6B143BDC2249}"/>
              </a:ext>
            </a:extLst>
          </p:cNvPr>
          <p:cNvSpPr txBox="1"/>
          <p:nvPr/>
        </p:nvSpPr>
        <p:spPr>
          <a:xfrm>
            <a:off x="1131570" y="4576706"/>
            <a:ext cx="603235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000000"/>
                </a:solidFill>
                <a:latin typeface="Calibri"/>
                <a:cs typeface="Calibri"/>
              </a:rPr>
              <a:t>Source: </a:t>
            </a:r>
            <a:r>
              <a:rPr lang="en-US" sz="1000" dirty="0">
                <a:latin typeface="Calibri"/>
                <a:cs typeface="Calibri"/>
                <a:hlinkClick r:id="rId3"/>
              </a:rPr>
              <a:t>https://www.cdc.gov/vaccines/hcp/acip-recs/vacc-specific/covid-19/clinical-considerations.html</a:t>
            </a:r>
            <a:r>
              <a:rPr lang="en-US" sz="1000" dirty="0">
                <a:latin typeface="Calibri"/>
                <a:cs typeface="Calibri"/>
              </a:rPr>
              <a:t> </a:t>
            </a:r>
            <a:endParaRPr lang="en-US" sz="1000" dirty="0">
              <a:latin typeface="Calibri"/>
            </a:endParaRPr>
          </a:p>
        </p:txBody>
      </p:sp>
      <p:pic>
        <p:nvPicPr>
          <p:cNvPr id="1026" name="Picture 2">
            <a:extLst>
              <a:ext uri="{FF2B5EF4-FFF2-40B4-BE49-F238E27FC236}">
                <a16:creationId xmlns:a16="http://schemas.microsoft.com/office/drawing/2014/main" id="{2498273B-8E1D-4C2C-86BF-91B077EE4F9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775" y="944340"/>
            <a:ext cx="2446545" cy="262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9708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a:xfrm>
            <a:off x="449724" y="213360"/>
            <a:ext cx="8229600" cy="689591"/>
          </a:xfrm>
        </p:spPr>
        <p:txBody>
          <a:bodyPr anchor="b"/>
          <a:lstStyle/>
          <a:p>
            <a:pPr>
              <a:spcAft>
                <a:spcPts val="0"/>
              </a:spcAft>
            </a:pPr>
            <a:r>
              <a:rPr lang="en-US" sz="2600"/>
              <a:t>Safety of COVID-19 vaccines is a top priority</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552407" y="1137612"/>
            <a:ext cx="7921033"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a:t>COVID-19 vaccines are being held to the same safety standards as all vaccines.</a:t>
            </a:r>
          </a:p>
          <a:p>
            <a:r>
              <a:rPr lang="en-US" sz="1800"/>
              <a:t>FDA’s </a:t>
            </a:r>
            <a:r>
              <a:rPr lang="en-US" sz="1800">
                <a:hlinkClick r:id="rId3"/>
              </a:rPr>
              <a:t>Vaccines and Related Biological Products Advisory Committee (VRBPAC) </a:t>
            </a:r>
            <a:r>
              <a:rPr lang="en-US" sz="1800"/>
              <a:t>reviews applications for EUAs.</a:t>
            </a:r>
          </a:p>
          <a:p>
            <a:r>
              <a:rPr lang="en-US" sz="1800"/>
              <a:t>The </a:t>
            </a:r>
            <a:r>
              <a:rPr lang="en-US" sz="1800">
                <a:hlinkClick r:id="rId4"/>
              </a:rPr>
              <a:t>Advisory Committee on Immunization Practices (ACIP)</a:t>
            </a:r>
            <a:r>
              <a:rPr lang="en-US" sz="1800"/>
              <a:t> </a:t>
            </a:r>
            <a:r>
              <a:rPr lang="en-US" sz="1800">
                <a:solidFill>
                  <a:srgbClr val="000000"/>
                </a:solidFill>
                <a:cs typeface="Calibri" panose="020F0502020204030204" pitchFamily="34" charset="0"/>
              </a:rPr>
              <a:t>considers safety and efficacy data before recommending use.</a:t>
            </a:r>
          </a:p>
          <a:p>
            <a:r>
              <a:rPr lang="en-US" sz="1800">
                <a:solidFill>
                  <a:srgbClr val="000000"/>
                </a:solidFill>
                <a:cs typeface="Calibri" panose="020F0502020204030204" pitchFamily="34" charset="0"/>
              </a:rPr>
              <a:t>VRBPAC and ACIP are independent committees </a:t>
            </a:r>
          </a:p>
          <a:p>
            <a:pPr marL="0" indent="228600">
              <a:spcBef>
                <a:spcPts val="0"/>
              </a:spcBef>
              <a:buNone/>
            </a:pPr>
            <a:r>
              <a:rPr lang="en-US" sz="1800">
                <a:solidFill>
                  <a:srgbClr val="000000"/>
                </a:solidFill>
                <a:cs typeface="Calibri" panose="020F0502020204030204" pitchFamily="34" charset="0"/>
              </a:rPr>
              <a:t>composed of scientific and clinical experts.</a:t>
            </a:r>
          </a:p>
          <a:p>
            <a:r>
              <a:rPr lang="en-US" sz="1800">
                <a:solidFill>
                  <a:srgbClr val="000000"/>
                </a:solidFill>
                <a:cs typeface="Calibri" panose="020F0502020204030204" pitchFamily="34" charset="0"/>
              </a:rPr>
              <a:t>FDA and CDC monitor vaccine safety and side</a:t>
            </a:r>
          </a:p>
          <a:p>
            <a:pPr marL="0" indent="228600">
              <a:spcBef>
                <a:spcPts val="0"/>
              </a:spcBef>
              <a:buNone/>
            </a:pPr>
            <a:r>
              <a:rPr lang="en-US" sz="1800">
                <a:solidFill>
                  <a:srgbClr val="000000"/>
                </a:solidFill>
                <a:cs typeface="Calibri" panose="020F0502020204030204" pitchFamily="34" charset="0"/>
              </a:rPr>
              <a:t>effects once vaccines are in use. </a:t>
            </a:r>
          </a:p>
          <a:p>
            <a:endParaRPr lang="en-US"/>
          </a:p>
          <a:p>
            <a:endParaRPr lang="en-US"/>
          </a:p>
          <a:p>
            <a:pPr marL="0" indent="0">
              <a:buFont typeface="Wingdings" panose="05000000000000000000" pitchFamily="2" charset="2"/>
              <a:buNone/>
            </a:pPr>
            <a:br>
              <a:rPr lang="en-US"/>
            </a:br>
            <a:endParaRPr lang="en-US"/>
          </a:p>
        </p:txBody>
      </p:sp>
      <p:pic>
        <p:nvPicPr>
          <p:cNvPr id="6" name="Picture 2" descr="People sitting around a table and reviewing documents">
            <a:extLst>
              <a:ext uri="{FF2B5EF4-FFF2-40B4-BE49-F238E27FC236}">
                <a16:creationId xmlns:a16="http://schemas.microsoft.com/office/drawing/2014/main" id="{207D0A06-7549-4E9E-957A-4B2549E0CC94}"/>
              </a:ext>
            </a:extLst>
          </p:cNvPr>
          <p:cNvPicPr>
            <a:picLocks noChangeAspect="1" noChangeArrowheads="1"/>
          </p:cNvPicPr>
          <p:nvPr/>
        </p:nvPicPr>
        <p:blipFill rotWithShape="1">
          <a:blip r:embed="rId5" cstate="print">
            <a:alphaModFix amt="97000"/>
            <a:extLst>
              <a:ext uri="{28A0092B-C50C-407E-A947-70E740481C1C}">
                <a14:useLocalDpi xmlns:a14="http://schemas.microsoft.com/office/drawing/2010/main" val="0"/>
              </a:ext>
            </a:extLst>
          </a:blip>
          <a:srcRect b="6490"/>
          <a:stretch/>
        </p:blipFill>
        <p:spPr bwMode="auto">
          <a:xfrm>
            <a:off x="5575218" y="2804160"/>
            <a:ext cx="3260215" cy="203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4719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a:xfrm>
            <a:off x="457200" y="209241"/>
            <a:ext cx="8229600" cy="689591"/>
          </a:xfrm>
        </p:spPr>
        <p:txBody>
          <a:bodyPr anchor="b"/>
          <a:lstStyle/>
          <a:p>
            <a:pPr>
              <a:spcAft>
                <a:spcPts val="0"/>
              </a:spcAft>
            </a:pPr>
            <a:r>
              <a:rPr lang="en-US" sz="2600"/>
              <a:t>Robust vaccine safety monitoring systems exist</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572391" y="952761"/>
            <a:ext cx="75946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solidFill>
                  <a:srgbClr val="000000"/>
                </a:solidFill>
              </a:rPr>
              <a:t>Existing</a:t>
            </a:r>
            <a:r>
              <a:rPr lang="en-US">
                <a:solidFill>
                  <a:srgbClr val="000000"/>
                </a:solidFill>
              </a:rPr>
              <a:t> systems and data sources are used to monitor safety of vaccines post-authorization and post-licensure, such as: </a:t>
            </a:r>
          </a:p>
          <a:p>
            <a:pPr lvl="1"/>
            <a:r>
              <a:rPr lang="en-US" sz="1800">
                <a:solidFill>
                  <a:srgbClr val="000000"/>
                </a:solidFill>
                <a:hlinkClick r:id="rId3"/>
              </a:rPr>
              <a:t>Vaccine Adverse Event Reporting System (VAERS)</a:t>
            </a:r>
            <a:endParaRPr lang="en-US" sz="1800">
              <a:solidFill>
                <a:srgbClr val="000000"/>
              </a:solidFill>
            </a:endParaRPr>
          </a:p>
          <a:p>
            <a:pPr lvl="1"/>
            <a:r>
              <a:rPr lang="en-US" sz="1800">
                <a:solidFill>
                  <a:srgbClr val="000000"/>
                </a:solidFill>
                <a:hlinkClick r:id="rId4"/>
              </a:rPr>
              <a:t>Vaccine Safety Datalink (VSD)</a:t>
            </a:r>
            <a:endParaRPr lang="en-US" sz="1800">
              <a:solidFill>
                <a:srgbClr val="000000"/>
              </a:solidFill>
            </a:endParaRPr>
          </a:p>
          <a:p>
            <a:pPr lvl="1"/>
            <a:r>
              <a:rPr lang="en-US" sz="1800">
                <a:solidFill>
                  <a:srgbClr val="000000"/>
                </a:solidFill>
                <a:hlinkClick r:id="rId5"/>
              </a:rPr>
              <a:t>Clinical Immunization Safety Assessment (CISA)</a:t>
            </a:r>
            <a:endParaRPr lang="en-US" sz="1800">
              <a:solidFill>
                <a:srgbClr val="000000"/>
              </a:solidFill>
            </a:endParaRPr>
          </a:p>
          <a:p>
            <a:pPr lvl="1"/>
            <a:r>
              <a:rPr lang="en-US" sz="1800" u="sng">
                <a:hlinkClick r:id="rId6"/>
              </a:rPr>
              <a:t>Biologics Effectiveness and Safety System (BEST) </a:t>
            </a:r>
            <a:endParaRPr lang="en-US" sz="1800">
              <a:solidFill>
                <a:srgbClr val="000000"/>
              </a:solidFill>
            </a:endParaRPr>
          </a:p>
          <a:p>
            <a:pPr lvl="1"/>
            <a:endParaRPr lang="en-US" sz="1200">
              <a:solidFill>
                <a:srgbClr val="000000"/>
              </a:solidFill>
            </a:endParaRPr>
          </a:p>
          <a:p>
            <a:r>
              <a:rPr lang="en-US" b="1">
                <a:solidFill>
                  <a:srgbClr val="000000"/>
                </a:solidFill>
              </a:rPr>
              <a:t>New</a:t>
            </a:r>
            <a:r>
              <a:rPr lang="en-US">
                <a:solidFill>
                  <a:srgbClr val="000000"/>
                </a:solidFill>
              </a:rPr>
              <a:t> systems have been developed to monitor COVID-19 </a:t>
            </a:r>
          </a:p>
          <a:p>
            <a:pPr marL="0" indent="228600">
              <a:spcBef>
                <a:spcPts val="0"/>
              </a:spcBef>
              <a:buNone/>
            </a:pPr>
            <a:r>
              <a:rPr lang="en-US">
                <a:solidFill>
                  <a:srgbClr val="000000"/>
                </a:solidFill>
              </a:rPr>
              <a:t>vaccine safety, such as </a:t>
            </a:r>
            <a:r>
              <a:rPr lang="en-US" b="1">
                <a:solidFill>
                  <a:srgbClr val="000000"/>
                </a:solidFill>
                <a:hlinkClick r:id="rId7"/>
              </a:rPr>
              <a:t>v-safe</a:t>
            </a:r>
            <a:r>
              <a:rPr lang="en-US" b="1">
                <a:solidFill>
                  <a:srgbClr val="000000"/>
                </a:solidFill>
              </a:rPr>
              <a:t>:</a:t>
            </a:r>
            <a:r>
              <a:rPr lang="en-US">
                <a:solidFill>
                  <a:srgbClr val="000000"/>
                </a:solidFill>
              </a:rPr>
              <a:t> </a:t>
            </a:r>
          </a:p>
          <a:p>
            <a:pPr lvl="1"/>
            <a:r>
              <a:rPr lang="en-US" sz="1800">
                <a:solidFill>
                  <a:srgbClr val="000000"/>
                </a:solidFill>
              </a:rPr>
              <a:t>Active surveillance that uses text messaging to initiate                          web-based survey monitoring.</a:t>
            </a:r>
          </a:p>
          <a:p>
            <a:pPr lvl="1"/>
            <a:r>
              <a:rPr lang="en-US" sz="1800"/>
              <a:t>Will provide telephone follow up to anyone who reports           medically significant adverse events.</a:t>
            </a:r>
          </a:p>
          <a:p>
            <a:pPr marL="0" indent="0">
              <a:buFont typeface="Wingdings" panose="05000000000000000000" pitchFamily="2" charset="2"/>
              <a:buNone/>
            </a:pPr>
            <a:br>
              <a:rPr lang="en-US"/>
            </a:br>
            <a:endParaRPr lang="en-US"/>
          </a:p>
        </p:txBody>
      </p:sp>
      <p:pic>
        <p:nvPicPr>
          <p:cNvPr id="5" name="Picture 4" descr="A hand holding a cellphone with a v-safe image on the screen">
            <a:extLst>
              <a:ext uri="{FF2B5EF4-FFF2-40B4-BE49-F238E27FC236}">
                <a16:creationId xmlns:a16="http://schemas.microsoft.com/office/drawing/2014/main" id="{36780D66-187B-462F-BED4-29E0F25318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6843" y="3356751"/>
            <a:ext cx="2008415" cy="1699428"/>
          </a:xfrm>
          <a:prstGeom prst="rect">
            <a:avLst/>
          </a:prstGeom>
        </p:spPr>
      </p:pic>
    </p:spTree>
    <p:extLst>
      <p:ext uri="{BB962C8B-B14F-4D97-AF65-F5344CB8AC3E}">
        <p14:creationId xmlns:p14="http://schemas.microsoft.com/office/powerpoint/2010/main" val="26114691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6E21-EB98-4225-A1D2-1363FCB36707}"/>
              </a:ext>
            </a:extLst>
          </p:cNvPr>
          <p:cNvSpPr>
            <a:spLocks noGrp="1"/>
          </p:cNvSpPr>
          <p:nvPr>
            <p:ph type="title"/>
          </p:nvPr>
        </p:nvSpPr>
        <p:spPr>
          <a:xfrm>
            <a:off x="457200" y="206701"/>
            <a:ext cx="8229600" cy="689591"/>
          </a:xfrm>
        </p:spPr>
        <p:txBody>
          <a:bodyPr/>
          <a:lstStyle/>
          <a:p>
            <a:r>
              <a:rPr lang="en-US" sz="2600"/>
              <a:t>How was the vaccine development timeline accelerated while ensuring safety?</a:t>
            </a:r>
          </a:p>
        </p:txBody>
      </p:sp>
      <p:sp>
        <p:nvSpPr>
          <p:cNvPr id="3" name="Text Placeholder 2">
            <a:extLst>
              <a:ext uri="{FF2B5EF4-FFF2-40B4-BE49-F238E27FC236}">
                <a16:creationId xmlns:a16="http://schemas.microsoft.com/office/drawing/2014/main" id="{3341337C-DB39-4D52-AEF4-8A3341B25423}"/>
              </a:ext>
            </a:extLst>
          </p:cNvPr>
          <p:cNvSpPr>
            <a:spLocks noGrp="1"/>
          </p:cNvSpPr>
          <p:nvPr>
            <p:ph type="body" sz="quarter" idx="10"/>
          </p:nvPr>
        </p:nvSpPr>
        <p:spPr>
          <a:xfrm>
            <a:off x="457200" y="1235075"/>
            <a:ext cx="8122920" cy="3341688"/>
          </a:xfrm>
        </p:spPr>
        <p:txBody>
          <a:bodyPr/>
          <a:lstStyle/>
          <a:p>
            <a:r>
              <a:rPr lang="en-US" dirty="0"/>
              <a:t>Researchers used existing clinical trial networks to begin conducting COVID-19 vaccine trials.</a:t>
            </a:r>
          </a:p>
          <a:p>
            <a:r>
              <a:rPr lang="en-US" dirty="0"/>
              <a:t>Manufacturing was started while the clinical trials were still underway.  Normally, manufacturing doesn’t begin until after completion of the trials. </a:t>
            </a:r>
          </a:p>
          <a:p>
            <a:r>
              <a:rPr lang="en-US" dirty="0">
                <a:latin typeface="Calibri"/>
                <a:cs typeface="Calibri"/>
              </a:rPr>
              <a:t>mRNA vaccines are faster to produce in large amounts than traditional vaccines.</a:t>
            </a:r>
          </a:p>
          <a:p>
            <a:r>
              <a:rPr lang="en-US" dirty="0"/>
              <a:t>FDA and CDC are prioritizing review, authorization, and recommendation of COVID-19 vaccines.</a:t>
            </a:r>
          </a:p>
        </p:txBody>
      </p:sp>
      <p:sp>
        <p:nvSpPr>
          <p:cNvPr id="4" name="TextBox 3">
            <a:extLst>
              <a:ext uri="{FF2B5EF4-FFF2-40B4-BE49-F238E27FC236}">
                <a16:creationId xmlns:a16="http://schemas.microsoft.com/office/drawing/2014/main" id="{387D502A-7E17-4A0B-AA02-165C75BC9C48}"/>
              </a:ext>
            </a:extLst>
          </p:cNvPr>
          <p:cNvSpPr txBox="1"/>
          <p:nvPr/>
        </p:nvSpPr>
        <p:spPr>
          <a:xfrm>
            <a:off x="1281034" y="4413579"/>
            <a:ext cx="7186864" cy="523220"/>
          </a:xfrm>
          <a:prstGeom prst="rect">
            <a:avLst/>
          </a:prstGeom>
          <a:noFill/>
        </p:spPr>
        <p:txBody>
          <a:bodyPr wrap="square" rtlCol="0">
            <a:spAutoFit/>
          </a:bodyPr>
          <a:lstStyle/>
          <a:p>
            <a:pPr marL="0" indent="0">
              <a:buNone/>
            </a:pPr>
            <a:r>
              <a:rPr lang="en-US" sz="1400">
                <a:solidFill>
                  <a:srgbClr val="000000"/>
                </a:solidFill>
                <a:latin typeface="Calibri" panose="020F0502020204030204" pitchFamily="34" charset="0"/>
                <a:cs typeface="Calibri" panose="020F0502020204030204" pitchFamily="34" charset="0"/>
              </a:rPr>
              <a:t>*For more information, visit the COVID-19 Prevention Network:  </a:t>
            </a:r>
            <a:r>
              <a:rPr lang="en-US" sz="1400">
                <a:solidFill>
                  <a:srgbClr val="000000"/>
                </a:solidFill>
                <a:latin typeface="Calibri" panose="020F0502020204030204" pitchFamily="34" charset="0"/>
                <a:cs typeface="Calibri" panose="020F0502020204030204" pitchFamily="34" charset="0"/>
                <a:hlinkClick r:id="rId3"/>
              </a:rPr>
              <a:t>www.coronaviruspreventionnetwork.org/about-covpn</a:t>
            </a:r>
            <a:r>
              <a:rPr lang="en-US" sz="140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1772643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CBE5-6DF9-4C52-9021-FAB2179628A3}"/>
              </a:ext>
            </a:extLst>
          </p:cNvPr>
          <p:cNvSpPr>
            <a:spLocks noGrp="1"/>
          </p:cNvSpPr>
          <p:nvPr>
            <p:ph type="title"/>
          </p:nvPr>
        </p:nvSpPr>
        <p:spPr/>
        <p:txBody>
          <a:bodyPr/>
          <a:lstStyle/>
          <a:p>
            <a:r>
              <a:rPr lang="en-US"/>
              <a:t>Elements of Vaccine Confidence</a:t>
            </a:r>
          </a:p>
        </p:txBody>
      </p:sp>
      <p:sp>
        <p:nvSpPr>
          <p:cNvPr id="3" name="Text Placeholder 2">
            <a:extLst>
              <a:ext uri="{FF2B5EF4-FFF2-40B4-BE49-F238E27FC236}">
                <a16:creationId xmlns:a16="http://schemas.microsoft.com/office/drawing/2014/main" id="{AF87643A-B1BE-442D-9B03-E8EE03B8B0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111788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a:xfrm>
            <a:off x="457199" y="205979"/>
            <a:ext cx="8420793" cy="689591"/>
          </a:xfrm>
        </p:spPr>
        <p:txBody>
          <a:bodyPr anchor="b"/>
          <a:lstStyle/>
          <a:p>
            <a:pPr>
              <a:spcAft>
                <a:spcPts val="0"/>
              </a:spcAft>
            </a:pPr>
            <a:r>
              <a:rPr lang="en-US" sz="2600" dirty="0"/>
              <a:t>The Challenge: Need to instill vaccine confidence​</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457200" y="960139"/>
            <a:ext cx="5007430" cy="36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Only </a:t>
            </a:r>
            <a:r>
              <a:rPr lang="en-US" sz="2400" b="1" dirty="0">
                <a:solidFill>
                  <a:srgbClr val="000000"/>
                </a:solidFill>
              </a:rPr>
              <a:t>58% </a:t>
            </a:r>
            <a:r>
              <a:rPr lang="en-US" dirty="0">
                <a:solidFill>
                  <a:srgbClr val="000000"/>
                </a:solidFill>
              </a:rPr>
              <a:t>of the general public said they would receive a COVID-19 vaccine  </a:t>
            </a:r>
          </a:p>
          <a:p>
            <a:pPr marL="0" indent="0">
              <a:buNone/>
            </a:pPr>
            <a:r>
              <a:rPr lang="en-US" sz="1500" dirty="0">
                <a:solidFill>
                  <a:srgbClr val="000000"/>
                </a:solidFill>
              </a:rPr>
              <a:t>     (Data from October 2020 Harris poll)</a:t>
            </a:r>
          </a:p>
          <a:p>
            <a:r>
              <a:rPr lang="en-US" dirty="0">
                <a:solidFill>
                  <a:srgbClr val="000000"/>
                </a:solidFill>
              </a:rPr>
              <a:t>Factors weighing on acceptance</a:t>
            </a:r>
          </a:p>
          <a:p>
            <a:pPr lvl="1"/>
            <a:r>
              <a:rPr lang="en-US" dirty="0">
                <a:solidFill>
                  <a:srgbClr val="000000"/>
                </a:solidFill>
              </a:rPr>
              <a:t>Are there side effects?</a:t>
            </a:r>
          </a:p>
          <a:p>
            <a:pPr lvl="1"/>
            <a:r>
              <a:rPr lang="en-US" dirty="0">
                <a:solidFill>
                  <a:srgbClr val="000000"/>
                </a:solidFill>
              </a:rPr>
              <a:t>Does it work?</a:t>
            </a:r>
          </a:p>
          <a:p>
            <a:pPr lvl="1"/>
            <a:r>
              <a:rPr lang="en-US" dirty="0">
                <a:solidFill>
                  <a:srgbClr val="000000"/>
                </a:solidFill>
              </a:rPr>
              <a:t>Is it safe?</a:t>
            </a:r>
          </a:p>
          <a:p>
            <a:pPr lvl="1"/>
            <a:r>
              <a:rPr lang="en-US" dirty="0">
                <a:solidFill>
                  <a:srgbClr val="000000"/>
                </a:solidFill>
              </a:rPr>
              <a:t>How much does it cost?</a:t>
            </a:r>
          </a:p>
          <a:p>
            <a:pPr marL="0" indent="0">
              <a:buNone/>
            </a:pPr>
            <a:endParaRPr lang="en-US" sz="1500" dirty="0">
              <a:solidFill>
                <a:srgbClr val="000000"/>
              </a:solidFill>
            </a:endParaRPr>
          </a:p>
          <a:p>
            <a:endParaRPr lang="en-US" dirty="0"/>
          </a:p>
          <a:p>
            <a:pPr marL="0" indent="0">
              <a:buNone/>
            </a:pPr>
            <a:br>
              <a:rPr lang="en-US" dirty="0"/>
            </a:br>
            <a:endParaRPr lang="en-US" dirty="0"/>
          </a:p>
        </p:txBody>
      </p:sp>
      <p:sp>
        <p:nvSpPr>
          <p:cNvPr id="24" name="Rectangle 23">
            <a:extLst>
              <a:ext uri="{FF2B5EF4-FFF2-40B4-BE49-F238E27FC236}">
                <a16:creationId xmlns:a16="http://schemas.microsoft.com/office/drawing/2014/main" id="{DD272B3C-BF2C-4E94-95DB-0300304AE2C8}"/>
              </a:ext>
            </a:extLst>
          </p:cNvPr>
          <p:cNvSpPr/>
          <p:nvPr/>
        </p:nvSpPr>
        <p:spPr>
          <a:xfrm>
            <a:off x="957087" y="4568189"/>
            <a:ext cx="3764789" cy="369332"/>
          </a:xfrm>
          <a:prstGeom prst="rect">
            <a:avLst/>
          </a:prstGeom>
        </p:spPr>
        <p:txBody>
          <a:bodyPr wrap="square">
            <a:spAutoFit/>
          </a:bodyPr>
          <a:lstStyle/>
          <a:p>
            <a:pPr fontAlgn="b"/>
            <a:r>
              <a:rPr lang="en-US" sz="600">
                <a:solidFill>
                  <a:srgbClr val="000000"/>
                </a:solidFill>
                <a:latin typeface="Calibri" panose="020F0502020204030204" pitchFamily="34" charset="0"/>
                <a:cs typeface="Calibri" panose="020F0502020204030204" pitchFamily="34" charset="0"/>
              </a:rPr>
              <a:t>Tyson, A, Johnson, C, &amp; Funk, C. (2020, September 17). </a:t>
            </a:r>
            <a:r>
              <a:rPr lang="en-US" sz="600" i="1">
                <a:solidFill>
                  <a:srgbClr val="000000"/>
                </a:solidFill>
                <a:latin typeface="Calibri" panose="020F0502020204030204" pitchFamily="34" charset="0"/>
                <a:cs typeface="Calibri" panose="020F0502020204030204" pitchFamily="34" charset="0"/>
              </a:rPr>
              <a:t>U.S. Public Now Divided Over Whether to Get COVID-19 Vaccine.</a:t>
            </a:r>
            <a:r>
              <a:rPr lang="en-US" sz="600">
                <a:solidFill>
                  <a:srgbClr val="000000"/>
                </a:solidFill>
                <a:latin typeface="Calibri" panose="020F0502020204030204" pitchFamily="34" charset="0"/>
                <a:cs typeface="Calibri" panose="020F0502020204030204" pitchFamily="34" charset="0"/>
              </a:rPr>
              <a:t> Pew Research Center. </a:t>
            </a:r>
            <a:r>
              <a:rPr lang="en-US" sz="600" u="sng">
                <a:solidFill>
                  <a:srgbClr val="00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https://www.pewresearch.org/science/2020/09/17/u-s-public-now-divided-over-whether-to-get-covid-19-vaccine/</a:t>
            </a:r>
            <a:endParaRPr lang="en-US" sz="600" u="sng">
              <a:solidFill>
                <a:srgbClr val="000000"/>
              </a:solidFill>
              <a:latin typeface="Calibri" panose="020F0502020204030204" pitchFamily="34" charset="0"/>
              <a:cs typeface="Calibri" panose="020F0502020204030204" pitchFamily="34" charset="0"/>
            </a:endParaRPr>
          </a:p>
        </p:txBody>
      </p:sp>
      <p:pic>
        <p:nvPicPr>
          <p:cNvPr id="3" name="Picture 2" descr="Man looking hesitant">
            <a:extLst>
              <a:ext uri="{FF2B5EF4-FFF2-40B4-BE49-F238E27FC236}">
                <a16:creationId xmlns:a16="http://schemas.microsoft.com/office/drawing/2014/main" id="{A994C9B6-5A96-4C1D-87DD-A57A1F58B3B8}"/>
              </a:ext>
            </a:extLst>
          </p:cNvPr>
          <p:cNvPicPr>
            <a:picLocks noChangeAspect="1"/>
          </p:cNvPicPr>
          <p:nvPr/>
        </p:nvPicPr>
        <p:blipFill rotWithShape="1">
          <a:blip r:embed="rId4"/>
          <a:srcRect l="40234"/>
          <a:stretch/>
        </p:blipFill>
        <p:spPr>
          <a:xfrm>
            <a:off x="5654477" y="1110229"/>
            <a:ext cx="2070825" cy="2460909"/>
          </a:xfrm>
          <a:prstGeom prst="rect">
            <a:avLst/>
          </a:prstGeom>
        </p:spPr>
      </p:pic>
      <p:pic>
        <p:nvPicPr>
          <p:cNvPr id="6" name="Picture 5" descr="Woman looking hesitant">
            <a:extLst>
              <a:ext uri="{FF2B5EF4-FFF2-40B4-BE49-F238E27FC236}">
                <a16:creationId xmlns:a16="http://schemas.microsoft.com/office/drawing/2014/main" id="{1C0DF0DB-A62B-476D-A682-D609B470FA92}"/>
              </a:ext>
            </a:extLst>
          </p:cNvPr>
          <p:cNvPicPr>
            <a:picLocks noChangeAspect="1"/>
          </p:cNvPicPr>
          <p:nvPr/>
        </p:nvPicPr>
        <p:blipFill rotWithShape="1">
          <a:blip r:embed="rId5"/>
          <a:srcRect l="10555" r="46554"/>
          <a:stretch/>
        </p:blipFill>
        <p:spPr>
          <a:xfrm>
            <a:off x="7335139" y="2571750"/>
            <a:ext cx="1526094" cy="2460909"/>
          </a:xfrm>
          <a:prstGeom prst="rect">
            <a:avLst/>
          </a:prstGeom>
        </p:spPr>
      </p:pic>
    </p:spTree>
    <p:extLst>
      <p:ext uri="{BB962C8B-B14F-4D97-AF65-F5344CB8AC3E}">
        <p14:creationId xmlns:p14="http://schemas.microsoft.com/office/powerpoint/2010/main" val="29937067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a:xfrm>
            <a:off x="457199" y="205979"/>
            <a:ext cx="8420793" cy="689591"/>
          </a:xfrm>
        </p:spPr>
        <p:txBody>
          <a:bodyPr anchor="b"/>
          <a:lstStyle/>
          <a:p>
            <a:pPr>
              <a:spcAft>
                <a:spcPts val="0"/>
              </a:spcAft>
            </a:pPr>
            <a:r>
              <a:rPr lang="en-US" sz="2600" dirty="0"/>
              <a:t>The Challenge: Increasing acceptability​</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457198" y="1199625"/>
            <a:ext cx="8420793" cy="71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COVID-19 vaccine would more acceptable if</a:t>
            </a:r>
          </a:p>
          <a:p>
            <a:pPr lvl="1"/>
            <a:r>
              <a:rPr lang="en-US" dirty="0">
                <a:solidFill>
                  <a:srgbClr val="000000"/>
                </a:solidFill>
              </a:rPr>
              <a:t>Healthcare team said it was safe</a:t>
            </a:r>
          </a:p>
          <a:p>
            <a:pPr lvl="1"/>
            <a:r>
              <a:rPr lang="en-US" dirty="0">
                <a:solidFill>
                  <a:srgbClr val="000000"/>
                </a:solidFill>
              </a:rPr>
              <a:t>No costs to the individual</a:t>
            </a:r>
          </a:p>
          <a:p>
            <a:pPr lvl="1"/>
            <a:r>
              <a:rPr lang="en-US" dirty="0">
                <a:solidFill>
                  <a:srgbClr val="000000"/>
                </a:solidFill>
              </a:rPr>
              <a:t>It would help get back to school and work</a:t>
            </a:r>
          </a:p>
          <a:p>
            <a:pPr lvl="1"/>
            <a:r>
              <a:rPr lang="en-US" dirty="0">
                <a:solidFill>
                  <a:srgbClr val="000000"/>
                </a:solidFill>
              </a:rPr>
              <a:t>They could get it easily</a:t>
            </a:r>
          </a:p>
          <a:p>
            <a:endParaRPr lang="en-US" dirty="0"/>
          </a:p>
          <a:p>
            <a:pPr marL="0" indent="0">
              <a:buNone/>
            </a:pPr>
            <a:br>
              <a:rPr lang="en-US" dirty="0"/>
            </a:br>
            <a:endParaRPr lang="en-US" dirty="0"/>
          </a:p>
        </p:txBody>
      </p:sp>
      <p:sp>
        <p:nvSpPr>
          <p:cNvPr id="47" name="Rectangle 46">
            <a:extLst>
              <a:ext uri="{FF2B5EF4-FFF2-40B4-BE49-F238E27FC236}">
                <a16:creationId xmlns:a16="http://schemas.microsoft.com/office/drawing/2014/main" id="{62A7B9FF-6D38-46F1-B84E-AFCFE5D481A3}"/>
              </a:ext>
            </a:extLst>
          </p:cNvPr>
          <p:cNvSpPr/>
          <p:nvPr/>
        </p:nvSpPr>
        <p:spPr>
          <a:xfrm>
            <a:off x="1088572" y="4752855"/>
            <a:ext cx="7789420" cy="184666"/>
          </a:xfrm>
          <a:prstGeom prst="rect">
            <a:avLst/>
          </a:prstGeom>
        </p:spPr>
        <p:txBody>
          <a:bodyPr wrap="square">
            <a:spAutoFit/>
          </a:bodyPr>
          <a:lstStyle/>
          <a:p>
            <a:pPr fontAlgn="b"/>
            <a:r>
              <a:rPr lang="en-US" sz="600" dirty="0">
                <a:solidFill>
                  <a:srgbClr val="000000"/>
                </a:solidFill>
                <a:latin typeface="Calibri" panose="020F0502020204030204" pitchFamily="34" charset="0"/>
                <a:cs typeface="Calibri" panose="020F0502020204030204" pitchFamily="34" charset="0"/>
              </a:rPr>
              <a:t>Jackson, C., &amp; Newall, M. (2020, September 29). </a:t>
            </a:r>
            <a:r>
              <a:rPr lang="en-US" sz="600" i="1" dirty="0">
                <a:solidFill>
                  <a:srgbClr val="000000"/>
                </a:solidFill>
                <a:latin typeface="Calibri" panose="020F0502020204030204" pitchFamily="34" charset="0"/>
                <a:cs typeface="Calibri" panose="020F0502020204030204" pitchFamily="34" charset="0"/>
              </a:rPr>
              <a:t>Despite COVID-19 spike, few individual behaviors are changing</a:t>
            </a:r>
            <a:r>
              <a:rPr lang="en-US" sz="600" dirty="0">
                <a:solidFill>
                  <a:srgbClr val="000000"/>
                </a:solidFill>
                <a:latin typeface="Calibri" panose="020F0502020204030204" pitchFamily="34" charset="0"/>
                <a:cs typeface="Calibri" panose="020F0502020204030204" pitchFamily="34" charset="0"/>
              </a:rPr>
              <a:t>. Ipsos. </a:t>
            </a:r>
            <a:r>
              <a:rPr lang="en-US" sz="600" dirty="0">
                <a:solidFill>
                  <a:srgbClr val="00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https://www.ipsos.com/en-us/news-polls/axios-ipsos-coronavirus-index</a:t>
            </a:r>
            <a:r>
              <a:rPr lang="en-US" sz="600" u="sng" dirty="0">
                <a:solidFill>
                  <a:srgbClr val="0000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endParaRPr lang="en-US" sz="600" u="sng" dirty="0">
              <a:solidFill>
                <a:srgbClr val="000000"/>
              </a:solidFill>
              <a:latin typeface="Calibri" panose="020F0502020204030204" pitchFamily="34" charset="0"/>
              <a:cs typeface="Calibri" panose="020F0502020204030204" pitchFamily="34" charset="0"/>
            </a:endParaRPr>
          </a:p>
        </p:txBody>
      </p:sp>
      <p:pic>
        <p:nvPicPr>
          <p:cNvPr id="23" name="Picture 22" descr="A nurse caring for an elderly patient">
            <a:extLst>
              <a:ext uri="{FF2B5EF4-FFF2-40B4-BE49-F238E27FC236}">
                <a16:creationId xmlns:a16="http://schemas.microsoft.com/office/drawing/2014/main" id="{C48EDBE9-F929-4AF7-859B-17431CA098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3286" y="1356080"/>
            <a:ext cx="2757017" cy="1838878"/>
          </a:xfrm>
          <a:prstGeom prst="rect">
            <a:avLst/>
          </a:prstGeom>
          <a:ln>
            <a:noFill/>
          </a:ln>
        </p:spPr>
      </p:pic>
      <p:pic>
        <p:nvPicPr>
          <p:cNvPr id="25" name="Picture 24" descr="Two healthcare providers talking to each other">
            <a:extLst>
              <a:ext uri="{FF2B5EF4-FFF2-40B4-BE49-F238E27FC236}">
                <a16:creationId xmlns:a16="http://schemas.microsoft.com/office/drawing/2014/main" id="{782A1A5B-81A3-429F-96EE-91C335E0E8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4312" y="3047837"/>
            <a:ext cx="2519231" cy="1679488"/>
          </a:xfrm>
          <a:prstGeom prst="rect">
            <a:avLst/>
          </a:prstGeom>
          <a:ln>
            <a:noFill/>
          </a:ln>
        </p:spPr>
      </p:pic>
    </p:spTree>
    <p:extLst>
      <p:ext uri="{BB962C8B-B14F-4D97-AF65-F5344CB8AC3E}">
        <p14:creationId xmlns:p14="http://schemas.microsoft.com/office/powerpoint/2010/main" val="26431917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6B85-E3F8-4B24-A947-F425469000CD}"/>
              </a:ext>
            </a:extLst>
          </p:cNvPr>
          <p:cNvSpPr>
            <a:spLocks noGrp="1"/>
          </p:cNvSpPr>
          <p:nvPr>
            <p:ph type="title"/>
          </p:nvPr>
        </p:nvSpPr>
        <p:spPr/>
        <p:txBody>
          <a:bodyPr/>
          <a:lstStyle/>
          <a:p>
            <a:r>
              <a:rPr lang="en-US" sz="2600" dirty="0"/>
              <a:t>Vaccine hesitancy among healthcare providers</a:t>
            </a:r>
          </a:p>
        </p:txBody>
      </p:sp>
      <p:sp>
        <p:nvSpPr>
          <p:cNvPr id="3" name="Text Placeholder 2">
            <a:extLst>
              <a:ext uri="{FF2B5EF4-FFF2-40B4-BE49-F238E27FC236}">
                <a16:creationId xmlns:a16="http://schemas.microsoft.com/office/drawing/2014/main" id="{BC132D64-C4F9-4D37-92A6-D47576785688}"/>
              </a:ext>
            </a:extLst>
          </p:cNvPr>
          <p:cNvSpPr>
            <a:spLocks noGrp="1"/>
          </p:cNvSpPr>
          <p:nvPr>
            <p:ph type="body" sz="quarter" idx="10"/>
          </p:nvPr>
        </p:nvSpPr>
        <p:spPr>
          <a:xfrm>
            <a:off x="457200" y="1073824"/>
            <a:ext cx="8229600" cy="3341688"/>
          </a:xfrm>
        </p:spPr>
        <p:txBody>
          <a:bodyPr/>
          <a:lstStyle/>
          <a:p>
            <a:r>
              <a:rPr lang="en-US" dirty="0"/>
              <a:t>American Nursing Foundation Survey (Oct 2020)</a:t>
            </a:r>
          </a:p>
          <a:p>
            <a:pPr lvl="1"/>
            <a:r>
              <a:rPr lang="en-US" dirty="0"/>
              <a:t>63% were somewhat or very confident that the vaccine will be safe and effective.</a:t>
            </a:r>
          </a:p>
          <a:p>
            <a:pPr lvl="1"/>
            <a:r>
              <a:rPr lang="en-US" dirty="0"/>
              <a:t>34% would voluntarily receive COVID-19 vaccine.</a:t>
            </a:r>
          </a:p>
          <a:p>
            <a:pPr lvl="1"/>
            <a:r>
              <a:rPr lang="en-US" dirty="0"/>
              <a:t>57% are comfortable discussing COVID-19 vaccines with patients.</a:t>
            </a:r>
          </a:p>
          <a:p>
            <a:pPr marL="287338" indent="-342900"/>
            <a:r>
              <a:rPr lang="en-US" dirty="0"/>
              <a:t>CDC web survey of healthcare providers (Sept-Oct 2020)</a:t>
            </a:r>
          </a:p>
          <a:p>
            <a:pPr marL="800100" lvl="1" indent="-342900"/>
            <a:r>
              <a:rPr lang="en-US" dirty="0"/>
              <a:t>63% said they would get a COVID-19 vaccine.</a:t>
            </a:r>
          </a:p>
          <a:p>
            <a:pPr marL="457200" lvl="1" indent="0">
              <a:buNone/>
            </a:pPr>
            <a:endParaRPr lang="en-US" dirty="0"/>
          </a:p>
          <a:p>
            <a:pPr marL="457200" lvl="1" indent="0">
              <a:buNone/>
            </a:pPr>
            <a:endParaRPr lang="en-US" dirty="0"/>
          </a:p>
        </p:txBody>
      </p:sp>
      <p:sp>
        <p:nvSpPr>
          <p:cNvPr id="4" name="TextBox 3">
            <a:extLst>
              <a:ext uri="{FF2B5EF4-FFF2-40B4-BE49-F238E27FC236}">
                <a16:creationId xmlns:a16="http://schemas.microsoft.com/office/drawing/2014/main" id="{B0474FB6-80BE-47D6-B949-7F33687EE527}"/>
              </a:ext>
            </a:extLst>
          </p:cNvPr>
          <p:cNvSpPr txBox="1"/>
          <p:nvPr/>
        </p:nvSpPr>
        <p:spPr>
          <a:xfrm>
            <a:off x="1056832" y="4075747"/>
            <a:ext cx="7539135" cy="861774"/>
          </a:xfrm>
          <a:prstGeom prst="rect">
            <a:avLst/>
          </a:prstGeom>
          <a:noFill/>
        </p:spPr>
        <p:txBody>
          <a:bodyPr wrap="square" rtlCol="0">
            <a:spAutoFit/>
          </a:bodyPr>
          <a:lstStyle/>
          <a:p>
            <a:pPr marL="0" lvl="1" indent="0">
              <a:buNone/>
            </a:pPr>
            <a:r>
              <a:rPr lang="en-US" sz="1000">
                <a:solidFill>
                  <a:srgbClr val="000000"/>
                </a:solidFill>
              </a:rPr>
              <a:t>Sources: </a:t>
            </a:r>
          </a:p>
          <a:p>
            <a:pPr marL="228600" lvl="1" indent="-228600">
              <a:buAutoNum type="arabicPeriod"/>
            </a:pPr>
            <a:r>
              <a:rPr lang="en-US" sz="1000">
                <a:solidFill>
                  <a:srgbClr val="000000"/>
                </a:solidFill>
              </a:rPr>
              <a:t>American Nurses Foundation, Pulse on the Nation’s Nurses COVID-19 Survey Series: COVID-19 Vaccine, October 2020.  </a:t>
            </a:r>
            <a:r>
              <a:rPr lang="en-US" sz="1000">
                <a:solidFill>
                  <a:srgbClr val="000000"/>
                </a:solidFill>
                <a:hlinkClick r:id="rId3"/>
              </a:rPr>
              <a:t>https://www.nursingworld.org/practice-policy/work-environment/health-safety/disaster-preparedness/coronavirus/what-you-need-to-know/covid-19-vaccine-survey</a:t>
            </a:r>
            <a:endParaRPr lang="en-US" sz="1000">
              <a:solidFill>
                <a:srgbClr val="000000"/>
              </a:solidFill>
            </a:endParaRPr>
          </a:p>
          <a:p>
            <a:pPr marL="228600" lvl="1" indent="-228600">
              <a:buAutoNum type="arabicPeriod"/>
            </a:pPr>
            <a:r>
              <a:rPr lang="en-US" sz="1000">
                <a:solidFill>
                  <a:srgbClr val="000000"/>
                </a:solidFill>
              </a:rPr>
              <a:t>Lindley, et  al. CDC COVID-19 Response Team. Report in progress.</a:t>
            </a:r>
          </a:p>
        </p:txBody>
      </p:sp>
    </p:spTree>
    <p:extLst>
      <p:ext uri="{BB962C8B-B14F-4D97-AF65-F5344CB8AC3E}">
        <p14:creationId xmlns:p14="http://schemas.microsoft.com/office/powerpoint/2010/main" val="13079157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3CC5-F875-4AF8-8C55-077451B0FB08}"/>
              </a:ext>
            </a:extLst>
          </p:cNvPr>
          <p:cNvSpPr>
            <a:spLocks noGrp="1"/>
          </p:cNvSpPr>
          <p:nvPr>
            <p:ph type="title"/>
          </p:nvPr>
        </p:nvSpPr>
        <p:spPr/>
        <p:txBody>
          <a:bodyPr/>
          <a:lstStyle/>
          <a:p>
            <a:r>
              <a:rPr lang="en-US" sz="2600"/>
              <a:t>Defining vaccine confidence</a:t>
            </a:r>
          </a:p>
        </p:txBody>
      </p:sp>
      <p:sp>
        <p:nvSpPr>
          <p:cNvPr id="3" name="Text Placeholder 2">
            <a:extLst>
              <a:ext uri="{FF2B5EF4-FFF2-40B4-BE49-F238E27FC236}">
                <a16:creationId xmlns:a16="http://schemas.microsoft.com/office/drawing/2014/main" id="{B0EC2649-B2E7-4398-9B5A-441B38CFF3A8}"/>
              </a:ext>
            </a:extLst>
          </p:cNvPr>
          <p:cNvSpPr>
            <a:spLocks noGrp="1"/>
          </p:cNvSpPr>
          <p:nvPr>
            <p:ph type="body" sz="quarter" idx="10"/>
          </p:nvPr>
        </p:nvSpPr>
        <p:spPr>
          <a:xfrm>
            <a:off x="457200" y="1008404"/>
            <a:ext cx="5029200" cy="3341688"/>
          </a:xfrm>
        </p:spPr>
        <p:txBody>
          <a:bodyPr/>
          <a:lstStyle/>
          <a:p>
            <a:r>
              <a:rPr lang="en-US" i="1"/>
              <a:t>Vaccine confidence </a:t>
            </a:r>
            <a:r>
              <a:rPr lang="en-US"/>
              <a:t>is the trust that patients, parents, or providers have in:</a:t>
            </a:r>
          </a:p>
          <a:p>
            <a:pPr lvl="1"/>
            <a:r>
              <a:rPr lang="en-US"/>
              <a:t>recommended </a:t>
            </a:r>
            <a:r>
              <a:rPr lang="en-US" u="sng"/>
              <a:t>vaccines</a:t>
            </a:r>
            <a:r>
              <a:rPr lang="en-US"/>
              <a:t>;</a:t>
            </a:r>
          </a:p>
          <a:p>
            <a:pPr lvl="1"/>
            <a:r>
              <a:rPr lang="en-US" u="sng"/>
              <a:t>providers</a:t>
            </a:r>
            <a:r>
              <a:rPr lang="en-US"/>
              <a:t> who administer vaccines; and</a:t>
            </a:r>
          </a:p>
          <a:p>
            <a:pPr lvl="1"/>
            <a:r>
              <a:rPr lang="en-US" u="sng"/>
              <a:t>processes and policies </a:t>
            </a:r>
            <a:r>
              <a:rPr lang="en-US"/>
              <a:t>that lead to vaccine development, licensure, manufacturing, and recommendations for use.</a:t>
            </a:r>
          </a:p>
        </p:txBody>
      </p:sp>
      <p:pic>
        <p:nvPicPr>
          <p:cNvPr id="5" name="Picture 4" descr="Image of the word TRUST&#10;">
            <a:extLst>
              <a:ext uri="{FF2B5EF4-FFF2-40B4-BE49-F238E27FC236}">
                <a16:creationId xmlns:a16="http://schemas.microsoft.com/office/drawing/2014/main" id="{2B2F132D-760F-43AB-A64D-4DD30FB55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952" y="1357783"/>
            <a:ext cx="2867848" cy="1974651"/>
          </a:xfrm>
          <a:prstGeom prst="rect">
            <a:avLst/>
          </a:prstGeom>
        </p:spPr>
      </p:pic>
    </p:spTree>
    <p:extLst>
      <p:ext uri="{BB962C8B-B14F-4D97-AF65-F5344CB8AC3E}">
        <p14:creationId xmlns:p14="http://schemas.microsoft.com/office/powerpoint/2010/main" val="253806145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DDE3-41DC-4598-A181-A464512D3AE3}"/>
              </a:ext>
            </a:extLst>
          </p:cNvPr>
          <p:cNvSpPr>
            <a:spLocks noGrp="1"/>
          </p:cNvSpPr>
          <p:nvPr>
            <p:ph type="title"/>
          </p:nvPr>
        </p:nvSpPr>
        <p:spPr/>
        <p:txBody>
          <a:bodyPr/>
          <a:lstStyle/>
          <a:p>
            <a:r>
              <a:rPr lang="en-US" sz="2600"/>
              <a:t>Willingness to accept a vaccine falls on a continuum</a:t>
            </a:r>
          </a:p>
        </p:txBody>
      </p:sp>
      <p:pic>
        <p:nvPicPr>
          <p:cNvPr id="23" name="Picture 22" descr="Illustration of the vaccine demand continuum. On the left, is a red arrow demonstrating refusal. On the right is a red arrow demonstrating demand. In the middle is a blend of colors demonstrating passive acceptive, where people may have questions or take a wait and see approach. ">
            <a:extLst>
              <a:ext uri="{FF2B5EF4-FFF2-40B4-BE49-F238E27FC236}">
                <a16:creationId xmlns:a16="http://schemas.microsoft.com/office/drawing/2014/main" id="{879C7968-C431-41C7-B39A-B40FFC32C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83" y="1026267"/>
            <a:ext cx="7669433" cy="3395766"/>
          </a:xfrm>
          <a:prstGeom prst="rect">
            <a:avLst/>
          </a:prstGeom>
        </p:spPr>
      </p:pic>
    </p:spTree>
    <p:extLst>
      <p:ext uri="{BB962C8B-B14F-4D97-AF65-F5344CB8AC3E}">
        <p14:creationId xmlns:p14="http://schemas.microsoft.com/office/powerpoint/2010/main" val="15393156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64FDE-2D56-4B43-90A9-1DBBD9D9197E}"/>
              </a:ext>
            </a:extLst>
          </p:cNvPr>
          <p:cNvSpPr>
            <a:spLocks noGrp="1"/>
          </p:cNvSpPr>
          <p:nvPr>
            <p:ph type="title"/>
          </p:nvPr>
        </p:nvSpPr>
        <p:spPr/>
        <p:txBody>
          <a:bodyPr/>
          <a:lstStyle/>
          <a:p>
            <a:r>
              <a:rPr lang="en-US" sz="2600"/>
              <a:t>Presentation Overview</a:t>
            </a:r>
          </a:p>
        </p:txBody>
      </p:sp>
      <p:sp>
        <p:nvSpPr>
          <p:cNvPr id="3" name="Text Placeholder 2">
            <a:extLst>
              <a:ext uri="{FF2B5EF4-FFF2-40B4-BE49-F238E27FC236}">
                <a16:creationId xmlns:a16="http://schemas.microsoft.com/office/drawing/2014/main" id="{5BF81919-A678-4579-92B7-192AD84B91D9}"/>
              </a:ext>
            </a:extLst>
          </p:cNvPr>
          <p:cNvSpPr>
            <a:spLocks noGrp="1"/>
          </p:cNvSpPr>
          <p:nvPr>
            <p:ph type="body" sz="quarter" idx="10"/>
          </p:nvPr>
        </p:nvSpPr>
        <p:spPr>
          <a:xfrm>
            <a:off x="457200" y="1158875"/>
            <a:ext cx="5163015" cy="3341688"/>
          </a:xfrm>
        </p:spPr>
        <p:txBody>
          <a:bodyPr/>
          <a:lstStyle/>
          <a:p>
            <a:r>
              <a:rPr lang="en-US"/>
              <a:t>COVID-19 vaccines</a:t>
            </a:r>
          </a:p>
          <a:p>
            <a:r>
              <a:rPr lang="en-US"/>
              <a:t>mRNA vaccine technology</a:t>
            </a:r>
          </a:p>
          <a:p>
            <a:r>
              <a:rPr lang="en-US"/>
              <a:t>Vaccine safety monitoring</a:t>
            </a:r>
          </a:p>
          <a:p>
            <a:r>
              <a:rPr lang="en-US"/>
              <a:t>Elements of vaccine confidence</a:t>
            </a:r>
          </a:p>
          <a:p>
            <a:r>
              <a:rPr lang="en-US"/>
              <a:t>Strategies for building vaccine confidence</a:t>
            </a:r>
          </a:p>
          <a:p>
            <a:r>
              <a:rPr lang="en-US"/>
              <a:t>Strategies for talking with patients about COVID-19 vaccine</a:t>
            </a:r>
          </a:p>
        </p:txBody>
      </p:sp>
      <p:pic>
        <p:nvPicPr>
          <p:cNvPr id="5" name="Picture 5" descr="Image of a doctor pointing to a white board">
            <a:extLst>
              <a:ext uri="{FF2B5EF4-FFF2-40B4-BE49-F238E27FC236}">
                <a16:creationId xmlns:a16="http://schemas.microsoft.com/office/drawing/2014/main" id="{B899E23B-5B1A-457D-B4A1-C058169E9B06}"/>
              </a:ext>
            </a:extLst>
          </p:cNvPr>
          <p:cNvPicPr>
            <a:picLocks noChangeAspect="1"/>
          </p:cNvPicPr>
          <p:nvPr/>
        </p:nvPicPr>
        <p:blipFill>
          <a:blip r:embed="rId3"/>
          <a:stretch>
            <a:fillRect/>
          </a:stretch>
        </p:blipFill>
        <p:spPr>
          <a:xfrm>
            <a:off x="5583447" y="898225"/>
            <a:ext cx="2743200" cy="2743200"/>
          </a:xfrm>
          <a:prstGeom prst="rect">
            <a:avLst/>
          </a:prstGeom>
        </p:spPr>
      </p:pic>
    </p:spTree>
    <p:extLst>
      <p:ext uri="{BB962C8B-B14F-4D97-AF65-F5344CB8AC3E}">
        <p14:creationId xmlns:p14="http://schemas.microsoft.com/office/powerpoint/2010/main" val="81835360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77DB-DF3C-4DB5-A40B-66FE23E9D563}"/>
              </a:ext>
            </a:extLst>
          </p:cNvPr>
          <p:cNvSpPr>
            <a:spLocks noGrp="1"/>
          </p:cNvSpPr>
          <p:nvPr>
            <p:ph type="title"/>
          </p:nvPr>
        </p:nvSpPr>
        <p:spPr/>
        <p:txBody>
          <a:bodyPr/>
          <a:lstStyle/>
          <a:p>
            <a:r>
              <a:rPr lang="en-US"/>
              <a:t>Strategies for Building Vaccine Confidence</a:t>
            </a:r>
          </a:p>
        </p:txBody>
      </p:sp>
    </p:spTree>
    <p:extLst>
      <p:ext uri="{BB962C8B-B14F-4D97-AF65-F5344CB8AC3E}">
        <p14:creationId xmlns:p14="http://schemas.microsoft.com/office/powerpoint/2010/main" val="38014241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4D8E08-7950-4567-89E0-AA5A30B9957A}"/>
              </a:ext>
            </a:extLst>
          </p:cNvPr>
          <p:cNvSpPr>
            <a:spLocks noGrp="1"/>
          </p:cNvSpPr>
          <p:nvPr>
            <p:ph type="title"/>
          </p:nvPr>
        </p:nvSpPr>
        <p:spPr>
          <a:xfrm>
            <a:off x="457200" y="512754"/>
            <a:ext cx="8229600" cy="689591"/>
          </a:xfrm>
        </p:spPr>
        <p:txBody>
          <a:bodyPr/>
          <a:lstStyle/>
          <a:p>
            <a:pPr algn="ctr"/>
            <a:r>
              <a:rPr lang="en-US" sz="2000"/>
              <a:t>A National Strategy to Reinforce Confidence in COVID-19 vaccines</a:t>
            </a:r>
          </a:p>
        </p:txBody>
      </p:sp>
      <p:pic>
        <p:nvPicPr>
          <p:cNvPr id="4" name="Picture 3" descr="Vaccinate with Confidence image">
            <a:extLst>
              <a:ext uri="{FF2B5EF4-FFF2-40B4-BE49-F238E27FC236}">
                <a16:creationId xmlns:a16="http://schemas.microsoft.com/office/drawing/2014/main" id="{E1EA3500-1988-426E-BE20-E4C92A548364}"/>
              </a:ext>
            </a:extLst>
          </p:cNvPr>
          <p:cNvPicPr>
            <a:picLocks noChangeAspect="1"/>
          </p:cNvPicPr>
          <p:nvPr/>
        </p:nvPicPr>
        <p:blipFill rotWithShape="1">
          <a:blip r:embed="rId3"/>
          <a:srcRect b="20541"/>
          <a:stretch/>
        </p:blipFill>
        <p:spPr>
          <a:xfrm>
            <a:off x="1220642" y="52598"/>
            <a:ext cx="6107062" cy="835298"/>
          </a:xfrm>
          <a:prstGeom prst="rect">
            <a:avLst/>
          </a:prstGeom>
        </p:spPr>
      </p:pic>
      <p:pic>
        <p:nvPicPr>
          <p:cNvPr id="6" name="Picture 5" descr="Vaccinate with confidence strategy: Building Trust, Empowering Healthcare Personnel, and Engaging Communities and Individuals">
            <a:extLst>
              <a:ext uri="{FF2B5EF4-FFF2-40B4-BE49-F238E27FC236}">
                <a16:creationId xmlns:a16="http://schemas.microsoft.com/office/drawing/2014/main" id="{40389648-F7D3-4487-A004-F9023B48B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65" y="1315820"/>
            <a:ext cx="8657070" cy="3548180"/>
          </a:xfrm>
          <a:prstGeom prst="rect">
            <a:avLst/>
          </a:prstGeom>
        </p:spPr>
      </p:pic>
      <p:sp>
        <p:nvSpPr>
          <p:cNvPr id="24" name="Oval 23" descr="red circle highlighting Empowering Healthcare Personnel component of the strategy">
            <a:extLst>
              <a:ext uri="{FF2B5EF4-FFF2-40B4-BE49-F238E27FC236}">
                <a16:creationId xmlns:a16="http://schemas.microsoft.com/office/drawing/2014/main" id="{89476995-9F99-4F7C-8B5A-F12DF87E1A1F}"/>
              </a:ext>
            </a:extLst>
          </p:cNvPr>
          <p:cNvSpPr/>
          <p:nvPr/>
        </p:nvSpPr>
        <p:spPr>
          <a:xfrm>
            <a:off x="0" y="2348671"/>
            <a:ext cx="8991600" cy="1506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5EC31A5-49F3-4229-AA42-007A6E8AC946}"/>
              </a:ext>
            </a:extLst>
          </p:cNvPr>
          <p:cNvSpPr txBox="1"/>
          <p:nvPr/>
        </p:nvSpPr>
        <p:spPr>
          <a:xfrm>
            <a:off x="8763000" y="4760989"/>
            <a:ext cx="457199" cy="307777"/>
          </a:xfrm>
          <a:prstGeom prst="rect">
            <a:avLst/>
          </a:prstGeom>
          <a:noFill/>
        </p:spPr>
        <p:txBody>
          <a:bodyPr wrap="square" rtlCol="0">
            <a:spAutoFit/>
          </a:bodyPr>
          <a:lstStyle/>
          <a:p>
            <a:r>
              <a:rPr lang="en-US" sz="1400">
                <a:solidFill>
                  <a:srgbClr val="000000"/>
                </a:solidFill>
                <a:latin typeface="Calibri" panose="020F0502020204030204" pitchFamily="34" charset="0"/>
              </a:rPr>
              <a:t>20</a:t>
            </a:r>
          </a:p>
        </p:txBody>
      </p:sp>
    </p:spTree>
    <p:extLst>
      <p:ext uri="{BB962C8B-B14F-4D97-AF65-F5344CB8AC3E}">
        <p14:creationId xmlns:p14="http://schemas.microsoft.com/office/powerpoint/2010/main" val="269276455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7FD94CA0-6EAF-4623-8457-AD6A53E85DFA}"/>
              </a:ext>
            </a:extLst>
          </p:cNvPr>
          <p:cNvSpPr>
            <a:spLocks noGrp="1"/>
          </p:cNvSpPr>
          <p:nvPr>
            <p:ph type="title"/>
          </p:nvPr>
        </p:nvSpPr>
        <p:spPr>
          <a:xfrm>
            <a:off x="278273" y="620507"/>
            <a:ext cx="8619083" cy="689591"/>
          </a:xfrm>
        </p:spPr>
        <p:txBody>
          <a:bodyPr/>
          <a:lstStyle/>
          <a:p>
            <a:pPr algn="ctr"/>
            <a:r>
              <a:rPr lang="en-US" sz="1800"/>
              <a:t>A component of the National Strategy to Reinforce Confidence in COVID-19 vaccines</a:t>
            </a:r>
          </a:p>
        </p:txBody>
      </p:sp>
      <p:pic>
        <p:nvPicPr>
          <p:cNvPr id="4" name="Picture 3" descr="Vaccinate with confidence image">
            <a:extLst>
              <a:ext uri="{FF2B5EF4-FFF2-40B4-BE49-F238E27FC236}">
                <a16:creationId xmlns:a16="http://schemas.microsoft.com/office/drawing/2014/main" id="{E1EA3500-1988-426E-BE20-E4C92A548364}"/>
              </a:ext>
            </a:extLst>
          </p:cNvPr>
          <p:cNvPicPr>
            <a:picLocks noChangeAspect="1"/>
          </p:cNvPicPr>
          <p:nvPr/>
        </p:nvPicPr>
        <p:blipFill rotWithShape="1">
          <a:blip r:embed="rId3"/>
          <a:srcRect b="20541"/>
          <a:stretch/>
        </p:blipFill>
        <p:spPr>
          <a:xfrm>
            <a:off x="1220642" y="52598"/>
            <a:ext cx="6107062" cy="835298"/>
          </a:xfrm>
          <a:prstGeom prst="rect">
            <a:avLst/>
          </a:prstGeom>
        </p:spPr>
      </p:pic>
      <p:pic>
        <p:nvPicPr>
          <p:cNvPr id="3" name="Picture 2" descr="Green block with arrow showing Empowering Healthcare Personnel component of the national strategy">
            <a:extLst>
              <a:ext uri="{FF2B5EF4-FFF2-40B4-BE49-F238E27FC236}">
                <a16:creationId xmlns:a16="http://schemas.microsoft.com/office/drawing/2014/main" id="{25F44DE6-53D9-4D60-9790-651C0096E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61" y="1386029"/>
            <a:ext cx="8644877" cy="1121761"/>
          </a:xfrm>
          <a:prstGeom prst="rect">
            <a:avLst/>
          </a:prstGeom>
        </p:spPr>
      </p:pic>
      <p:sp>
        <p:nvSpPr>
          <p:cNvPr id="21" name="TextBox 20">
            <a:extLst>
              <a:ext uri="{FF2B5EF4-FFF2-40B4-BE49-F238E27FC236}">
                <a16:creationId xmlns:a16="http://schemas.microsoft.com/office/drawing/2014/main" id="{C60E3196-E460-44C8-B196-817B8A995C51}"/>
              </a:ext>
            </a:extLst>
          </p:cNvPr>
          <p:cNvSpPr txBox="1"/>
          <p:nvPr/>
        </p:nvSpPr>
        <p:spPr>
          <a:xfrm>
            <a:off x="246645" y="25717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eaLnBrk="1" fontAlgn="auto" hangingPunct="1">
              <a:spcBef>
                <a:spcPts val="0"/>
              </a:spcBef>
              <a:spcAft>
                <a:spcPts val="0"/>
              </a:spcAft>
            </a:pPr>
            <a:r>
              <a:rPr lang="en-US" b="1">
                <a:solidFill>
                  <a:prstClr val="black"/>
                </a:solidFill>
                <a:latin typeface="Calibri" panose="020F0502020204030204"/>
                <a:cs typeface="Calibri"/>
              </a:rPr>
              <a:t>Tactics</a:t>
            </a:r>
          </a:p>
        </p:txBody>
      </p:sp>
      <p:sp>
        <p:nvSpPr>
          <p:cNvPr id="20" name="TextBox 19">
            <a:extLst>
              <a:ext uri="{FF2B5EF4-FFF2-40B4-BE49-F238E27FC236}">
                <a16:creationId xmlns:a16="http://schemas.microsoft.com/office/drawing/2014/main" id="{E6A12D48-3591-47AF-BD5A-8C76260EF0D1}"/>
              </a:ext>
            </a:extLst>
          </p:cNvPr>
          <p:cNvSpPr txBox="1"/>
          <p:nvPr/>
        </p:nvSpPr>
        <p:spPr>
          <a:xfrm>
            <a:off x="535578" y="2610366"/>
            <a:ext cx="836177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Engage local and national professional associations, health systems, and healthcare personnel often and early to ensure a clear understanding of the vaccine development and approval process, new vaccine technologies, and the benefits of vaccination.</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Ensure healthcare systems and medical practices are equipped to create a culture that builds confidence in COVID-19 vaccination. </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Strengthen the capacity of healthcare professionals to have empathetic vaccine conversations, address myths and common questions, provide tailored vaccine information to patients, and use motivational interviewing techniques when needed</a:t>
            </a:r>
            <a:r>
              <a:rPr lang="en-US" sz="1600" dirty="0"/>
              <a:t>.</a:t>
            </a:r>
          </a:p>
        </p:txBody>
      </p:sp>
      <p:pic>
        <p:nvPicPr>
          <p:cNvPr id="11" name="Picture 10" descr="Logos of the U.S. Department of Health and Human Services and Centers for Disease Control and Prevention" hidden="1" title="LOGOS">
            <a:extLst>
              <a:ext uri="{FF2B5EF4-FFF2-40B4-BE49-F238E27FC236}">
                <a16:creationId xmlns:a16="http://schemas.microsoft.com/office/drawing/2014/main" id="{042D9129-E1D4-40D1-A91B-9B96D4235B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18279291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F1C8-CEAC-4117-818D-E32F50E1C439}"/>
              </a:ext>
            </a:extLst>
          </p:cNvPr>
          <p:cNvSpPr>
            <a:spLocks noGrp="1"/>
          </p:cNvSpPr>
          <p:nvPr>
            <p:ph type="title"/>
          </p:nvPr>
        </p:nvSpPr>
        <p:spPr/>
        <p:txBody>
          <a:bodyPr/>
          <a:lstStyle/>
          <a:p>
            <a:r>
              <a:rPr lang="en-US" sz="2600"/>
              <a:t>Vaccine confidence starts with you! </a:t>
            </a:r>
          </a:p>
        </p:txBody>
      </p:sp>
      <p:sp>
        <p:nvSpPr>
          <p:cNvPr id="3" name="Text Placeholder 2">
            <a:extLst>
              <a:ext uri="{FF2B5EF4-FFF2-40B4-BE49-F238E27FC236}">
                <a16:creationId xmlns:a16="http://schemas.microsoft.com/office/drawing/2014/main" id="{C1587409-0063-48A0-BC50-B30F7640C986}"/>
              </a:ext>
            </a:extLst>
          </p:cNvPr>
          <p:cNvSpPr>
            <a:spLocks noGrp="1"/>
          </p:cNvSpPr>
          <p:nvPr>
            <p:ph type="body" sz="quarter" idx="10"/>
          </p:nvPr>
        </p:nvSpPr>
        <p:spPr>
          <a:xfrm>
            <a:off x="457200" y="1081055"/>
            <a:ext cx="8229600" cy="3341688"/>
          </a:xfrm>
        </p:spPr>
        <p:txBody>
          <a:bodyPr/>
          <a:lstStyle/>
          <a:p>
            <a:r>
              <a:rPr lang="en-US"/>
              <a:t>As part of the healthcare team, </a:t>
            </a:r>
            <a:r>
              <a:rPr lang="en-US" b="1"/>
              <a:t>you</a:t>
            </a:r>
            <a:r>
              <a:rPr lang="en-US"/>
              <a:t> will likely be in the first phase to receive a COVID-19 vaccine.</a:t>
            </a:r>
          </a:p>
          <a:p>
            <a:pPr marL="0" indent="0">
              <a:buNone/>
            </a:pPr>
            <a:endParaRPr lang="en-US" sz="800"/>
          </a:p>
          <a:p>
            <a:r>
              <a:rPr lang="en-US" b="1"/>
              <a:t>Get a COVID-19 vaccine</a:t>
            </a:r>
            <a:r>
              <a:rPr lang="en-US"/>
              <a:t>, when it is available to you.</a:t>
            </a:r>
          </a:p>
          <a:p>
            <a:pPr marL="0" indent="0">
              <a:buNone/>
            </a:pPr>
            <a:endParaRPr lang="en-US" sz="800"/>
          </a:p>
          <a:p>
            <a:r>
              <a:rPr lang="en-US" b="1"/>
              <a:t>Share</a:t>
            </a:r>
            <a:r>
              <a:rPr lang="en-US"/>
              <a:t> your experience and your personal                                                                            reasons for getting vaccinated with                                                                                                           your patients, family, and friends.</a:t>
            </a:r>
          </a:p>
          <a:p>
            <a:pPr marL="0" indent="0">
              <a:buNone/>
            </a:pPr>
            <a:endParaRPr lang="en-US" sz="800"/>
          </a:p>
          <a:p>
            <a:r>
              <a:rPr lang="en-US" b="1"/>
              <a:t>Visibly show </a:t>
            </a:r>
            <a:r>
              <a:rPr lang="en-US"/>
              <a:t>you received the vaccine, by                                                                        wearing a sticker, button, or lanyard and sharing on                                                        social media or other communication channels.</a:t>
            </a:r>
          </a:p>
        </p:txBody>
      </p:sp>
      <p:grpSp>
        <p:nvGrpSpPr>
          <p:cNvPr id="9" name="Group 8" descr="Older man pointing to a vaccination bandaid on his upper arm">
            <a:extLst>
              <a:ext uri="{FF2B5EF4-FFF2-40B4-BE49-F238E27FC236}">
                <a16:creationId xmlns:a16="http://schemas.microsoft.com/office/drawing/2014/main" id="{167D028E-63AB-4444-984A-56B64A8B671F}"/>
              </a:ext>
            </a:extLst>
          </p:cNvPr>
          <p:cNvGrpSpPr/>
          <p:nvPr/>
        </p:nvGrpSpPr>
        <p:grpSpPr>
          <a:xfrm>
            <a:off x="6159121" y="2305567"/>
            <a:ext cx="2614775" cy="2117176"/>
            <a:chOff x="5599884" y="2464526"/>
            <a:chExt cx="3097767" cy="2548092"/>
          </a:xfrm>
        </p:grpSpPr>
        <p:pic>
          <p:nvPicPr>
            <p:cNvPr id="6" name="Picture 5">
              <a:extLst>
                <a:ext uri="{FF2B5EF4-FFF2-40B4-BE49-F238E27FC236}">
                  <a16:creationId xmlns:a16="http://schemas.microsoft.com/office/drawing/2014/main" id="{8589B12A-56B6-4294-A304-92784FD1AEAA}"/>
                </a:ext>
              </a:extLst>
            </p:cNvPr>
            <p:cNvPicPr>
              <a:picLocks noChangeAspect="1"/>
            </p:cNvPicPr>
            <p:nvPr/>
          </p:nvPicPr>
          <p:blipFill rotWithShape="1">
            <a:blip r:embed="rId3"/>
            <a:srcRect r="10159"/>
            <a:stretch/>
          </p:blipFill>
          <p:spPr>
            <a:xfrm>
              <a:off x="5599884" y="2631368"/>
              <a:ext cx="3097767" cy="2381250"/>
            </a:xfrm>
            <a:prstGeom prst="rect">
              <a:avLst/>
            </a:prstGeom>
          </p:spPr>
        </p:pic>
        <p:sp>
          <p:nvSpPr>
            <p:cNvPr id="7" name="Rectangle 6">
              <a:extLst>
                <a:ext uri="{FF2B5EF4-FFF2-40B4-BE49-F238E27FC236}">
                  <a16:creationId xmlns:a16="http://schemas.microsoft.com/office/drawing/2014/main" id="{0347FB3F-ED20-45A2-A278-539CD129936F}"/>
                </a:ext>
              </a:extLst>
            </p:cNvPr>
            <p:cNvSpPr/>
            <p:nvPr/>
          </p:nvSpPr>
          <p:spPr>
            <a:xfrm>
              <a:off x="7924800" y="2464526"/>
              <a:ext cx="772851" cy="128886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09B41B-73BF-4F16-B3E7-BDF9A356557E}"/>
                </a:ext>
              </a:extLst>
            </p:cNvPr>
            <p:cNvSpPr/>
            <p:nvPr/>
          </p:nvSpPr>
          <p:spPr>
            <a:xfrm>
              <a:off x="5599884" y="2606586"/>
              <a:ext cx="1062172" cy="9116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Logos of the U.S. Department of Health and Human Services and Centers for Disease Control and Prevention" hidden="1" title="LOGOS">
            <a:extLst>
              <a:ext uri="{FF2B5EF4-FFF2-40B4-BE49-F238E27FC236}">
                <a16:creationId xmlns:a16="http://schemas.microsoft.com/office/drawing/2014/main" id="{C3295B91-94BA-46F1-B593-DAF7AB4AC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26494999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3B2C-3A48-4BCC-A479-F805C02C8F9C}"/>
              </a:ext>
            </a:extLst>
          </p:cNvPr>
          <p:cNvSpPr>
            <a:spLocks noGrp="1"/>
          </p:cNvSpPr>
          <p:nvPr>
            <p:ph type="title"/>
          </p:nvPr>
        </p:nvSpPr>
        <p:spPr/>
        <p:txBody>
          <a:bodyPr/>
          <a:lstStyle/>
          <a:p>
            <a:r>
              <a:rPr lang="en-US"/>
              <a:t>Talking with Patients about COVID-19 Vaccination</a:t>
            </a:r>
          </a:p>
        </p:txBody>
      </p:sp>
      <p:sp>
        <p:nvSpPr>
          <p:cNvPr id="3" name="Text Placeholder 2">
            <a:extLst>
              <a:ext uri="{FF2B5EF4-FFF2-40B4-BE49-F238E27FC236}">
                <a16:creationId xmlns:a16="http://schemas.microsoft.com/office/drawing/2014/main" id="{AED11CE4-38A9-46D9-80C8-1F1B1E5645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07920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p:txBody>
          <a:bodyPr anchor="b"/>
          <a:lstStyle/>
          <a:p>
            <a:pPr>
              <a:spcAft>
                <a:spcPts val="0"/>
              </a:spcAft>
            </a:pPr>
            <a:r>
              <a:rPr lang="en-US" sz="2600"/>
              <a:t>Prepare for COVID-19 vaccine conversations</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609598" y="1140822"/>
            <a:ext cx="8343901" cy="32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914400">
              <a:buNone/>
            </a:pPr>
            <a:r>
              <a:rPr lang="en-US" b="1" dirty="0">
                <a:solidFill>
                  <a:srgbClr val="000000"/>
                </a:solidFill>
              </a:rPr>
              <a:t>Choose to get vaccinated  </a:t>
            </a:r>
            <a:r>
              <a:rPr lang="en-US" b="1" strike="sngStrike" dirty="0">
                <a:solidFill>
                  <a:srgbClr val="FF0000"/>
                </a:solidFill>
              </a:rPr>
              <a:t>	</a:t>
            </a:r>
            <a:r>
              <a:rPr lang="en-US" b="1" dirty="0">
                <a:solidFill>
                  <a:srgbClr val="FF0000"/>
                </a:solidFill>
              </a:rPr>
              <a:t>		</a:t>
            </a:r>
            <a:endParaRPr lang="en-US" b="1" dirty="0">
              <a:solidFill>
                <a:srgbClr val="000000"/>
              </a:solidFill>
            </a:endParaRPr>
          </a:p>
          <a:p>
            <a:pPr marL="0" indent="914400">
              <a:buNone/>
            </a:pPr>
            <a:endParaRPr lang="en-US" b="1" dirty="0">
              <a:solidFill>
                <a:srgbClr val="000000"/>
              </a:solidFill>
            </a:endParaRPr>
          </a:p>
          <a:p>
            <a:pPr marL="0" indent="914400">
              <a:buNone/>
            </a:pPr>
            <a:r>
              <a:rPr lang="en-US" b="1" dirty="0">
                <a:solidFill>
                  <a:srgbClr val="000000"/>
                </a:solidFill>
              </a:rPr>
              <a:t>Start conversations early</a:t>
            </a:r>
          </a:p>
          <a:p>
            <a:pPr marL="0" indent="914400">
              <a:buNone/>
            </a:pPr>
            <a:endParaRPr lang="en-US" sz="1000" dirty="0">
              <a:solidFill>
                <a:srgbClr val="000000"/>
              </a:solidFill>
            </a:endParaRPr>
          </a:p>
          <a:p>
            <a:pPr marL="0" indent="914400">
              <a:buNone/>
            </a:pPr>
            <a:endParaRPr lang="en-US" sz="1000" dirty="0">
              <a:solidFill>
                <a:srgbClr val="000000"/>
              </a:solidFill>
            </a:endParaRPr>
          </a:p>
          <a:p>
            <a:pPr marL="0" indent="914400">
              <a:buNone/>
            </a:pPr>
            <a:endParaRPr lang="en-US" sz="1000" dirty="0">
              <a:solidFill>
                <a:srgbClr val="000000"/>
              </a:solidFill>
            </a:endParaRPr>
          </a:p>
          <a:p>
            <a:pPr marL="0" indent="914400">
              <a:buNone/>
            </a:pPr>
            <a:r>
              <a:rPr lang="en-US" b="1" dirty="0">
                <a:solidFill>
                  <a:srgbClr val="000000"/>
                </a:solidFill>
              </a:rPr>
              <a:t>Engage in effective conversations</a:t>
            </a:r>
          </a:p>
          <a:p>
            <a:pPr marL="971550" indent="0">
              <a:buNone/>
            </a:pPr>
            <a:endParaRPr lang="en-US" sz="1000" dirty="0">
              <a:solidFill>
                <a:srgbClr val="000000"/>
              </a:solidFill>
            </a:endParaRPr>
          </a:p>
          <a:p>
            <a:pPr marL="971550" indent="0">
              <a:buNone/>
            </a:pPr>
            <a:endParaRPr lang="en-US" sz="1000" dirty="0">
              <a:solidFill>
                <a:srgbClr val="000000"/>
              </a:solidFill>
            </a:endParaRPr>
          </a:p>
          <a:p>
            <a:pPr marL="971550" indent="0">
              <a:buNone/>
            </a:pPr>
            <a:endParaRPr lang="en-US" sz="1000" dirty="0">
              <a:solidFill>
                <a:srgbClr val="000000"/>
              </a:solidFill>
            </a:endParaRPr>
          </a:p>
          <a:p>
            <a:pPr marL="914400" indent="0">
              <a:buNone/>
            </a:pPr>
            <a:r>
              <a:rPr lang="en-US" b="1" dirty="0">
                <a:solidFill>
                  <a:srgbClr val="000000"/>
                </a:solidFill>
              </a:rPr>
              <a:t>Be prepared for questions</a:t>
            </a:r>
          </a:p>
        </p:txBody>
      </p:sp>
      <p:pic>
        <p:nvPicPr>
          <p:cNvPr id="9" name="Picture 8" descr="A picture showing a vial and a needle for vaccination">
            <a:extLst>
              <a:ext uri="{FF2B5EF4-FFF2-40B4-BE49-F238E27FC236}">
                <a16:creationId xmlns:a16="http://schemas.microsoft.com/office/drawing/2014/main" id="{47B7069E-8AFF-4FA7-A39B-88B2AC459EAB}"/>
              </a:ext>
            </a:extLst>
          </p:cNvPr>
          <p:cNvPicPr>
            <a:picLocks noChangeAspect="1"/>
          </p:cNvPicPr>
          <p:nvPr/>
        </p:nvPicPr>
        <p:blipFill rotWithShape="1">
          <a:blip r:embed="rId3" cstate="print">
            <a:duotone>
              <a:prstClr val="black"/>
              <a:srgbClr val="006A71">
                <a:tint val="45000"/>
                <a:satMod val="400000"/>
              </a:srgbClr>
            </a:duotone>
            <a:extLst>
              <a:ext uri="{28A0092B-C50C-407E-A947-70E740481C1C}">
                <a14:useLocalDpi xmlns:a14="http://schemas.microsoft.com/office/drawing/2010/main" val="0"/>
              </a:ext>
            </a:extLst>
          </a:blip>
          <a:srcRect b="14357"/>
          <a:stretch/>
        </p:blipFill>
        <p:spPr>
          <a:xfrm>
            <a:off x="764754" y="985668"/>
            <a:ext cx="656209" cy="562001"/>
          </a:xfrm>
          <a:prstGeom prst="rect">
            <a:avLst/>
          </a:prstGeom>
        </p:spPr>
      </p:pic>
      <p:pic>
        <p:nvPicPr>
          <p:cNvPr id="4" name="Picture 3" descr="icon showing speech bubbles">
            <a:extLst>
              <a:ext uri="{FF2B5EF4-FFF2-40B4-BE49-F238E27FC236}">
                <a16:creationId xmlns:a16="http://schemas.microsoft.com/office/drawing/2014/main" id="{D9358D65-671C-474B-85B6-2DA6D3668D24}"/>
              </a:ext>
            </a:extLst>
          </p:cNvPr>
          <p:cNvPicPr>
            <a:picLocks noChangeAspect="1"/>
          </p:cNvPicPr>
          <p:nvPr/>
        </p:nvPicPr>
        <p:blipFill>
          <a:blip r:embed="rId4"/>
          <a:stretch>
            <a:fillRect/>
          </a:stretch>
        </p:blipFill>
        <p:spPr>
          <a:xfrm>
            <a:off x="600074" y="1721364"/>
            <a:ext cx="914400" cy="685800"/>
          </a:xfrm>
          <a:prstGeom prst="rect">
            <a:avLst/>
          </a:prstGeom>
        </p:spPr>
      </p:pic>
      <p:pic>
        <p:nvPicPr>
          <p:cNvPr id="5" name="Picture 4" descr="icon showing people interacting with each other">
            <a:extLst>
              <a:ext uri="{FF2B5EF4-FFF2-40B4-BE49-F238E27FC236}">
                <a16:creationId xmlns:a16="http://schemas.microsoft.com/office/drawing/2014/main" id="{8A7DBFE4-9D56-41DB-9238-66840E8F557D}"/>
              </a:ext>
            </a:extLst>
          </p:cNvPr>
          <p:cNvPicPr>
            <a:picLocks noChangeAspect="1"/>
          </p:cNvPicPr>
          <p:nvPr/>
        </p:nvPicPr>
        <p:blipFill>
          <a:blip r:embed="rId5"/>
          <a:stretch>
            <a:fillRect/>
          </a:stretch>
        </p:blipFill>
        <p:spPr>
          <a:xfrm>
            <a:off x="628649" y="2575219"/>
            <a:ext cx="857250" cy="771525"/>
          </a:xfrm>
          <a:prstGeom prst="rect">
            <a:avLst/>
          </a:prstGeom>
        </p:spPr>
      </p:pic>
      <p:pic>
        <p:nvPicPr>
          <p:cNvPr id="6" name="Picture 5" descr="icon of a question mark">
            <a:extLst>
              <a:ext uri="{FF2B5EF4-FFF2-40B4-BE49-F238E27FC236}">
                <a16:creationId xmlns:a16="http://schemas.microsoft.com/office/drawing/2014/main" id="{8C026B05-93E9-4B8C-A7CC-F31ADCC32DF7}"/>
              </a:ext>
            </a:extLst>
          </p:cNvPr>
          <p:cNvPicPr>
            <a:picLocks noChangeAspect="1"/>
          </p:cNvPicPr>
          <p:nvPr/>
        </p:nvPicPr>
        <p:blipFill>
          <a:blip r:embed="rId6"/>
          <a:stretch>
            <a:fillRect/>
          </a:stretch>
        </p:blipFill>
        <p:spPr>
          <a:xfrm>
            <a:off x="689039" y="3508886"/>
            <a:ext cx="796860" cy="865407"/>
          </a:xfrm>
          <a:prstGeom prst="rect">
            <a:avLst/>
          </a:prstGeom>
        </p:spPr>
      </p:pic>
      <p:pic>
        <p:nvPicPr>
          <p:cNvPr id="10" name="Picture 9">
            <a:extLst>
              <a:ext uri="{FF2B5EF4-FFF2-40B4-BE49-F238E27FC236}">
                <a16:creationId xmlns:a16="http://schemas.microsoft.com/office/drawing/2014/main" id="{910865DC-A92D-42A0-8E3A-38BD63C9334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371289876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45122" y="972168"/>
            <a:ext cx="8229600" cy="689591"/>
          </a:xfrm>
        </p:spPr>
        <p:txBody>
          <a:bodyPr/>
          <a:lstStyle/>
          <a:p>
            <a:r>
              <a:rPr lang="en-US" sz="2600"/>
              <a:t>Know the elements of effective vaccine conversations</a:t>
            </a:r>
            <a:br>
              <a:rPr lang="en-US" sz="2600"/>
            </a:br>
            <a:br>
              <a:rPr lang="en-US" sz="2600">
                <a:ea typeface="Calibri" panose="020F0502020204030204" pitchFamily="34" charset="0"/>
                <a:cs typeface="Times New Roman" panose="02020603050405020304" pitchFamily="18" charset="0"/>
              </a:rPr>
            </a:br>
            <a:endParaRPr lang="es-GT" sz="260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593480" y="918422"/>
            <a:ext cx="8229601" cy="1517153"/>
          </a:xfrm>
        </p:spPr>
        <p:txBody>
          <a:bodyPr/>
          <a:lstStyle/>
          <a:p>
            <a:pPr>
              <a:buClr>
                <a:srgbClr val="006A71"/>
              </a:buClr>
            </a:pPr>
            <a:r>
              <a:rPr lang="en-US" sz="1800" dirty="0"/>
              <a:t>Start from a place of empathy and understanding.</a:t>
            </a:r>
          </a:p>
          <a:p>
            <a:pPr>
              <a:buClr>
                <a:srgbClr val="006A71"/>
              </a:buClr>
            </a:pPr>
            <a:r>
              <a:rPr lang="en-US" sz="1800" dirty="0"/>
              <a:t>Assume patients will want to be vaccinated but be prepared for questions.</a:t>
            </a:r>
          </a:p>
          <a:p>
            <a:pPr>
              <a:buClr>
                <a:srgbClr val="006A71"/>
              </a:buClr>
            </a:pPr>
            <a:r>
              <a:rPr lang="en-US" sz="1800" dirty="0"/>
              <a:t>Give your strong recommendation.</a:t>
            </a:r>
          </a:p>
          <a:p>
            <a:pPr>
              <a:buClr>
                <a:srgbClr val="006A71"/>
              </a:buClr>
            </a:pPr>
            <a:r>
              <a:rPr lang="en-US" sz="1800" dirty="0"/>
              <a:t>Address misinformation by sharing key facts.</a:t>
            </a:r>
          </a:p>
          <a:p>
            <a:pPr>
              <a:buClr>
                <a:srgbClr val="006A71"/>
              </a:buClr>
            </a:pPr>
            <a:r>
              <a:rPr lang="en-US" sz="1800" dirty="0"/>
              <a:t>Listen to and respond to patient questions.</a:t>
            </a:r>
          </a:p>
          <a:p>
            <a:pPr>
              <a:buClr>
                <a:srgbClr val="006A71"/>
              </a:buClr>
            </a:pPr>
            <a:r>
              <a:rPr lang="en-US" sz="1800" dirty="0"/>
              <a:t>Proactively explain side effects.</a:t>
            </a:r>
          </a:p>
          <a:p>
            <a:pPr>
              <a:buClr>
                <a:srgbClr val="006A71"/>
              </a:buClr>
            </a:pPr>
            <a:endParaRPr lang="en-US" dirty="0"/>
          </a:p>
          <a:p>
            <a:endParaRPr lang="en-US" sz="1650" dirty="0"/>
          </a:p>
        </p:txBody>
      </p:sp>
      <p:sp>
        <p:nvSpPr>
          <p:cNvPr id="5" name="Speech Bubble: Rectangle with Corners Rounded 4" descr="Speech bubble depicting a conversation between a healthcare provider and a patient">
            <a:extLst>
              <a:ext uri="{FF2B5EF4-FFF2-40B4-BE49-F238E27FC236}">
                <a16:creationId xmlns:a16="http://schemas.microsoft.com/office/drawing/2014/main" id="{57A135A2-DFB4-44D2-B8D1-6BAE775C79A8}"/>
              </a:ext>
            </a:extLst>
          </p:cNvPr>
          <p:cNvSpPr/>
          <p:nvPr/>
        </p:nvSpPr>
        <p:spPr>
          <a:xfrm>
            <a:off x="345099" y="3034126"/>
            <a:ext cx="8590085" cy="1408920"/>
          </a:xfrm>
          <a:prstGeom prst="wedgeRoundRectCallout">
            <a:avLst>
              <a:gd name="adj1" fmla="val 36142"/>
              <a:gd name="adj2" fmla="val -87935"/>
              <a:gd name="adj3" fmla="val 16667"/>
            </a:avLst>
          </a:prstGeom>
          <a:solidFill>
            <a:srgbClr val="17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C000"/>
              </a:solidFill>
              <a:latin typeface="Myriad Web Pro"/>
            </a:endParaRPr>
          </a:p>
        </p:txBody>
      </p:sp>
      <p:sp>
        <p:nvSpPr>
          <p:cNvPr id="4" name="TextBox 3">
            <a:extLst>
              <a:ext uri="{FF2B5EF4-FFF2-40B4-BE49-F238E27FC236}">
                <a16:creationId xmlns:a16="http://schemas.microsoft.com/office/drawing/2014/main" id="{811BD14F-AFF4-462C-A2D6-12EABFFA1EB1}"/>
              </a:ext>
            </a:extLst>
          </p:cNvPr>
          <p:cNvSpPr txBox="1"/>
          <p:nvPr/>
        </p:nvSpPr>
        <p:spPr>
          <a:xfrm>
            <a:off x="593480" y="3179059"/>
            <a:ext cx="8205421" cy="1107996"/>
          </a:xfrm>
          <a:prstGeom prst="rect">
            <a:avLst/>
          </a:prstGeom>
          <a:solidFill>
            <a:srgbClr val="177D95"/>
          </a:solidFill>
        </p:spPr>
        <p:txBody>
          <a:bodyPr wrap="square" rtlCol="0">
            <a:spAutoFit/>
          </a:bodyPr>
          <a:lstStyle/>
          <a:p>
            <a:pPr defTabSz="685800"/>
            <a:r>
              <a:rPr lang="en-US">
                <a:solidFill>
                  <a:srgbClr val="FFFFFF"/>
                </a:solidFill>
                <a:latin typeface="Calibri" panose="020F0502020204030204" pitchFamily="34" charset="0"/>
                <a:cs typeface="Calibri" panose="020F0502020204030204" pitchFamily="34" charset="0"/>
              </a:rPr>
              <a:t>“I strongly recommend you get a COVID-19 vaccine once it is widely available…”</a:t>
            </a:r>
          </a:p>
          <a:p>
            <a:pPr defTabSz="685800"/>
            <a:endParaRPr lang="en-US" sz="600">
              <a:solidFill>
                <a:srgbClr val="FFFFFF"/>
              </a:solidFill>
              <a:latin typeface="Calibri" panose="020F0502020204030204" pitchFamily="34" charset="0"/>
              <a:cs typeface="Calibri" panose="020F0502020204030204" pitchFamily="34" charset="0"/>
            </a:endParaRPr>
          </a:p>
          <a:p>
            <a:pPr defTabSz="685800"/>
            <a:r>
              <a:rPr lang="en-US">
                <a:solidFill>
                  <a:srgbClr val="FFFFFF"/>
                </a:solidFill>
                <a:latin typeface="Calibri" panose="020F0502020204030204" pitchFamily="34" charset="0"/>
                <a:cs typeface="Calibri" panose="020F0502020204030204" pitchFamily="34" charset="0"/>
              </a:rPr>
              <a:t>“…This shot is especially important for you because of your [job or underlying health condition].”</a:t>
            </a:r>
          </a:p>
          <a:p>
            <a:pPr defTabSz="685800"/>
            <a:endParaRPr lang="en-US" sz="60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509002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p:txBody>
          <a:bodyPr/>
          <a:lstStyle/>
          <a:p>
            <a:r>
              <a:rPr lang="en-US" sz="2600"/>
              <a:t>Address misinformation about COVID-19 vaccination by sharing key facts</a:t>
            </a:r>
          </a:p>
        </p:txBody>
      </p:sp>
      <p:pic>
        <p:nvPicPr>
          <p:cNvPr id="4" name="Picture 3" descr="Female doctor putting her hand on the shoulder of a female patient  Both are wearing masks.">
            <a:extLst>
              <a:ext uri="{FF2B5EF4-FFF2-40B4-BE49-F238E27FC236}">
                <a16:creationId xmlns:a16="http://schemas.microsoft.com/office/drawing/2014/main" id="{DB1C4A82-D5B4-4C82-BCFD-0F3301018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546" y="1283167"/>
            <a:ext cx="3303948" cy="2202631"/>
          </a:xfrm>
          <a:prstGeom prst="rect">
            <a:avLst/>
          </a:prstGeom>
        </p:spPr>
      </p:pic>
      <p:sp>
        <p:nvSpPr>
          <p:cNvPr id="7" name="Speech Bubble: Oval 6" descr="Speech bubble depicting a conversation between a healthcare provider and a patient">
            <a:extLst>
              <a:ext uri="{FF2B5EF4-FFF2-40B4-BE49-F238E27FC236}">
                <a16:creationId xmlns:a16="http://schemas.microsoft.com/office/drawing/2014/main" id="{741D91EE-AAED-457A-AD68-EFC4AF46C585}"/>
              </a:ext>
            </a:extLst>
          </p:cNvPr>
          <p:cNvSpPr/>
          <p:nvPr/>
        </p:nvSpPr>
        <p:spPr>
          <a:xfrm>
            <a:off x="5892800" y="566058"/>
            <a:ext cx="3251200" cy="1767298"/>
          </a:xfrm>
          <a:prstGeom prst="wedgeEllipseCallout">
            <a:avLst>
              <a:gd name="adj1" fmla="val -63655"/>
              <a:gd name="adj2" fmla="val 65802"/>
            </a:avLst>
          </a:prstGeom>
          <a:solidFill>
            <a:srgbClr val="88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000000"/>
                </a:solidFill>
                <a:latin typeface="Calibri" panose="020F0502020204030204" pitchFamily="34" charset="0"/>
                <a:cs typeface="Calibri" panose="020F0502020204030204" pitchFamily="34" charset="0"/>
              </a:rPr>
              <a:t>People who have already gotten sick with COVID-19 may still benefit from getting vaccinated</a:t>
            </a:r>
          </a:p>
        </p:txBody>
      </p:sp>
      <p:sp>
        <p:nvSpPr>
          <p:cNvPr id="5" name="Speech Bubble: Oval 4" descr="Speech bubble depicting a conversation between a healthcare provider and a patient">
            <a:extLst>
              <a:ext uri="{FF2B5EF4-FFF2-40B4-BE49-F238E27FC236}">
                <a16:creationId xmlns:a16="http://schemas.microsoft.com/office/drawing/2014/main" id="{57E5B208-23F1-42CC-ABE3-C723DC65D523}"/>
              </a:ext>
            </a:extLst>
          </p:cNvPr>
          <p:cNvSpPr/>
          <p:nvPr/>
        </p:nvSpPr>
        <p:spPr>
          <a:xfrm>
            <a:off x="4170055" y="979585"/>
            <a:ext cx="1895475" cy="1352550"/>
          </a:xfrm>
          <a:prstGeom prst="wedgeEllipseCallout">
            <a:avLst>
              <a:gd name="adj1" fmla="val -56305"/>
              <a:gd name="adj2" fmla="val 63908"/>
            </a:avLst>
          </a:prstGeom>
          <a:solidFill>
            <a:srgbClr val="17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2"/>
                </a:solidFill>
                <a:latin typeface="Calibri" panose="020F0502020204030204" pitchFamily="34" charset="0"/>
                <a:cs typeface="Calibri" panose="020F0502020204030204" pitchFamily="34" charset="0"/>
              </a:rPr>
              <a:t>COVID-19 vaccines can not give you COVID-19</a:t>
            </a:r>
          </a:p>
        </p:txBody>
      </p:sp>
      <p:sp>
        <p:nvSpPr>
          <p:cNvPr id="8" name="Speech Bubble: Oval 7" descr="Speech bubble depicting a conversation between a healthcare provider and a patient">
            <a:extLst>
              <a:ext uri="{FF2B5EF4-FFF2-40B4-BE49-F238E27FC236}">
                <a16:creationId xmlns:a16="http://schemas.microsoft.com/office/drawing/2014/main" id="{C3232B39-FD2A-40A3-9A47-FA3517A37E64}"/>
              </a:ext>
            </a:extLst>
          </p:cNvPr>
          <p:cNvSpPr/>
          <p:nvPr/>
        </p:nvSpPr>
        <p:spPr>
          <a:xfrm>
            <a:off x="5569756" y="2284210"/>
            <a:ext cx="2976561" cy="1352550"/>
          </a:xfrm>
          <a:prstGeom prst="wedgeEllipseCallout">
            <a:avLst>
              <a:gd name="adj1" fmla="val -73243"/>
              <a:gd name="adj2" fmla="val 9684"/>
            </a:avLst>
          </a:prstGeom>
          <a:solidFill>
            <a:srgbClr val="17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2"/>
                </a:solidFill>
                <a:latin typeface="Calibri" panose="020F0502020204030204" pitchFamily="34" charset="0"/>
                <a:cs typeface="Calibri" panose="020F0502020204030204" pitchFamily="34" charset="0"/>
              </a:rPr>
              <a:t>Getting vaccinated can help prevent getting sick with COVID-19</a:t>
            </a:r>
          </a:p>
        </p:txBody>
      </p:sp>
      <p:sp>
        <p:nvSpPr>
          <p:cNvPr id="6" name="Speech Bubble: Oval 5" descr="Speech bubble depicting a conversation between a healthcare provider and a patient">
            <a:extLst>
              <a:ext uri="{FF2B5EF4-FFF2-40B4-BE49-F238E27FC236}">
                <a16:creationId xmlns:a16="http://schemas.microsoft.com/office/drawing/2014/main" id="{03B18551-7637-4D3B-9D8F-178E0382671A}"/>
              </a:ext>
            </a:extLst>
          </p:cNvPr>
          <p:cNvSpPr/>
          <p:nvPr/>
        </p:nvSpPr>
        <p:spPr>
          <a:xfrm>
            <a:off x="4561526" y="3499777"/>
            <a:ext cx="3143250" cy="1352550"/>
          </a:xfrm>
          <a:prstGeom prst="wedgeEllipseCallout">
            <a:avLst>
              <a:gd name="adj1" fmla="val -55414"/>
              <a:gd name="adj2" fmla="val -46655"/>
            </a:avLst>
          </a:prstGeom>
          <a:solidFill>
            <a:srgbClr val="88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000000"/>
                </a:solidFill>
                <a:latin typeface="Calibri" panose="020F0502020204030204" pitchFamily="34" charset="0"/>
                <a:cs typeface="Calibri" panose="020F0502020204030204" pitchFamily="34" charset="0"/>
              </a:rPr>
              <a:t>COVID-19 vaccines will not cause you to test positive on COVID-19 </a:t>
            </a:r>
            <a:r>
              <a:rPr lang="en-US" b="1">
                <a:solidFill>
                  <a:srgbClr val="000000"/>
                </a:solidFill>
                <a:latin typeface="Calibri" panose="020F0502020204030204" pitchFamily="34" charset="0"/>
                <a:cs typeface="Calibri" panose="020F0502020204030204" pitchFamily="34" charset="0"/>
              </a:rPr>
              <a:t>viral </a:t>
            </a:r>
            <a:r>
              <a:rPr lang="en-US">
                <a:solidFill>
                  <a:srgbClr val="000000"/>
                </a:solidFill>
                <a:latin typeface="Calibri" panose="020F0502020204030204" pitchFamily="34" charset="0"/>
                <a:cs typeface="Calibri" panose="020F0502020204030204" pitchFamily="34" charset="0"/>
              </a:rPr>
              <a:t>tests*</a:t>
            </a:r>
          </a:p>
        </p:txBody>
      </p:sp>
      <p:sp>
        <p:nvSpPr>
          <p:cNvPr id="9" name="TextBox 8">
            <a:extLst>
              <a:ext uri="{FF2B5EF4-FFF2-40B4-BE49-F238E27FC236}">
                <a16:creationId xmlns:a16="http://schemas.microsoft.com/office/drawing/2014/main" id="{BD7D317B-03A4-45A9-8772-C2C99D28317A}"/>
              </a:ext>
            </a:extLst>
          </p:cNvPr>
          <p:cNvSpPr txBox="1"/>
          <p:nvPr/>
        </p:nvSpPr>
        <p:spPr>
          <a:xfrm>
            <a:off x="381719" y="3709394"/>
            <a:ext cx="3797590" cy="584775"/>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rtlCol="0" anchor="t">
            <a:spAutoFit/>
          </a:bodyPr>
          <a:lstStyle/>
          <a:p>
            <a:pPr algn="ctr"/>
            <a:r>
              <a:rPr lang="en-US" sz="1600" b="1" dirty="0">
                <a:solidFill>
                  <a:schemeClr val="bg2"/>
                </a:solidFill>
                <a:latin typeface="Calibri"/>
                <a:ea typeface="+mn-lt"/>
                <a:cs typeface="Calibri"/>
              </a:rPr>
              <a:t>https://www.cdc.gov/coronavirus/2019-ncov/vaccines/facts.html </a:t>
            </a:r>
            <a:endParaRPr lang="en-US" dirty="0">
              <a:solidFill>
                <a:schemeClr val="bg2"/>
              </a:solidFill>
            </a:endParaRPr>
          </a:p>
        </p:txBody>
      </p:sp>
      <p:sp>
        <p:nvSpPr>
          <p:cNvPr id="3" name="TextBox 2">
            <a:extLst>
              <a:ext uri="{FF2B5EF4-FFF2-40B4-BE49-F238E27FC236}">
                <a16:creationId xmlns:a16="http://schemas.microsoft.com/office/drawing/2014/main" id="{74D30E7F-9F0B-475E-AE6A-5F9648FC7B3A}"/>
              </a:ext>
            </a:extLst>
          </p:cNvPr>
          <p:cNvSpPr txBox="1"/>
          <p:nvPr/>
        </p:nvSpPr>
        <p:spPr>
          <a:xfrm>
            <a:off x="1114401" y="4801148"/>
            <a:ext cx="4370832" cy="246221"/>
          </a:xfrm>
          <a:prstGeom prst="rect">
            <a:avLst/>
          </a:prstGeom>
          <a:noFill/>
        </p:spPr>
        <p:txBody>
          <a:bodyPr wrap="square" rtlCol="0">
            <a:spAutoFit/>
          </a:bodyPr>
          <a:lstStyle/>
          <a:p>
            <a:r>
              <a:rPr lang="en-US" sz="1000">
                <a:solidFill>
                  <a:srgbClr val="000000"/>
                </a:solidFill>
                <a:latin typeface="Calibri" panose="020F0502020204030204" pitchFamily="34" charset="0"/>
              </a:rPr>
              <a:t>*https://www.cdc.gov/coronavirus/2019-ncov/hcp/testing-overview.html</a:t>
            </a:r>
          </a:p>
        </p:txBody>
      </p:sp>
    </p:spTree>
    <p:extLst>
      <p:ext uri="{BB962C8B-B14F-4D97-AF65-F5344CB8AC3E}">
        <p14:creationId xmlns:p14="http://schemas.microsoft.com/office/powerpoint/2010/main" val="105411419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3B2C-3A48-4BCC-A479-F805C02C8F9C}"/>
              </a:ext>
            </a:extLst>
          </p:cNvPr>
          <p:cNvSpPr>
            <a:spLocks noGrp="1"/>
          </p:cNvSpPr>
          <p:nvPr>
            <p:ph type="title"/>
          </p:nvPr>
        </p:nvSpPr>
        <p:spPr/>
        <p:txBody>
          <a:bodyPr/>
          <a:lstStyle/>
          <a:p>
            <a:r>
              <a:rPr lang="en-US"/>
              <a:t>Answering Common Patient Questions about COVID-19 Vaccination</a:t>
            </a:r>
          </a:p>
        </p:txBody>
      </p:sp>
      <p:sp>
        <p:nvSpPr>
          <p:cNvPr id="3" name="Text Placeholder 2">
            <a:extLst>
              <a:ext uri="{FF2B5EF4-FFF2-40B4-BE49-F238E27FC236}">
                <a16:creationId xmlns:a16="http://schemas.microsoft.com/office/drawing/2014/main" id="{AED11CE4-38A9-46D9-80C8-1F1B1E5645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3155273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28144" y="970493"/>
            <a:ext cx="8229600" cy="689591"/>
          </a:xfrm>
        </p:spPr>
        <p:txBody>
          <a:bodyPr/>
          <a:lstStyle/>
          <a:p>
            <a:r>
              <a:rPr lang="en-US" sz="2600">
                <a:solidFill>
                  <a:schemeClr val="accent6">
                    <a:lumMod val="90000"/>
                    <a:lumOff val="10000"/>
                  </a:schemeClr>
                </a:solidFill>
                <a:ea typeface="Calibri" panose="020F0502020204030204" pitchFamily="34" charset="0"/>
                <a:cs typeface="Times New Roman" panose="02020603050405020304" pitchFamily="18" charset="0"/>
              </a:rPr>
              <a:t>Q: </a:t>
            </a:r>
            <a:r>
              <a:rPr lang="en-US" sz="2600">
                <a:ea typeface="Times New Roman" panose="02020603050405020304" pitchFamily="18" charset="0"/>
                <a:cs typeface="Calibri" panose="020F0502020204030204" pitchFamily="34" charset="0"/>
              </a:rPr>
              <a:t>How do we know if COVID-19 vaccines are safe</a:t>
            </a:r>
            <a:r>
              <a:rPr lang="en-US" sz="2600"/>
              <a:t>?</a:t>
            </a:r>
            <a:br>
              <a:rPr lang="en-US" sz="2600"/>
            </a:br>
            <a:br>
              <a:rPr lang="en-US" sz="2600">
                <a:ea typeface="Calibri" panose="020F0502020204030204" pitchFamily="34" charset="0"/>
                <a:cs typeface="Times New Roman" panose="02020603050405020304" pitchFamily="18" charset="0"/>
              </a:rPr>
            </a:br>
            <a:endParaRPr lang="es-GT" sz="260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449316" y="984069"/>
            <a:ext cx="8387257" cy="3027814"/>
          </a:xfrm>
        </p:spPr>
        <p:txBody>
          <a:bodyPr/>
          <a:lstStyle/>
          <a:p>
            <a:r>
              <a:rPr lang="en-US" sz="1800"/>
              <a:t>Explain: </a:t>
            </a:r>
          </a:p>
          <a:p>
            <a:pPr lvl="1"/>
            <a:r>
              <a:rPr lang="en-US" sz="1800"/>
              <a:t>FDA carefully reviews all safety data from clinical trials.</a:t>
            </a:r>
          </a:p>
          <a:p>
            <a:pPr lvl="1"/>
            <a:r>
              <a:rPr lang="en-US" sz="1800"/>
              <a:t>FDA authorizes emergency vaccine use only when the expected benefits outweigh potential risks.</a:t>
            </a:r>
          </a:p>
          <a:p>
            <a:pPr lvl="1"/>
            <a:r>
              <a:rPr lang="en-US" sz="1800"/>
              <a:t>ACIP reviews safety data before recommending any vaccine for use. </a:t>
            </a:r>
          </a:p>
          <a:p>
            <a:pPr lvl="1"/>
            <a:r>
              <a:rPr lang="en-US" sz="1800"/>
              <a:t>FDA and CDC will continue to monitor the safety of COVID-19 vaccines to make sure even very rare side effects are identified.</a:t>
            </a:r>
          </a:p>
          <a:p>
            <a:endParaRPr lang="en-US" sz="1650"/>
          </a:p>
        </p:txBody>
      </p:sp>
      <p:sp>
        <p:nvSpPr>
          <p:cNvPr id="5" name="Speech Bubble: Rectangle with Corners Rounded 4" descr="Speech bubble depicting a conversation between a healthcare provider and a patient">
            <a:extLst>
              <a:ext uri="{FF2B5EF4-FFF2-40B4-BE49-F238E27FC236}">
                <a16:creationId xmlns:a16="http://schemas.microsoft.com/office/drawing/2014/main" id="{565518DD-1630-4619-8B5C-E77A0B6781F4}"/>
              </a:ext>
            </a:extLst>
          </p:cNvPr>
          <p:cNvSpPr/>
          <p:nvPr/>
        </p:nvSpPr>
        <p:spPr>
          <a:xfrm>
            <a:off x="1784839" y="3295528"/>
            <a:ext cx="6664569" cy="1670539"/>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C000"/>
              </a:solidFill>
              <a:latin typeface="Myriad Web Pro"/>
            </a:endParaRPr>
          </a:p>
        </p:txBody>
      </p:sp>
      <p:sp>
        <p:nvSpPr>
          <p:cNvPr id="4" name="TextBox 3">
            <a:extLst>
              <a:ext uri="{FF2B5EF4-FFF2-40B4-BE49-F238E27FC236}">
                <a16:creationId xmlns:a16="http://schemas.microsoft.com/office/drawing/2014/main" id="{3CC2FCB1-C64C-468F-9A46-E1B4D7DFD42A}"/>
              </a:ext>
            </a:extLst>
          </p:cNvPr>
          <p:cNvSpPr txBox="1"/>
          <p:nvPr/>
        </p:nvSpPr>
        <p:spPr>
          <a:xfrm>
            <a:off x="1969928" y="3412949"/>
            <a:ext cx="6249971" cy="1477328"/>
          </a:xfrm>
          <a:prstGeom prst="rect">
            <a:avLst/>
          </a:prstGeom>
          <a:solidFill>
            <a:srgbClr val="177D95"/>
          </a:solidFill>
          <a:ln>
            <a:solidFill>
              <a:srgbClr val="177D95"/>
            </a:solidFill>
          </a:ln>
        </p:spPr>
        <p:txBody>
          <a:bodyPr wrap="square" rtlCol="0">
            <a:spAutoFit/>
          </a:bodyPr>
          <a:lstStyle/>
          <a:p>
            <a:pPr defTabSz="685800"/>
            <a:r>
              <a:rPr lang="en-US">
                <a:solidFill>
                  <a:srgbClr val="FFFFFF"/>
                </a:solidFill>
                <a:latin typeface="Calibri" panose="020F0502020204030204" pitchFamily="34" charset="0"/>
                <a:cs typeface="Calibri" panose="020F0502020204030204" pitchFamily="34" charset="0"/>
              </a:rPr>
              <a:t>“COVID-19 vaccines were tested in large clinical trials to make sure they meet safety standards. Many people were recruited to participate in these trials to see how the vaccines offer protection to people of different ages, races, and ethnicities, as well as those with different medical conditions.”</a:t>
            </a:r>
          </a:p>
        </p:txBody>
      </p:sp>
    </p:spTree>
    <p:extLst>
      <p:ext uri="{BB962C8B-B14F-4D97-AF65-F5344CB8AC3E}">
        <p14:creationId xmlns:p14="http://schemas.microsoft.com/office/powerpoint/2010/main" val="11646743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312C-52D7-46BA-AFB0-E4D2A308AE36}"/>
              </a:ext>
            </a:extLst>
          </p:cNvPr>
          <p:cNvSpPr>
            <a:spLocks noGrp="1"/>
          </p:cNvSpPr>
          <p:nvPr>
            <p:ph type="title"/>
          </p:nvPr>
        </p:nvSpPr>
        <p:spPr>
          <a:xfrm>
            <a:off x="600528" y="2739390"/>
            <a:ext cx="8421552" cy="871538"/>
          </a:xfrm>
        </p:spPr>
        <p:txBody>
          <a:bodyPr/>
          <a:lstStyle/>
          <a:p>
            <a:r>
              <a:rPr lang="en-US"/>
              <a:t>COVID-19 vaccines, mRNA Vaccine Technology, and Vaccine Safety Monitoring</a:t>
            </a:r>
          </a:p>
        </p:txBody>
      </p:sp>
    </p:spTree>
    <p:extLst>
      <p:ext uri="{BB962C8B-B14F-4D97-AF65-F5344CB8AC3E}">
        <p14:creationId xmlns:p14="http://schemas.microsoft.com/office/powerpoint/2010/main" val="16150638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34D7-9B37-4832-8444-0C3D2A94A8CC}"/>
              </a:ext>
            </a:extLst>
          </p:cNvPr>
          <p:cNvSpPr>
            <a:spLocks noGrp="1"/>
          </p:cNvSpPr>
          <p:nvPr>
            <p:ph type="title"/>
          </p:nvPr>
        </p:nvSpPr>
        <p:spPr/>
        <p:txBody>
          <a:bodyPr/>
          <a:lstStyle/>
          <a:p>
            <a:r>
              <a:rPr lang="en-US" sz="2600" dirty="0">
                <a:solidFill>
                  <a:schemeClr val="accent1">
                    <a:lumMod val="50000"/>
                  </a:schemeClr>
                </a:solidFill>
              </a:rPr>
              <a:t>Q: </a:t>
            </a:r>
            <a:r>
              <a:rPr lang="en-US" sz="2600" dirty="0"/>
              <a:t>Is it safe to get a COVID-19 vaccine if I have allergies?</a:t>
            </a:r>
          </a:p>
        </p:txBody>
      </p:sp>
      <p:sp>
        <p:nvSpPr>
          <p:cNvPr id="3" name="Text Placeholder 2">
            <a:extLst>
              <a:ext uri="{FF2B5EF4-FFF2-40B4-BE49-F238E27FC236}">
                <a16:creationId xmlns:a16="http://schemas.microsoft.com/office/drawing/2014/main" id="{7C66ADC3-A424-410E-833B-3404FFA3CF17}"/>
              </a:ext>
            </a:extLst>
          </p:cNvPr>
          <p:cNvSpPr>
            <a:spLocks noGrp="1"/>
          </p:cNvSpPr>
          <p:nvPr>
            <p:ph type="body" sz="quarter" idx="10"/>
          </p:nvPr>
        </p:nvSpPr>
        <p:spPr>
          <a:xfrm>
            <a:off x="457200" y="1046480"/>
            <a:ext cx="8229600" cy="3216210"/>
          </a:xfrm>
        </p:spPr>
        <p:txBody>
          <a:bodyPr/>
          <a:lstStyle/>
          <a:p>
            <a:r>
              <a:rPr lang="en-US" sz="1800"/>
              <a:t>Ask what kind of allergies they are concerned about.</a:t>
            </a:r>
          </a:p>
          <a:p>
            <a:r>
              <a:rPr lang="en-US" sz="1800"/>
              <a:t>Explain that people should not get vaccinated if they are allergic to any ingredient in COVID-19 vaccines.</a:t>
            </a:r>
          </a:p>
          <a:p>
            <a:r>
              <a:rPr lang="en-US" sz="1800"/>
              <a:t>Explain that people with other types of allergies may still be vaccinated, and that you can help determine if it is safe for them.</a:t>
            </a:r>
          </a:p>
          <a:p>
            <a:endParaRPr lang="en-US"/>
          </a:p>
          <a:p>
            <a:endParaRPr lang="en-US"/>
          </a:p>
        </p:txBody>
      </p:sp>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D7326AD3-CC69-4DDB-A5F7-AA9E49A53284}"/>
              </a:ext>
            </a:extLst>
          </p:cNvPr>
          <p:cNvSpPr/>
          <p:nvPr/>
        </p:nvSpPr>
        <p:spPr>
          <a:xfrm>
            <a:off x="1503608" y="2829719"/>
            <a:ext cx="7000312" cy="2107802"/>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C000"/>
              </a:solidFill>
              <a:latin typeface="Myriad Web Pro"/>
            </a:endParaRPr>
          </a:p>
        </p:txBody>
      </p:sp>
      <p:sp>
        <p:nvSpPr>
          <p:cNvPr id="5" name="TextBox 4">
            <a:extLst>
              <a:ext uri="{FF2B5EF4-FFF2-40B4-BE49-F238E27FC236}">
                <a16:creationId xmlns:a16="http://schemas.microsoft.com/office/drawing/2014/main" id="{A4F3B182-AD84-4396-AA4F-46AF1EE512BB}"/>
              </a:ext>
            </a:extLst>
          </p:cNvPr>
          <p:cNvSpPr txBox="1"/>
          <p:nvPr/>
        </p:nvSpPr>
        <p:spPr>
          <a:xfrm>
            <a:off x="1688697" y="2855151"/>
            <a:ext cx="6479480" cy="2031325"/>
          </a:xfrm>
          <a:prstGeom prst="rect">
            <a:avLst/>
          </a:prstGeom>
          <a:solidFill>
            <a:srgbClr val="177D95"/>
          </a:solidFill>
          <a:ln>
            <a:solidFill>
              <a:srgbClr val="177D95"/>
            </a:solidFill>
          </a:ln>
        </p:spPr>
        <p:txBody>
          <a:bodyPr wrap="square" rtlCol="0">
            <a:spAutoFit/>
          </a:bodyPr>
          <a:lstStyle/>
          <a:p>
            <a:r>
              <a:rPr lang="en-US">
                <a:solidFill>
                  <a:schemeClr val="bg2"/>
                </a:solidFill>
                <a:latin typeface="Calibri"/>
                <a:cs typeface="Calibri"/>
              </a:rPr>
              <a:t>If you have ever had a severe allergic reaction to any ingredient in a COVID-19 vaccine, you should not get that the vaccine. If you have had an immediate allergic reaction of any severity to other vaccines or injectable therapies, I will help you decide if it is safe for you to get vaccinated. You may still get vaccinated if you have severe allergies to oral medications, food, pets, insect stings, latex, or environmental irritants like pollen or dust.</a:t>
            </a:r>
          </a:p>
        </p:txBody>
      </p:sp>
    </p:spTree>
    <p:extLst>
      <p:ext uri="{BB962C8B-B14F-4D97-AF65-F5344CB8AC3E}">
        <p14:creationId xmlns:p14="http://schemas.microsoft.com/office/powerpoint/2010/main" val="327843469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34D7-9B37-4832-8444-0C3D2A94A8CC}"/>
              </a:ext>
            </a:extLst>
          </p:cNvPr>
          <p:cNvSpPr>
            <a:spLocks noGrp="1"/>
          </p:cNvSpPr>
          <p:nvPr>
            <p:ph type="title"/>
          </p:nvPr>
        </p:nvSpPr>
        <p:spPr/>
        <p:txBody>
          <a:bodyPr/>
          <a:lstStyle/>
          <a:p>
            <a:r>
              <a:rPr lang="en-US" sz="2600" dirty="0">
                <a:solidFill>
                  <a:schemeClr val="accent1">
                    <a:lumMod val="50000"/>
                  </a:schemeClr>
                </a:solidFill>
              </a:rPr>
              <a:t>Q: </a:t>
            </a:r>
            <a:r>
              <a:rPr lang="en-US" sz="2600" dirty="0"/>
              <a:t>Is it safe to get a COVID-19 vaccine if I am pregnant or breastfeeding?</a:t>
            </a:r>
          </a:p>
        </p:txBody>
      </p:sp>
      <p:sp>
        <p:nvSpPr>
          <p:cNvPr id="3" name="Text Placeholder 2">
            <a:extLst>
              <a:ext uri="{FF2B5EF4-FFF2-40B4-BE49-F238E27FC236}">
                <a16:creationId xmlns:a16="http://schemas.microsoft.com/office/drawing/2014/main" id="{7C66ADC3-A424-410E-833B-3404FFA3CF17}"/>
              </a:ext>
            </a:extLst>
          </p:cNvPr>
          <p:cNvSpPr>
            <a:spLocks noGrp="1"/>
          </p:cNvSpPr>
          <p:nvPr>
            <p:ph type="body" sz="quarter" idx="10"/>
          </p:nvPr>
        </p:nvSpPr>
        <p:spPr>
          <a:xfrm>
            <a:off x="457200" y="921002"/>
            <a:ext cx="8229600" cy="3341688"/>
          </a:xfrm>
        </p:spPr>
        <p:txBody>
          <a:bodyPr/>
          <a:lstStyle/>
          <a:p>
            <a:pPr marL="229870" indent="-229870"/>
            <a:r>
              <a:rPr lang="en-US" sz="1800"/>
              <a:t>Explain that there is limited data about the safety of COVID-19 vaccines during pregnancy and breastfeeding, but that experts do not believe it poses a risk. </a:t>
            </a:r>
          </a:p>
          <a:p>
            <a:pPr marL="229870" indent="-229870"/>
            <a:r>
              <a:rPr lang="en-US" sz="1800"/>
              <a:t>Clarify that patients may choose to get vaccinated if they are part of a recommended group.</a:t>
            </a:r>
            <a:endParaRPr lang="en-US" sz="1800">
              <a:cs typeface="Calibri" panose="020F0502020204030204" pitchFamily="34" charset="0"/>
            </a:endParaRPr>
          </a:p>
          <a:p>
            <a:pPr marL="229870" indent="-229870"/>
            <a:r>
              <a:rPr lang="en-US" sz="1800">
                <a:latin typeface="Calibri"/>
                <a:cs typeface="Calibri"/>
              </a:rPr>
              <a:t>Emphasize that vaccination is a personal decision and offer to discuss it in more depth.</a:t>
            </a:r>
          </a:p>
          <a:p>
            <a:pPr marL="229870" indent="-229870"/>
            <a:endParaRPr lang="en-US">
              <a:cs typeface="Calibri" panose="020F0502020204030204" pitchFamily="34" charset="0"/>
            </a:endParaRPr>
          </a:p>
          <a:p>
            <a:pPr marL="229870" indent="-229870"/>
            <a:endParaRPr lang="en-US">
              <a:cs typeface="Calibri" panose="020F0502020204030204" pitchFamily="34" charset="0"/>
            </a:endParaRPr>
          </a:p>
        </p:txBody>
      </p:sp>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D7326AD3-CC69-4DDB-A5F7-AA9E49A53284}"/>
              </a:ext>
            </a:extLst>
          </p:cNvPr>
          <p:cNvSpPr/>
          <p:nvPr/>
        </p:nvSpPr>
        <p:spPr>
          <a:xfrm>
            <a:off x="1583906" y="3068320"/>
            <a:ext cx="7275614" cy="1834953"/>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C000"/>
              </a:solidFill>
              <a:latin typeface="Myriad Web Pro"/>
            </a:endParaRPr>
          </a:p>
        </p:txBody>
      </p:sp>
      <p:sp>
        <p:nvSpPr>
          <p:cNvPr id="5" name="TextBox 4">
            <a:extLst>
              <a:ext uri="{FF2B5EF4-FFF2-40B4-BE49-F238E27FC236}">
                <a16:creationId xmlns:a16="http://schemas.microsoft.com/office/drawing/2014/main" id="{A4F3B182-AD84-4396-AA4F-46AF1EE512BB}"/>
              </a:ext>
            </a:extLst>
          </p:cNvPr>
          <p:cNvSpPr txBox="1"/>
          <p:nvPr/>
        </p:nvSpPr>
        <p:spPr>
          <a:xfrm>
            <a:off x="1752074" y="3096357"/>
            <a:ext cx="6934726" cy="1761226"/>
          </a:xfrm>
          <a:prstGeom prst="rect">
            <a:avLst/>
          </a:prstGeom>
          <a:solidFill>
            <a:srgbClr val="177D95"/>
          </a:solidFill>
          <a:ln>
            <a:solidFill>
              <a:srgbClr val="177D95"/>
            </a:solidFill>
          </a:ln>
        </p:spPr>
        <p:txBody>
          <a:bodyPr wrap="square" rtlCol="0">
            <a:spAutoFit/>
          </a:bodyPr>
          <a:lstStyle/>
          <a:p>
            <a:r>
              <a:rPr lang="en-US">
                <a:solidFill>
                  <a:schemeClr val="bg2"/>
                </a:solidFill>
                <a:latin typeface="Calibri"/>
                <a:cs typeface="Calibri"/>
              </a:rPr>
              <a:t>There is limited information about the safety of COVID-19 vaccines during pregnancy.  However, based on what we know about how these vaccines work, experts believe they are unlikely to pose a risk for pregnant patients. You may choose to get vaccinated if you are part of a group that is recommended for COVID-19 vaccine.  We can talk through this decision together.</a:t>
            </a:r>
          </a:p>
        </p:txBody>
      </p:sp>
    </p:spTree>
    <p:extLst>
      <p:ext uri="{BB962C8B-B14F-4D97-AF65-F5344CB8AC3E}">
        <p14:creationId xmlns:p14="http://schemas.microsoft.com/office/powerpoint/2010/main" val="244444312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5D36-F5D0-4643-B685-1B81A960E56B}"/>
              </a:ext>
            </a:extLst>
          </p:cNvPr>
          <p:cNvSpPr>
            <a:spLocks noGrp="1"/>
          </p:cNvSpPr>
          <p:nvPr>
            <p:ph type="title"/>
          </p:nvPr>
        </p:nvSpPr>
        <p:spPr/>
        <p:txBody>
          <a:bodyPr/>
          <a:lstStyle/>
          <a:p>
            <a:r>
              <a:rPr lang="en-US" sz="2600" dirty="0"/>
              <a:t>Q: Have these vaccines been tested in all populations? </a:t>
            </a:r>
          </a:p>
        </p:txBody>
      </p:sp>
      <p:sp>
        <p:nvSpPr>
          <p:cNvPr id="3" name="Text Placeholder 2">
            <a:extLst>
              <a:ext uri="{FF2B5EF4-FFF2-40B4-BE49-F238E27FC236}">
                <a16:creationId xmlns:a16="http://schemas.microsoft.com/office/drawing/2014/main" id="{0EDF9F9E-F930-4C3D-A0E5-F836D02B7FD8}"/>
              </a:ext>
            </a:extLst>
          </p:cNvPr>
          <p:cNvSpPr>
            <a:spLocks noGrp="1"/>
          </p:cNvSpPr>
          <p:nvPr>
            <p:ph type="body" sz="quarter" idx="10"/>
          </p:nvPr>
        </p:nvSpPr>
        <p:spPr>
          <a:xfrm>
            <a:off x="457200" y="1188719"/>
            <a:ext cx="8366760" cy="3145143"/>
          </a:xfrm>
        </p:spPr>
        <p:txBody>
          <a:bodyPr/>
          <a:lstStyle/>
          <a:p>
            <a:r>
              <a:rPr lang="en-US" sz="1800" dirty="0"/>
              <a:t>Explain that the clinical trials recruited a diverse mix of participants.</a:t>
            </a:r>
          </a:p>
          <a:p>
            <a:r>
              <a:rPr lang="en-US" sz="1800" dirty="0"/>
              <a:t>Be specific and provide the percentages of people from communities of color, people with underlying health conditions, and older adults included in the trials. </a:t>
            </a:r>
          </a:p>
          <a:p>
            <a:r>
              <a:rPr lang="en-US" sz="1800" dirty="0"/>
              <a:t>Reiterate that no serious safety concerns were identified.</a:t>
            </a:r>
          </a:p>
          <a:p>
            <a:endParaRPr lang="en-US" dirty="0"/>
          </a:p>
          <a:p>
            <a:endParaRPr lang="en-US" dirty="0"/>
          </a:p>
        </p:txBody>
      </p:sp>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D378D2A9-F72E-41C9-8CA7-8DA5263E93A0}"/>
              </a:ext>
            </a:extLst>
          </p:cNvPr>
          <p:cNvSpPr/>
          <p:nvPr/>
        </p:nvSpPr>
        <p:spPr>
          <a:xfrm>
            <a:off x="1596153" y="3149355"/>
            <a:ext cx="6664569" cy="1670539"/>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C000"/>
              </a:solidFill>
              <a:latin typeface="Myriad Web Pro"/>
            </a:endParaRPr>
          </a:p>
        </p:txBody>
      </p:sp>
      <p:sp>
        <p:nvSpPr>
          <p:cNvPr id="5" name="TextBox 4">
            <a:extLst>
              <a:ext uri="{FF2B5EF4-FFF2-40B4-BE49-F238E27FC236}">
                <a16:creationId xmlns:a16="http://schemas.microsoft.com/office/drawing/2014/main" id="{B45C7BDE-2E0F-4D9F-ABBF-4FC502A30964}"/>
              </a:ext>
            </a:extLst>
          </p:cNvPr>
          <p:cNvSpPr txBox="1"/>
          <p:nvPr/>
        </p:nvSpPr>
        <p:spPr>
          <a:xfrm>
            <a:off x="1688697" y="3245960"/>
            <a:ext cx="6479480" cy="1477328"/>
          </a:xfrm>
          <a:prstGeom prst="rect">
            <a:avLst/>
          </a:prstGeom>
          <a:solidFill>
            <a:srgbClr val="177D95"/>
          </a:solidFill>
          <a:ln>
            <a:solidFill>
              <a:srgbClr val="177D95"/>
            </a:solidFill>
          </a:ln>
        </p:spPr>
        <p:txBody>
          <a:bodyPr wrap="square" rtlCol="0">
            <a:spAutoFit/>
          </a:bodyPr>
          <a:lstStyle/>
          <a:p>
            <a:pPr defTabSz="685800"/>
            <a:r>
              <a:rPr lang="en-US">
                <a:solidFill>
                  <a:srgbClr val="FFFFFF"/>
                </a:solidFill>
                <a:latin typeface="Calibri" panose="020F0502020204030204" pitchFamily="34" charset="0"/>
                <a:cs typeface="Calibri" panose="020F0502020204030204" pitchFamily="34" charset="0"/>
              </a:rPr>
              <a:t>“The first two mRNA vaccines in line for FDA authorization were tested in a diverse group of people. About 30% of U.S. participants were Hispanic, African American, Asian or Native American. About half were older adults. There were no significant safety concerns identified in these or any other groups.”</a:t>
            </a:r>
          </a:p>
        </p:txBody>
      </p:sp>
    </p:spTree>
    <p:extLst>
      <p:ext uri="{BB962C8B-B14F-4D97-AF65-F5344CB8AC3E}">
        <p14:creationId xmlns:p14="http://schemas.microsoft.com/office/powerpoint/2010/main" val="56678872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69116" y="955930"/>
            <a:ext cx="8229600" cy="689591"/>
          </a:xfrm>
        </p:spPr>
        <p:txBody>
          <a:bodyPr/>
          <a:lstStyle/>
          <a:p>
            <a:br>
              <a:rPr lang="en-US">
                <a:ea typeface="Calibri" panose="020F0502020204030204" pitchFamily="34" charset="0"/>
                <a:cs typeface="Times New Roman" panose="02020603050405020304" pitchFamily="18" charset="0"/>
              </a:rPr>
            </a:br>
            <a:r>
              <a:rPr lang="en-US" sz="2600">
                <a:solidFill>
                  <a:schemeClr val="accent6">
                    <a:lumMod val="90000"/>
                    <a:lumOff val="10000"/>
                  </a:schemeClr>
                </a:solidFill>
                <a:ea typeface="Calibri" panose="020F0502020204030204" pitchFamily="34" charset="0"/>
                <a:cs typeface="Times New Roman" panose="02020603050405020304" pitchFamily="18" charset="0"/>
              </a:rPr>
              <a:t>Q: </a:t>
            </a:r>
            <a:r>
              <a:rPr lang="en-US" sz="2600">
                <a:ea typeface="Times New Roman" panose="02020603050405020304" pitchFamily="18" charset="0"/>
                <a:cs typeface="Calibri" panose="020F0502020204030204" pitchFamily="34" charset="0"/>
              </a:rPr>
              <a:t>Is it b</a:t>
            </a:r>
            <a:r>
              <a:rPr lang="en-US" sz="2600"/>
              <a:t>etter to get natural immunity rather than immunity from vaccines?</a:t>
            </a:r>
            <a:br>
              <a:rPr lang="en-US"/>
            </a:br>
            <a:br>
              <a:rPr lang="en-US">
                <a:ea typeface="Calibri" panose="020F0502020204030204" pitchFamily="34" charset="0"/>
                <a:cs typeface="Times New Roman" panose="02020603050405020304" pitchFamily="18" charset="0"/>
              </a:rPr>
            </a:br>
            <a:endParaRPr lang="es-GT" sz="2775">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457201" y="1108453"/>
            <a:ext cx="8229598" cy="3173837"/>
          </a:xfrm>
        </p:spPr>
        <p:txBody>
          <a:bodyPr/>
          <a:lstStyle/>
          <a:p>
            <a:pPr marL="229870" indent="-229870"/>
            <a:r>
              <a:rPr lang="en-US" sz="1800">
                <a:latin typeface="Calibri"/>
                <a:cs typeface="Calibri"/>
              </a:rPr>
              <a:t>Explain the potential serious risk COVID-19 poses to them and their loved ones if they get the illness or spread it to others, adding that the disease can be serious even if they are not in a high-risk group.</a:t>
            </a:r>
            <a:endParaRPr lang="en-US">
              <a:latin typeface="Calibri"/>
              <a:cs typeface="Calibri"/>
            </a:endParaRPr>
          </a:p>
          <a:p>
            <a:pPr marL="229870" indent="-229870"/>
            <a:r>
              <a:rPr lang="en-US" sz="1800">
                <a:latin typeface="Calibri"/>
                <a:cs typeface="Calibri"/>
              </a:rPr>
              <a:t>Explain that scientists are still learning more about the virus that causes COVID-19. It is not known whether getting COVID-19 disease will protect everyone against getting it again or, if it does, how long that protection might last.</a:t>
            </a:r>
          </a:p>
          <a:p>
            <a:pPr marL="229870" indent="-229870"/>
            <a:endParaRPr lang="en-US" sz="1650">
              <a:cs typeface="Calibri" panose="020F0502020204030204" pitchFamily="34" charset="0"/>
            </a:endParaRPr>
          </a:p>
        </p:txBody>
      </p:sp>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811726F6-4521-4FA7-8D88-B7FC2153AEF4}"/>
              </a:ext>
            </a:extLst>
          </p:cNvPr>
          <p:cNvSpPr/>
          <p:nvPr/>
        </p:nvSpPr>
        <p:spPr>
          <a:xfrm>
            <a:off x="1696254" y="3054730"/>
            <a:ext cx="7091836" cy="1930400"/>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C000"/>
              </a:solidFill>
              <a:latin typeface="Myriad Web Pro"/>
            </a:endParaRPr>
          </a:p>
        </p:txBody>
      </p:sp>
      <p:sp>
        <p:nvSpPr>
          <p:cNvPr id="5" name="TextBox 4" descr="Speech bubble depicting a conversation between a healthcare provider and a patient">
            <a:extLst>
              <a:ext uri="{FF2B5EF4-FFF2-40B4-BE49-F238E27FC236}">
                <a16:creationId xmlns:a16="http://schemas.microsoft.com/office/drawing/2014/main" id="{8563396E-C950-4588-99EA-5947C0F87B0D}"/>
              </a:ext>
            </a:extLst>
          </p:cNvPr>
          <p:cNvSpPr txBox="1"/>
          <p:nvPr/>
        </p:nvSpPr>
        <p:spPr>
          <a:xfrm>
            <a:off x="1874208" y="3162772"/>
            <a:ext cx="6812591" cy="1754326"/>
          </a:xfrm>
          <a:prstGeom prst="rect">
            <a:avLst/>
          </a:prstGeom>
          <a:solidFill>
            <a:srgbClr val="177D95"/>
          </a:solidFill>
          <a:ln>
            <a:solidFill>
              <a:srgbClr val="177D95"/>
            </a:solidFill>
          </a:ln>
        </p:spPr>
        <p:txBody>
          <a:bodyPr wrap="square" rtlCol="0">
            <a:spAutoFit/>
          </a:bodyPr>
          <a:lstStyle/>
          <a:p>
            <a:pPr defTabSz="685800"/>
            <a:r>
              <a:rPr lang="en-US">
                <a:solidFill>
                  <a:srgbClr val="FFFFFF"/>
                </a:solidFill>
                <a:latin typeface="Calibri" panose="020F0502020204030204" pitchFamily="34" charset="0"/>
                <a:cs typeface="Calibri" panose="020F0502020204030204" pitchFamily="34" charset="0"/>
              </a:rPr>
              <a:t>“Both this disease and the vaccine are new. We don’t know how long protection lasts for those who get infected or those who are vaccinated. What we do know is that COVID-19 has caused very serious illness and death for a lot of people. If you get COVID-19, you also risk giving it to loved ones who may get sick. Getting a COVID-19 vaccine is a safer choice.”</a:t>
            </a:r>
          </a:p>
        </p:txBody>
      </p:sp>
    </p:spTree>
    <p:extLst>
      <p:ext uri="{BB962C8B-B14F-4D97-AF65-F5344CB8AC3E}">
        <p14:creationId xmlns:p14="http://schemas.microsoft.com/office/powerpoint/2010/main" val="2879620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444137" y="582943"/>
            <a:ext cx="8460630" cy="689591"/>
          </a:xfrm>
        </p:spPr>
        <p:txBody>
          <a:bodyPr/>
          <a:lstStyle/>
          <a:p>
            <a:br>
              <a:rPr lang="en-US" sz="2600">
                <a:ea typeface="Calibri" panose="020F0502020204030204" pitchFamily="34" charset="0"/>
                <a:cs typeface="Times New Roman" panose="02020603050405020304" pitchFamily="18" charset="0"/>
              </a:rPr>
            </a:br>
            <a:r>
              <a:rPr lang="en-US" sz="2600">
                <a:solidFill>
                  <a:schemeClr val="accent6">
                    <a:lumMod val="90000"/>
                    <a:lumOff val="10000"/>
                  </a:schemeClr>
                </a:solidFill>
                <a:ea typeface="Times New Roman" panose="02020603050405020304" pitchFamily="18" charset="0"/>
                <a:cs typeface="Calibri" panose="020F0502020204030204" pitchFamily="34" charset="0"/>
              </a:rPr>
              <a:t>Q: </a:t>
            </a:r>
            <a:r>
              <a:rPr lang="en-US" sz="2600">
                <a:ea typeface="Times New Roman" panose="02020603050405020304" pitchFamily="18" charset="0"/>
                <a:cs typeface="Calibri" panose="020F0502020204030204" pitchFamily="34" charset="0"/>
              </a:rPr>
              <a:t>Will the shot hurt? Will it make me sick</a:t>
            </a:r>
            <a:r>
              <a:rPr lang="en-US" sz="2600">
                <a:solidFill>
                  <a:schemeClr val="accent2">
                    <a:lumMod val="75000"/>
                  </a:schemeClr>
                </a:solidFill>
                <a:ea typeface="Times New Roman" panose="02020603050405020304" pitchFamily="18" charset="0"/>
                <a:cs typeface="Calibri" panose="020F0502020204030204" pitchFamily="34" charset="0"/>
              </a:rPr>
              <a:t>? </a:t>
            </a:r>
            <a:r>
              <a:rPr lang="en-US" sz="2600">
                <a:ea typeface="Times New Roman" panose="02020603050405020304" pitchFamily="18" charset="0"/>
                <a:cs typeface="Calibri" panose="020F0502020204030204" pitchFamily="34" charset="0"/>
              </a:rPr>
              <a:t>What about the side effects?</a:t>
            </a:r>
            <a:br>
              <a:rPr lang="en-US" sz="2600">
                <a:ea typeface="Calibri" panose="020F0502020204030204" pitchFamily="34" charset="0"/>
                <a:cs typeface="Times New Roman" panose="02020603050405020304" pitchFamily="18" charset="0"/>
              </a:rPr>
            </a:br>
            <a:endParaRPr lang="es-GT" sz="260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444137" y="973458"/>
            <a:ext cx="8024697" cy="3341688"/>
          </a:xfrm>
        </p:spPr>
        <p:txBody>
          <a:bodyPr/>
          <a:lstStyle/>
          <a:p>
            <a:r>
              <a:rPr lang="en-US" sz="1800" dirty="0"/>
              <a:t>Explain that they cannot get COVID-19 from the vaccine. </a:t>
            </a:r>
          </a:p>
          <a:p>
            <a:r>
              <a:rPr lang="en-US" sz="1800" dirty="0"/>
              <a:t>Explain what the most common side effects from vaccination are, how severe they may be, and that they typically go away on their own within a week.</a:t>
            </a:r>
          </a:p>
          <a:p>
            <a:pPr lvl="1"/>
            <a:r>
              <a:rPr lang="en-US" sz="1600" dirty="0"/>
              <a:t>Make sure patients know that a fever is a potential side effect.</a:t>
            </a:r>
            <a:endParaRPr lang="en-US" sz="1800" dirty="0"/>
          </a:p>
          <a:p>
            <a:r>
              <a:rPr lang="en-US" sz="1800" dirty="0"/>
              <a:t>Provide a comparison if it is appropriate for the patient (for example, pain after receiving the shingles vaccine for older adults who have received it).</a:t>
            </a:r>
          </a:p>
        </p:txBody>
      </p:sp>
      <p:sp>
        <p:nvSpPr>
          <p:cNvPr id="8" name="Speech Bubble: Rectangle with Corners Rounded 7" descr="Speech bubble depicting a conversation between a healthcare provider and a patient">
            <a:extLst>
              <a:ext uri="{FF2B5EF4-FFF2-40B4-BE49-F238E27FC236}">
                <a16:creationId xmlns:a16="http://schemas.microsoft.com/office/drawing/2014/main" id="{BB1AF312-934D-4034-8A6A-98F550D0D145}"/>
              </a:ext>
            </a:extLst>
          </p:cNvPr>
          <p:cNvSpPr/>
          <p:nvPr/>
        </p:nvSpPr>
        <p:spPr>
          <a:xfrm>
            <a:off x="1069356" y="2944320"/>
            <a:ext cx="7835411" cy="1878571"/>
          </a:xfrm>
          <a:prstGeom prst="wedgeRoundRectCallout">
            <a:avLst>
              <a:gd name="adj1" fmla="val -58875"/>
              <a:gd name="adj2" fmla="val -48476"/>
              <a:gd name="adj3" fmla="val 16667"/>
            </a:avLst>
          </a:prstGeom>
          <a:solidFill>
            <a:srgbClr val="17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C6ADCA-53DA-4A97-8683-65EB8AF8FAA7}"/>
              </a:ext>
            </a:extLst>
          </p:cNvPr>
          <p:cNvSpPr/>
          <p:nvPr/>
        </p:nvSpPr>
        <p:spPr>
          <a:xfrm>
            <a:off x="1258641" y="3009610"/>
            <a:ext cx="7441222" cy="1661993"/>
          </a:xfrm>
          <a:prstGeom prst="rect">
            <a:avLst/>
          </a:prstGeom>
          <a:solidFill>
            <a:srgbClr val="177D95"/>
          </a:solidFill>
        </p:spPr>
        <p:txBody>
          <a:bodyPr wrap="square">
            <a:spAutoFit/>
          </a:bodyPr>
          <a:lstStyle/>
          <a:p>
            <a:r>
              <a:rPr lang="en-US" sz="1600">
                <a:solidFill>
                  <a:schemeClr val="bg2"/>
                </a:solidFill>
                <a:latin typeface="Calibri" panose="020F0502020204030204" pitchFamily="34" charset="0"/>
                <a:cs typeface="Calibri" panose="020F0502020204030204" pitchFamily="34" charset="0"/>
              </a:rPr>
              <a:t>“These side effects are signs that your immune system is doing exactly what it is supposed to do. It is working and building up protection to disease.”</a:t>
            </a:r>
          </a:p>
          <a:p>
            <a:endParaRPr lang="en-US" sz="600">
              <a:solidFill>
                <a:schemeClr val="bg2"/>
              </a:solidFill>
              <a:latin typeface="Calibri" panose="020F0502020204030204" pitchFamily="34" charset="0"/>
              <a:cs typeface="Calibri" panose="020F0502020204030204" pitchFamily="34" charset="0"/>
            </a:endParaRPr>
          </a:p>
          <a:p>
            <a:r>
              <a:rPr lang="en-US" sz="1600">
                <a:solidFill>
                  <a:schemeClr val="bg2"/>
                </a:solidFill>
                <a:latin typeface="Calibri" panose="020F0502020204030204" pitchFamily="34" charset="0"/>
                <a:cs typeface="Calibri" panose="020F0502020204030204" pitchFamily="34" charset="0"/>
              </a:rPr>
              <a:t>“Most people do not have serious problems after getting a vaccine. However, your arm may be sore or swollen. These symptoms usually go away on their own within a week. Some people report getting a headache, fever, fatigue, or body aches after getting a vaccine. “</a:t>
            </a:r>
          </a:p>
        </p:txBody>
      </p:sp>
    </p:spTree>
    <p:extLst>
      <p:ext uri="{BB962C8B-B14F-4D97-AF65-F5344CB8AC3E}">
        <p14:creationId xmlns:p14="http://schemas.microsoft.com/office/powerpoint/2010/main" val="273156912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36330" y="204299"/>
            <a:ext cx="8368437" cy="689591"/>
          </a:xfrm>
        </p:spPr>
        <p:txBody>
          <a:bodyPr/>
          <a:lstStyle/>
          <a:p>
            <a:br>
              <a:rPr lang="en-US" sz="2600">
                <a:ea typeface="Calibri" panose="020F0502020204030204" pitchFamily="34" charset="0"/>
                <a:cs typeface="Times New Roman" panose="02020603050405020304" pitchFamily="18" charset="0"/>
              </a:rPr>
            </a:br>
            <a:r>
              <a:rPr lang="en-US" sz="2600">
                <a:solidFill>
                  <a:schemeClr val="accent6">
                    <a:lumMod val="90000"/>
                    <a:lumOff val="10000"/>
                  </a:schemeClr>
                </a:solidFill>
                <a:ea typeface="Calibri" panose="020F0502020204030204" pitchFamily="34" charset="0"/>
                <a:cs typeface="Times New Roman" panose="02020603050405020304" pitchFamily="18" charset="0"/>
              </a:rPr>
              <a:t>Q: </a:t>
            </a:r>
            <a:r>
              <a:rPr lang="en-US" sz="2600">
                <a:ea typeface="Calibri" panose="020F0502020204030204" pitchFamily="34" charset="0"/>
                <a:cs typeface="Calibri" panose="020F0502020204030204" pitchFamily="34" charset="0"/>
              </a:rPr>
              <a:t>How do we know these vaccines are safe when they are so new? What about long-term side effects?</a:t>
            </a:r>
            <a:endParaRPr lang="es-GT" sz="260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536330" y="1092010"/>
            <a:ext cx="8185557" cy="3150667"/>
          </a:xfrm>
        </p:spPr>
        <p:txBody>
          <a:bodyPr/>
          <a:lstStyle/>
          <a:p>
            <a:pPr marL="229870" indent="-229870"/>
            <a:r>
              <a:rPr lang="en-US" sz="1800" dirty="0"/>
              <a:t>Explain how FDA and CDC are continuing to monitor safety.</a:t>
            </a:r>
          </a:p>
          <a:p>
            <a:pPr marL="229870" indent="-229870"/>
            <a:r>
              <a:rPr lang="en-US" sz="1800" dirty="0"/>
              <a:t>Let patients know that ACIP will take action to address any potential safety problems detected.</a:t>
            </a:r>
            <a:endParaRPr lang="en-US" sz="1800" dirty="0">
              <a:cs typeface="Calibri" panose="020F0502020204030204" pitchFamily="34" charset="0"/>
            </a:endParaRPr>
          </a:p>
          <a:p>
            <a:pPr marL="229870" indent="-229870"/>
            <a:r>
              <a:rPr lang="en-US" sz="1800" dirty="0">
                <a:latin typeface="Calibri"/>
                <a:cs typeface="Calibri"/>
              </a:rPr>
              <a:t>Compare the potential serious risk of COVID-19 illness with what is currently known about the safety of COVID-19 vaccines.</a:t>
            </a:r>
          </a:p>
          <a:p>
            <a:pPr lvl="1"/>
            <a:endParaRPr lang="en-US" sz="2100" dirty="0"/>
          </a:p>
          <a:p>
            <a:pPr marL="229870" indent="-229870"/>
            <a:endParaRPr lang="en-US" sz="1650" dirty="0">
              <a:cs typeface="Calibri" panose="020F0502020204030204" pitchFamily="34" charset="0"/>
            </a:endParaRPr>
          </a:p>
        </p:txBody>
      </p:sp>
      <p:grpSp>
        <p:nvGrpSpPr>
          <p:cNvPr id="6" name="Group 5" descr="Speech bubble depicting a conversation between a healthcare provider and a patient">
            <a:extLst>
              <a:ext uri="{FF2B5EF4-FFF2-40B4-BE49-F238E27FC236}">
                <a16:creationId xmlns:a16="http://schemas.microsoft.com/office/drawing/2014/main" id="{F1ECFEC6-14FC-4024-AA9C-883175D2CB51}"/>
              </a:ext>
            </a:extLst>
          </p:cNvPr>
          <p:cNvGrpSpPr/>
          <p:nvPr/>
        </p:nvGrpSpPr>
        <p:grpSpPr>
          <a:xfrm>
            <a:off x="1078992" y="2854776"/>
            <a:ext cx="7825775" cy="1927378"/>
            <a:chOff x="-3938266" y="3295529"/>
            <a:chExt cx="12387674" cy="1761445"/>
          </a:xfrm>
        </p:grpSpPr>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24B1EB67-5DAC-4939-B6CB-F030A87D2FA2}"/>
                </a:ext>
              </a:extLst>
            </p:cNvPr>
            <p:cNvSpPr/>
            <p:nvPr/>
          </p:nvSpPr>
          <p:spPr>
            <a:xfrm>
              <a:off x="-3938266" y="3295529"/>
              <a:ext cx="12387674" cy="1761445"/>
            </a:xfrm>
            <a:prstGeom prst="wedgeRoundRectCallout">
              <a:avLst>
                <a:gd name="adj1" fmla="val -53998"/>
                <a:gd name="adj2" fmla="val -43661"/>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C000"/>
                </a:solidFill>
                <a:latin typeface="Myriad Web Pro"/>
              </a:endParaRPr>
            </a:p>
          </p:txBody>
        </p:sp>
        <p:sp>
          <p:nvSpPr>
            <p:cNvPr id="5" name="TextBox 4">
              <a:extLst>
                <a:ext uri="{FF2B5EF4-FFF2-40B4-BE49-F238E27FC236}">
                  <a16:creationId xmlns:a16="http://schemas.microsoft.com/office/drawing/2014/main" id="{3AF8A54F-D63F-43F2-8093-D897F1A940F8}"/>
                </a:ext>
              </a:extLst>
            </p:cNvPr>
            <p:cNvSpPr txBox="1"/>
            <p:nvPr/>
          </p:nvSpPr>
          <p:spPr>
            <a:xfrm>
              <a:off x="-3670811" y="3346478"/>
              <a:ext cx="11852762" cy="1659548"/>
            </a:xfrm>
            <a:prstGeom prst="rect">
              <a:avLst/>
            </a:prstGeom>
            <a:solidFill>
              <a:srgbClr val="177D95"/>
            </a:solidFill>
            <a:ln>
              <a:solidFill>
                <a:srgbClr val="177D95"/>
              </a:solidFill>
            </a:ln>
          </p:spPr>
          <p:txBody>
            <a:bodyPr wrap="square" rtlCol="0">
              <a:spAutoFit/>
            </a:bodyPr>
            <a:lstStyle/>
            <a:p>
              <a:pPr defTabSz="685800"/>
              <a:r>
                <a:rPr lang="en-US" sz="1600" dirty="0">
                  <a:solidFill>
                    <a:schemeClr val="bg2"/>
                  </a:solidFill>
                  <a:latin typeface="Calibri" panose="020F0502020204030204" pitchFamily="34" charset="0"/>
                  <a:cs typeface="Calibri" panose="020F0502020204030204" pitchFamily="34" charset="0"/>
                </a:rPr>
                <a:t>“COVID-19 vaccines are being tested in large clinical trials to learn more about their safety and effectiveness. However, it does take time and more people getting vaccinated before we can learn about very rare or long-term side effects. That is why safety monitoring will continue. CDC has an independent group of experts that reviews all the safety data as they come in and provides regular safety updates. Any possible problems will be quickly investigated to find out if the issue is related to the COVID-19 vaccine and determine the best course of action.”</a:t>
              </a:r>
            </a:p>
          </p:txBody>
        </p:sp>
      </p:grpSp>
    </p:spTree>
    <p:extLst>
      <p:ext uri="{BB962C8B-B14F-4D97-AF65-F5344CB8AC3E}">
        <p14:creationId xmlns:p14="http://schemas.microsoft.com/office/powerpoint/2010/main" val="76911485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409303" y="195715"/>
            <a:ext cx="8422570" cy="689591"/>
          </a:xfrm>
        </p:spPr>
        <p:txBody>
          <a:bodyPr/>
          <a:lstStyle/>
          <a:p>
            <a:br>
              <a:rPr lang="en-US" sz="2600">
                <a:ea typeface="Calibri" panose="020F0502020204030204" pitchFamily="34" charset="0"/>
                <a:cs typeface="Times New Roman" panose="02020603050405020304" pitchFamily="18" charset="0"/>
              </a:rPr>
            </a:br>
            <a:r>
              <a:rPr lang="en-US" sz="2600">
                <a:solidFill>
                  <a:schemeClr val="accent6">
                    <a:lumMod val="90000"/>
                    <a:lumOff val="10000"/>
                  </a:schemeClr>
                </a:solidFill>
                <a:ea typeface="Calibri" panose="020F0502020204030204" pitchFamily="34" charset="0"/>
                <a:cs typeface="Times New Roman" panose="02020603050405020304" pitchFamily="18" charset="0"/>
              </a:rPr>
              <a:t>Q: </a:t>
            </a:r>
            <a:r>
              <a:rPr lang="en-US" sz="2600"/>
              <a:t>How many doses are needed and why?</a:t>
            </a:r>
            <a:endParaRPr lang="es-GT" sz="260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387045" y="989280"/>
            <a:ext cx="8589626" cy="2995980"/>
          </a:xfrm>
        </p:spPr>
        <p:txBody>
          <a:bodyPr/>
          <a:lstStyle/>
          <a:p>
            <a:pPr marL="229870" indent="-229870"/>
            <a:r>
              <a:rPr lang="en-US" sz="1800" dirty="0">
                <a:latin typeface="Calibri"/>
                <a:cs typeface="Calibri"/>
              </a:rPr>
              <a:t>Explain that two shots are needed to provide the best protection against COVID-19 for both mRNA vaccines. The first shot primes the immune system, helping it recognize the virus, and the second shot strengthens the immune response.</a:t>
            </a:r>
          </a:p>
          <a:p>
            <a:pPr marL="229870" indent="-229870"/>
            <a:r>
              <a:rPr lang="en-US" sz="1800" dirty="0">
                <a:latin typeface="Calibri"/>
                <a:cs typeface="Calibri"/>
              </a:rPr>
              <a:t>Explain that COVID-19 vaccines may differ in the number of doses needed and the spacing between doses.</a:t>
            </a:r>
          </a:p>
          <a:p>
            <a:pPr marL="229870" indent="-229870">
              <a:tabLst>
                <a:tab pos="2397125" algn="l"/>
              </a:tabLst>
            </a:pPr>
            <a:r>
              <a:rPr lang="en-US" sz="1800" dirty="0"/>
              <a:t>When applicable, explain the dosing options available in your office and encourage the patient to set up an appointment before they leave to come back for a second dose.</a:t>
            </a:r>
            <a:endParaRPr lang="en-US" sz="1800" dirty="0">
              <a:cs typeface="Calibri" panose="020F0502020204030204" pitchFamily="34" charset="0"/>
            </a:endParaRPr>
          </a:p>
          <a:p>
            <a:pPr marL="457200" lvl="1" indent="0">
              <a:buNone/>
            </a:pPr>
            <a:endParaRPr lang="en-US" dirty="0"/>
          </a:p>
          <a:p>
            <a:pPr lvl="1"/>
            <a:endParaRPr lang="en-US" dirty="0"/>
          </a:p>
          <a:p>
            <a:pPr marL="0" indent="0">
              <a:buNone/>
            </a:pPr>
            <a:endParaRPr lang="en-US" sz="1650" dirty="0"/>
          </a:p>
        </p:txBody>
      </p:sp>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358C6595-1351-4C3D-B8AE-B0FCE56AA8C5}"/>
              </a:ext>
            </a:extLst>
          </p:cNvPr>
          <p:cNvSpPr/>
          <p:nvPr/>
        </p:nvSpPr>
        <p:spPr>
          <a:xfrm>
            <a:off x="1667638" y="3240871"/>
            <a:ext cx="7236634" cy="1433979"/>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FFC000"/>
              </a:solidFill>
              <a:latin typeface="Myriad Web Pro"/>
            </a:endParaRPr>
          </a:p>
        </p:txBody>
      </p:sp>
      <p:sp>
        <p:nvSpPr>
          <p:cNvPr id="5" name="TextBox 4">
            <a:extLst>
              <a:ext uri="{FF2B5EF4-FFF2-40B4-BE49-F238E27FC236}">
                <a16:creationId xmlns:a16="http://schemas.microsoft.com/office/drawing/2014/main" id="{DDF7E6C1-F28D-4C43-8D37-267F02631398}"/>
              </a:ext>
            </a:extLst>
          </p:cNvPr>
          <p:cNvSpPr txBox="1"/>
          <p:nvPr/>
        </p:nvSpPr>
        <p:spPr>
          <a:xfrm>
            <a:off x="1740037" y="3344845"/>
            <a:ext cx="7091836" cy="1200329"/>
          </a:xfrm>
          <a:prstGeom prst="rect">
            <a:avLst/>
          </a:prstGeom>
          <a:solidFill>
            <a:srgbClr val="177D95"/>
          </a:solidFill>
          <a:ln>
            <a:solidFill>
              <a:srgbClr val="177D95"/>
            </a:solidFill>
          </a:ln>
        </p:spPr>
        <p:txBody>
          <a:bodyPr wrap="square" rtlCol="0">
            <a:spAutoFit/>
          </a:bodyPr>
          <a:lstStyle/>
          <a:p>
            <a:pPr defTabSz="685800"/>
            <a:r>
              <a:rPr lang="en-US" dirty="0">
                <a:solidFill>
                  <a:srgbClr val="FFFFFF"/>
                </a:solidFill>
                <a:latin typeface="Calibri" panose="020F0502020204030204" pitchFamily="34" charset="0"/>
                <a:cs typeface="Calibri" panose="020F0502020204030204" pitchFamily="34" charset="0"/>
              </a:rPr>
              <a:t>“</a:t>
            </a:r>
            <a:r>
              <a:rPr lang="en-US" dirty="0">
                <a:solidFill>
                  <a:schemeClr val="bg2"/>
                </a:solidFill>
                <a:latin typeface="Calibri" panose="020F0502020204030204" pitchFamily="34" charset="0"/>
                <a:cs typeface="Calibri" panose="020F0502020204030204" pitchFamily="34" charset="0"/>
              </a:rPr>
              <a:t>Nearly all COVID-19 vaccines being studied in the United States require two shots. The first shot starts building protection, but everyone has to come back a few weeks later for the second one to get the most protection the vaccine can offer.”</a:t>
            </a:r>
          </a:p>
        </p:txBody>
      </p:sp>
    </p:spTree>
    <p:extLst>
      <p:ext uri="{BB962C8B-B14F-4D97-AF65-F5344CB8AC3E}">
        <p14:creationId xmlns:p14="http://schemas.microsoft.com/office/powerpoint/2010/main" val="260214329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8F63-7AAB-4AD6-8064-251EC64FFC8E}"/>
              </a:ext>
            </a:extLst>
          </p:cNvPr>
          <p:cNvSpPr>
            <a:spLocks noGrp="1"/>
          </p:cNvSpPr>
          <p:nvPr>
            <p:ph type="title"/>
          </p:nvPr>
        </p:nvSpPr>
        <p:spPr>
          <a:xfrm>
            <a:off x="457200" y="208011"/>
            <a:ext cx="8229600" cy="689591"/>
          </a:xfrm>
        </p:spPr>
        <p:txBody>
          <a:bodyPr/>
          <a:lstStyle/>
          <a:p>
            <a:r>
              <a:rPr lang="en-US" sz="2600" dirty="0">
                <a:solidFill>
                  <a:schemeClr val="accent1">
                    <a:lumMod val="50000"/>
                  </a:schemeClr>
                </a:solidFill>
              </a:rPr>
              <a:t>Q: </a:t>
            </a:r>
            <a:r>
              <a:rPr lang="en-US" sz="2600" dirty="0"/>
              <a:t>Do I have to continue to wear a mask and avoid close contact with others after I have been vaccinated? </a:t>
            </a:r>
          </a:p>
        </p:txBody>
      </p:sp>
      <p:sp>
        <p:nvSpPr>
          <p:cNvPr id="3" name="Text Placeholder 2">
            <a:extLst>
              <a:ext uri="{FF2B5EF4-FFF2-40B4-BE49-F238E27FC236}">
                <a16:creationId xmlns:a16="http://schemas.microsoft.com/office/drawing/2014/main" id="{E7EC6A08-B4FB-455D-9472-905389E85FA6}"/>
              </a:ext>
            </a:extLst>
          </p:cNvPr>
          <p:cNvSpPr>
            <a:spLocks noGrp="1"/>
          </p:cNvSpPr>
          <p:nvPr>
            <p:ph type="body" sz="quarter" idx="10"/>
          </p:nvPr>
        </p:nvSpPr>
        <p:spPr>
          <a:xfrm>
            <a:off x="457200" y="1050002"/>
            <a:ext cx="8229600" cy="3341688"/>
          </a:xfrm>
        </p:spPr>
        <p:txBody>
          <a:bodyPr/>
          <a:lstStyle/>
          <a:p>
            <a:r>
              <a:rPr lang="en-US" sz="1800" dirty="0"/>
              <a:t>Explain that there is not enough information currently available to say if or when CDC will stop recommending that people wear masks and avoid close contact with others. Factors that are being considered include how many people get vaccinated and how the virus is spreading in communities.</a:t>
            </a:r>
          </a:p>
          <a:p>
            <a:r>
              <a:rPr lang="en-US" sz="1800" dirty="0"/>
              <a:t>Explain that we don’t yet know if the vaccine reduces transmission of SARS-CoV-2.</a:t>
            </a:r>
          </a:p>
          <a:p>
            <a:r>
              <a:rPr lang="en-US" sz="1800" dirty="0"/>
              <a:t>Emphasize that these precautions will need to be observed until the vaccine is in widespread use and disease rates start to decline.</a:t>
            </a:r>
          </a:p>
          <a:p>
            <a:endParaRPr lang="en-US" dirty="0"/>
          </a:p>
        </p:txBody>
      </p:sp>
      <p:sp>
        <p:nvSpPr>
          <p:cNvPr id="7" name="Speech Bubble: Rectangle with Corners Rounded 6" descr="Green speech bubble">
            <a:extLst>
              <a:ext uri="{FF2B5EF4-FFF2-40B4-BE49-F238E27FC236}">
                <a16:creationId xmlns:a16="http://schemas.microsoft.com/office/drawing/2014/main" id="{13DC671E-7576-4A9E-8364-60391529C70D}"/>
              </a:ext>
            </a:extLst>
          </p:cNvPr>
          <p:cNvSpPr/>
          <p:nvPr/>
        </p:nvSpPr>
        <p:spPr>
          <a:xfrm>
            <a:off x="1594964" y="3211287"/>
            <a:ext cx="6927244" cy="1865717"/>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dirty="0">
                <a:solidFill>
                  <a:schemeClr val="bg2"/>
                </a:solidFill>
                <a:latin typeface="Calibri"/>
                <a:cs typeface="Calibri"/>
              </a:rPr>
              <a:t>Right now, experts don’t know how long the vaccine will protect you, so it is important to keep covering your mouth and nose with a mask, washing hands often, and staying at least 6 feet away from others after getting each dose of the vaccine. </a:t>
            </a:r>
            <a:r>
              <a:rPr lang="en-US" sz="1600" dirty="0">
                <a:solidFill>
                  <a:schemeClr val="bg2"/>
                </a:solidFill>
                <a:latin typeface="Calibri" panose="020F0502020204030204" pitchFamily="34" charset="0"/>
                <a:cs typeface="Calibri" panose="020F0502020204030204" pitchFamily="34" charset="0"/>
              </a:rPr>
              <a:t>We also know not everyone will be able to get vaccinated right away, so it’s still important to protect yourself and others. </a:t>
            </a:r>
            <a:r>
              <a:rPr lang="en-US" sz="1600" dirty="0">
                <a:solidFill>
                  <a:schemeClr val="bg2"/>
                </a:solidFill>
                <a:latin typeface="Calibri"/>
                <a:cs typeface="Calibri"/>
              </a:rPr>
              <a:t> Everyone who gets vaccinated should continue taking these precautions until the vaccine is in widespread use and COVID-19 rates have declined.</a:t>
            </a:r>
          </a:p>
        </p:txBody>
      </p:sp>
    </p:spTree>
    <p:extLst>
      <p:ext uri="{BB962C8B-B14F-4D97-AF65-F5344CB8AC3E}">
        <p14:creationId xmlns:p14="http://schemas.microsoft.com/office/powerpoint/2010/main" val="427563924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7664-ACA2-4BA9-8954-6171D2A14E37}"/>
              </a:ext>
            </a:extLst>
          </p:cNvPr>
          <p:cNvSpPr>
            <a:spLocks noGrp="1"/>
          </p:cNvSpPr>
          <p:nvPr>
            <p:ph type="title"/>
          </p:nvPr>
        </p:nvSpPr>
        <p:spPr>
          <a:xfrm>
            <a:off x="457200" y="189970"/>
            <a:ext cx="8229600" cy="689591"/>
          </a:xfrm>
        </p:spPr>
        <p:txBody>
          <a:bodyPr/>
          <a:lstStyle/>
          <a:p>
            <a:r>
              <a:rPr lang="en-US" sz="2600"/>
              <a:t>Proactively explain side effects</a:t>
            </a:r>
          </a:p>
        </p:txBody>
      </p:sp>
      <p:sp>
        <p:nvSpPr>
          <p:cNvPr id="3" name="Text Placeholder 2">
            <a:extLst>
              <a:ext uri="{FF2B5EF4-FFF2-40B4-BE49-F238E27FC236}">
                <a16:creationId xmlns:a16="http://schemas.microsoft.com/office/drawing/2014/main" id="{08CAB013-F19A-432D-AD83-2F6E451172AA}"/>
              </a:ext>
            </a:extLst>
          </p:cNvPr>
          <p:cNvSpPr>
            <a:spLocks noGrp="1"/>
          </p:cNvSpPr>
          <p:nvPr>
            <p:ph type="body" sz="quarter" idx="10"/>
          </p:nvPr>
        </p:nvSpPr>
        <p:spPr>
          <a:xfrm>
            <a:off x="457200" y="920927"/>
            <a:ext cx="8229600" cy="3341688"/>
          </a:xfrm>
        </p:spPr>
        <p:txBody>
          <a:bodyPr/>
          <a:lstStyle/>
          <a:p>
            <a:pPr marL="229870" indent="-229870"/>
            <a:r>
              <a:rPr lang="en-US" dirty="0"/>
              <a:t>Extremely important because:</a:t>
            </a:r>
          </a:p>
          <a:p>
            <a:pPr lvl="1"/>
            <a:r>
              <a:rPr lang="en-US" sz="1800" dirty="0"/>
              <a:t>New COVID-19 vaccines </a:t>
            </a:r>
            <a:r>
              <a:rPr lang="en-US" sz="1800" dirty="0">
                <a:solidFill>
                  <a:srgbClr val="000000"/>
                </a:solidFill>
              </a:rPr>
              <a:t>are reactogenic.  They ar</a:t>
            </a:r>
            <a:r>
              <a:rPr lang="en-US" sz="1800" dirty="0"/>
              <a:t>e likely to cause side effects, especially after the 2</a:t>
            </a:r>
            <a:r>
              <a:rPr lang="en-US" sz="1800" baseline="30000" dirty="0"/>
              <a:t>nd</a:t>
            </a:r>
            <a:r>
              <a:rPr lang="en-US" sz="1800" dirty="0"/>
              <a:t> dose.</a:t>
            </a:r>
          </a:p>
          <a:p>
            <a:pPr lvl="1"/>
            <a:r>
              <a:rPr lang="en-US" sz="1800" dirty="0"/>
              <a:t>Patients may confuse these side effects with COVID-19 or flu symptoms.</a:t>
            </a:r>
          </a:p>
          <a:p>
            <a:pPr lvl="1"/>
            <a:r>
              <a:rPr lang="en-US" sz="1800" dirty="0"/>
              <a:t>Patients may worry that the vaccine gave them COVID-19</a:t>
            </a:r>
            <a:r>
              <a:rPr lang="en-US" dirty="0"/>
              <a:t>.</a:t>
            </a:r>
          </a:p>
          <a:p>
            <a:pPr marL="229870" indent="-229870"/>
            <a:r>
              <a:rPr lang="en-US" dirty="0"/>
              <a:t>Things to emphasize:</a:t>
            </a:r>
            <a:endParaRPr lang="en-US" dirty="0">
              <a:cs typeface="Calibri" panose="020F0502020204030204" pitchFamily="34" charset="0"/>
            </a:endParaRPr>
          </a:p>
          <a:p>
            <a:pPr lvl="1"/>
            <a:r>
              <a:rPr lang="en-US" sz="1800" dirty="0">
                <a:latin typeface="Calibri"/>
                <a:cs typeface="Calibri"/>
              </a:rPr>
              <a:t>Side effects indicate a good immune response.</a:t>
            </a:r>
          </a:p>
          <a:p>
            <a:pPr lvl="1"/>
            <a:r>
              <a:rPr lang="en-US" sz="1800" dirty="0">
                <a:latin typeface="Calibri"/>
                <a:cs typeface="Calibri"/>
              </a:rPr>
              <a:t>Side effects are generally short-lived.</a:t>
            </a:r>
          </a:p>
          <a:p>
            <a:pPr lvl="1"/>
            <a:r>
              <a:rPr lang="en-US" sz="1800" dirty="0">
                <a:latin typeface="Calibri"/>
                <a:cs typeface="Calibri"/>
              </a:rPr>
              <a:t>It is important to return for second dose, even </a:t>
            </a:r>
          </a:p>
          <a:p>
            <a:pPr marL="457200" lvl="1" indent="288925">
              <a:spcBef>
                <a:spcPts val="0"/>
              </a:spcBef>
              <a:buNone/>
            </a:pPr>
            <a:r>
              <a:rPr lang="en-US" sz="1800" dirty="0">
                <a:latin typeface="Calibri"/>
                <a:cs typeface="Calibri"/>
              </a:rPr>
              <a:t>if the first dose has unpleasant side effects.</a:t>
            </a:r>
          </a:p>
          <a:p>
            <a:pPr lvl="1"/>
            <a:endParaRPr lang="en-US" sz="2400" dirty="0"/>
          </a:p>
          <a:p>
            <a:pPr lvl="1"/>
            <a:endParaRPr lang="en-US" dirty="0"/>
          </a:p>
          <a:p>
            <a:pPr marL="0" indent="0">
              <a:buNone/>
            </a:pPr>
            <a:endParaRPr lang="en-US" dirty="0"/>
          </a:p>
        </p:txBody>
      </p:sp>
      <p:pic>
        <p:nvPicPr>
          <p:cNvPr id="5" name="Picture 4" descr="A girl looking ill, sits on a sofa with a blanket. ">
            <a:extLst>
              <a:ext uri="{FF2B5EF4-FFF2-40B4-BE49-F238E27FC236}">
                <a16:creationId xmlns:a16="http://schemas.microsoft.com/office/drawing/2014/main" id="{5452F79B-0AA3-4C53-9BC9-DB0F9189D1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7328" y="2626180"/>
            <a:ext cx="3070713" cy="204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664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45123" y="198120"/>
            <a:ext cx="8598877" cy="689591"/>
          </a:xfrm>
        </p:spPr>
        <p:txBody>
          <a:bodyPr/>
          <a:lstStyle/>
          <a:p>
            <a:r>
              <a:rPr lang="en-US" sz="2600"/>
              <a:t>Wrapping up the conversation</a:t>
            </a:r>
            <a:endParaRPr lang="es-GT" sz="260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738762" y="1114038"/>
            <a:ext cx="7993758" cy="2915423"/>
          </a:xfrm>
        </p:spPr>
        <p:txBody>
          <a:bodyPr/>
          <a:lstStyle/>
          <a:p>
            <a:r>
              <a:rPr lang="en-US" sz="1800"/>
              <a:t>Encourage patients to take at least one action. </a:t>
            </a:r>
          </a:p>
          <a:p>
            <a:pPr marL="0" indent="228600">
              <a:spcBef>
                <a:spcPts val="0"/>
              </a:spcBef>
              <a:buNone/>
            </a:pPr>
            <a:r>
              <a:rPr lang="en-US" sz="1800"/>
              <a:t>For example:</a:t>
            </a:r>
          </a:p>
          <a:p>
            <a:pPr lvl="1"/>
            <a:r>
              <a:rPr lang="en-US" sz="1800"/>
              <a:t>Schedule the second-dose appointment </a:t>
            </a:r>
          </a:p>
          <a:p>
            <a:pPr marL="457200" lvl="1" indent="288925">
              <a:spcBef>
                <a:spcPts val="0"/>
              </a:spcBef>
              <a:buNone/>
            </a:pPr>
            <a:r>
              <a:rPr lang="en-US" sz="1800"/>
              <a:t>(if they got vaccinated that day).</a:t>
            </a:r>
          </a:p>
          <a:p>
            <a:pPr lvl="1"/>
            <a:r>
              <a:rPr lang="en-US" sz="1800"/>
              <a:t>Read additional information you </a:t>
            </a:r>
          </a:p>
          <a:p>
            <a:pPr marL="457200" lvl="1" indent="288925">
              <a:spcBef>
                <a:spcPts val="0"/>
              </a:spcBef>
              <a:buNone/>
            </a:pPr>
            <a:r>
              <a:rPr lang="en-US" sz="1800"/>
              <a:t>provide them (if they declined </a:t>
            </a:r>
          </a:p>
          <a:p>
            <a:pPr marL="457200" lvl="1" indent="288925">
              <a:spcBef>
                <a:spcPts val="0"/>
              </a:spcBef>
              <a:buNone/>
            </a:pPr>
            <a:r>
              <a:rPr lang="en-US" sz="1800"/>
              <a:t>vaccination).</a:t>
            </a:r>
          </a:p>
          <a:p>
            <a:r>
              <a:rPr lang="en-US" sz="1800"/>
              <a:t>If they decline, continue to remind them about the importance of getting a COVID-19 vaccine during future routine visits.</a:t>
            </a:r>
          </a:p>
          <a:p>
            <a:r>
              <a:rPr lang="en-US" sz="1800"/>
              <a:t>Wrap up the conversation by letting your patient know that you are open to continuing the discussion and answering any additional questions they may have.</a:t>
            </a:r>
          </a:p>
          <a:p>
            <a:endParaRPr lang="en-US" sz="2100"/>
          </a:p>
          <a:p>
            <a:endParaRPr lang="en-US" sz="1650"/>
          </a:p>
        </p:txBody>
      </p:sp>
      <p:pic>
        <p:nvPicPr>
          <p:cNvPr id="8" name="Picture 7" descr="Doctor putting a bandaid on the arm of an African American woman who has been vaccinated.  Both are wearing masks.">
            <a:extLst>
              <a:ext uri="{FF2B5EF4-FFF2-40B4-BE49-F238E27FC236}">
                <a16:creationId xmlns:a16="http://schemas.microsoft.com/office/drawing/2014/main" id="{D78E6FBC-7679-490D-A445-88A3569F868E}"/>
              </a:ext>
            </a:extLst>
          </p:cNvPr>
          <p:cNvPicPr>
            <a:picLocks noChangeAspect="1"/>
          </p:cNvPicPr>
          <p:nvPr/>
        </p:nvPicPr>
        <p:blipFill rotWithShape="1">
          <a:blip r:embed="rId3">
            <a:alphaModFix/>
          </a:blip>
          <a:srcRect t="8706" b="11614"/>
          <a:stretch/>
        </p:blipFill>
        <p:spPr>
          <a:xfrm>
            <a:off x="5507476" y="1114038"/>
            <a:ext cx="3406958" cy="1916414"/>
          </a:xfrm>
          <a:prstGeom prst="rect">
            <a:avLst/>
          </a:prstGeom>
          <a:ln>
            <a:noFill/>
          </a:ln>
          <a:effectLst/>
        </p:spPr>
      </p:pic>
    </p:spTree>
    <p:extLst>
      <p:ext uri="{BB962C8B-B14F-4D97-AF65-F5344CB8AC3E}">
        <p14:creationId xmlns:p14="http://schemas.microsoft.com/office/powerpoint/2010/main" val="35818696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917F-2724-492B-8269-0B110B0A56E2}"/>
              </a:ext>
            </a:extLst>
          </p:cNvPr>
          <p:cNvSpPr>
            <a:spLocks noGrp="1"/>
          </p:cNvSpPr>
          <p:nvPr>
            <p:ph type="title"/>
          </p:nvPr>
        </p:nvSpPr>
        <p:spPr>
          <a:xfrm>
            <a:off x="457200" y="205979"/>
            <a:ext cx="8229600" cy="689591"/>
          </a:xfrm>
        </p:spPr>
        <p:txBody>
          <a:bodyPr/>
          <a:lstStyle/>
          <a:p>
            <a:r>
              <a:rPr lang="en-US" sz="2600"/>
              <a:t>Healthcare personnel: A priority for COVID-19 vaccination</a:t>
            </a:r>
          </a:p>
        </p:txBody>
      </p:sp>
      <p:sp>
        <p:nvSpPr>
          <p:cNvPr id="3" name="Text Placeholder 2">
            <a:extLst>
              <a:ext uri="{FF2B5EF4-FFF2-40B4-BE49-F238E27FC236}">
                <a16:creationId xmlns:a16="http://schemas.microsoft.com/office/drawing/2014/main" id="{399B0E4D-8217-4BA0-9014-F2E759BA5194}"/>
              </a:ext>
            </a:extLst>
          </p:cNvPr>
          <p:cNvSpPr>
            <a:spLocks noGrp="1"/>
          </p:cNvSpPr>
          <p:nvPr>
            <p:ph type="body" sz="quarter" idx="10"/>
          </p:nvPr>
        </p:nvSpPr>
        <p:spPr>
          <a:xfrm>
            <a:off x="289152" y="1159410"/>
            <a:ext cx="8560934" cy="3341688"/>
          </a:xfrm>
        </p:spPr>
        <p:txBody>
          <a:bodyPr/>
          <a:lstStyle/>
          <a:p>
            <a:r>
              <a:rPr lang="en-US" sz="1800" dirty="0"/>
              <a:t>On the front lines and at risk of exposure</a:t>
            </a:r>
          </a:p>
          <a:p>
            <a:r>
              <a:rPr lang="en-US" sz="1800" dirty="0"/>
              <a:t>Can potentially transmit the virus that causes COVID-19 to patients, their families, and their communities</a:t>
            </a:r>
          </a:p>
          <a:p>
            <a:r>
              <a:rPr lang="en-US" sz="1800" dirty="0"/>
              <a:t>Can </a:t>
            </a:r>
            <a:r>
              <a:rPr lang="en-US" sz="1800" dirty="0">
                <a:solidFill>
                  <a:srgbClr val="2D2C2C"/>
                </a:solidFill>
              </a:rPr>
              <a:t>positively</a:t>
            </a:r>
            <a:r>
              <a:rPr lang="en-US" sz="1800" dirty="0"/>
              <a:t> influence vaccination decisions of peers, patients, friends, and family</a:t>
            </a:r>
          </a:p>
          <a:p>
            <a:r>
              <a:rPr lang="en-US" sz="1800" i="1" dirty="0"/>
              <a:t>Healthcare personnel </a:t>
            </a:r>
            <a:r>
              <a:rPr lang="en-US" sz="1800" dirty="0"/>
              <a:t>= paid and unpaid persons serving in healthcare settings who have the potential for direct or indirect exposure to patients or infectious materials – not exclusive to medical personnel, </a:t>
            </a:r>
          </a:p>
          <a:p>
            <a:pPr marL="228600" indent="0">
              <a:spcBef>
                <a:spcPts val="0"/>
              </a:spcBef>
              <a:buNone/>
            </a:pPr>
            <a:r>
              <a:rPr lang="en-US" sz="1800" dirty="0"/>
              <a:t>includes administration, support staff, etc.</a:t>
            </a:r>
          </a:p>
          <a:p>
            <a:pPr marL="457200" lvl="1" indent="0">
              <a:buNone/>
            </a:pPr>
            <a:endParaRPr lang="en-US" sz="1800" dirty="0"/>
          </a:p>
          <a:p>
            <a:endParaRPr lang="en-US" dirty="0"/>
          </a:p>
          <a:p>
            <a:endParaRPr lang="en-US" dirty="0"/>
          </a:p>
          <a:p>
            <a:endParaRPr lang="en-US" dirty="0"/>
          </a:p>
          <a:p>
            <a:pPr marL="0" indent="0">
              <a:buNone/>
            </a:pPr>
            <a:r>
              <a:rPr lang="en-US" dirty="0"/>
              <a:t> </a:t>
            </a:r>
          </a:p>
        </p:txBody>
      </p:sp>
      <p:pic>
        <p:nvPicPr>
          <p:cNvPr id="5" name="Picture 4">
            <a:extLst>
              <a:ext uri="{FF2B5EF4-FFF2-40B4-BE49-F238E27FC236}">
                <a16:creationId xmlns:a16="http://schemas.microsoft.com/office/drawing/2014/main" id="{DD779FF6-AD1E-4624-8B20-C926D5B704A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pic>
        <p:nvPicPr>
          <p:cNvPr id="4" name="Picture 3" descr="Diverse group of healthcare providers">
            <a:extLst>
              <a:ext uri="{FF2B5EF4-FFF2-40B4-BE49-F238E27FC236}">
                <a16:creationId xmlns:a16="http://schemas.microsoft.com/office/drawing/2014/main" id="{A27EF4FB-B7F1-49D9-B6CC-F68E928C11B0}"/>
              </a:ext>
            </a:extLst>
          </p:cNvPr>
          <p:cNvPicPr>
            <a:picLocks noChangeAspect="1"/>
          </p:cNvPicPr>
          <p:nvPr/>
        </p:nvPicPr>
        <p:blipFill rotWithShape="1">
          <a:blip r:embed="rId4"/>
          <a:srcRect l="2947"/>
          <a:stretch/>
        </p:blipFill>
        <p:spPr>
          <a:xfrm>
            <a:off x="4713515" y="3103097"/>
            <a:ext cx="4136571" cy="1834424"/>
          </a:xfrm>
          <a:prstGeom prst="rect">
            <a:avLst/>
          </a:prstGeom>
        </p:spPr>
      </p:pic>
    </p:spTree>
    <p:extLst>
      <p:ext uri="{BB962C8B-B14F-4D97-AF65-F5344CB8AC3E}">
        <p14:creationId xmlns:p14="http://schemas.microsoft.com/office/powerpoint/2010/main" val="422015277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FBF6-E0DD-493E-8C31-7339B75634D4}"/>
              </a:ext>
            </a:extLst>
          </p:cNvPr>
          <p:cNvSpPr>
            <a:spLocks noGrp="1"/>
          </p:cNvSpPr>
          <p:nvPr>
            <p:ph type="title"/>
          </p:nvPr>
        </p:nvSpPr>
        <p:spPr/>
        <p:txBody>
          <a:bodyPr/>
          <a:lstStyle/>
          <a:p>
            <a:r>
              <a:rPr lang="en-US" sz="2600"/>
              <a:t>Know where to go for the latest information about COVID-19 vaccines</a:t>
            </a:r>
          </a:p>
        </p:txBody>
      </p:sp>
      <p:sp>
        <p:nvSpPr>
          <p:cNvPr id="3" name="Text Placeholder 2">
            <a:extLst>
              <a:ext uri="{FF2B5EF4-FFF2-40B4-BE49-F238E27FC236}">
                <a16:creationId xmlns:a16="http://schemas.microsoft.com/office/drawing/2014/main" id="{70BD5345-CC80-45FB-9070-7D6D099801A3}"/>
              </a:ext>
            </a:extLst>
          </p:cNvPr>
          <p:cNvSpPr>
            <a:spLocks noGrp="1"/>
          </p:cNvSpPr>
          <p:nvPr>
            <p:ph type="body" sz="quarter" idx="10"/>
          </p:nvPr>
        </p:nvSpPr>
        <p:spPr>
          <a:xfrm>
            <a:off x="457200" y="1158874"/>
            <a:ext cx="5596128" cy="3342223"/>
          </a:xfrm>
        </p:spPr>
        <p:txBody>
          <a:bodyPr/>
          <a:lstStyle/>
          <a:p>
            <a:pPr marL="229870" indent="-229870"/>
            <a:r>
              <a:rPr lang="en-US" sz="2400" dirty="0">
                <a:latin typeface="Calibri"/>
                <a:cs typeface="Calibri"/>
              </a:rPr>
              <a:t>CDC and FDA websites:</a:t>
            </a:r>
            <a:endParaRPr lang="en-US" dirty="0">
              <a:latin typeface="Calibri"/>
              <a:cs typeface="Calibri"/>
            </a:endParaRPr>
          </a:p>
          <a:p>
            <a:pPr lvl="1"/>
            <a:r>
              <a:rPr lang="en-US" sz="1800" dirty="0">
                <a:latin typeface="Calibri"/>
                <a:cs typeface="Calibri"/>
                <a:hlinkClick r:id="rId3"/>
              </a:rPr>
              <a:t>www.cdc.gov/covid-19/vaccines</a:t>
            </a:r>
            <a:r>
              <a:rPr lang="en-US" sz="1800" dirty="0">
                <a:latin typeface="Calibri"/>
                <a:cs typeface="Calibri"/>
              </a:rPr>
              <a:t> </a:t>
            </a:r>
            <a:endParaRPr lang="en-US" sz="1800"/>
          </a:p>
          <a:p>
            <a:pPr lvl="1"/>
            <a:r>
              <a:rPr lang="en-US" sz="1800" dirty="0">
                <a:latin typeface="Calibri"/>
                <a:cs typeface="Calibri"/>
                <a:hlinkClick r:id="rId4"/>
              </a:rPr>
              <a:t>www.fda.gov/emergency-preparedness-and-response/coronavirus-disease-2019-covid-19/covid-19-vaccines</a:t>
            </a:r>
            <a:r>
              <a:rPr lang="en-US" sz="1800" dirty="0">
                <a:latin typeface="Calibri"/>
                <a:cs typeface="Calibri"/>
              </a:rPr>
              <a:t> </a:t>
            </a:r>
            <a:endParaRPr lang="en-US" sz="1800" dirty="0">
              <a:cs typeface="Calibri"/>
            </a:endParaRPr>
          </a:p>
          <a:p>
            <a:pPr marL="229870" indent="-229870"/>
            <a:r>
              <a:rPr lang="en-US" sz="2400" dirty="0">
                <a:latin typeface="Calibri"/>
                <a:cs typeface="Calibri"/>
              </a:rPr>
              <a:t>Your professional association</a:t>
            </a:r>
          </a:p>
          <a:p>
            <a:pPr marL="229870" indent="-229870"/>
            <a:r>
              <a:rPr lang="en-US" sz="2400" dirty="0">
                <a:latin typeface="Calibri"/>
                <a:cs typeface="Calibri"/>
              </a:rPr>
              <a:t>Your state or local health department</a:t>
            </a:r>
          </a:p>
          <a:p>
            <a:pPr marL="229870" indent="-229870"/>
            <a:r>
              <a:rPr lang="en-US" sz="2400" dirty="0">
                <a:latin typeface="Calibri"/>
                <a:cs typeface="Calibri"/>
              </a:rPr>
              <a:t>Your facility’s immunization coordinator</a:t>
            </a:r>
          </a:p>
        </p:txBody>
      </p:sp>
      <p:pic>
        <p:nvPicPr>
          <p:cNvPr id="6" name="Picture 5" descr="Smartphone showing COVID-19 news">
            <a:extLst>
              <a:ext uri="{FF2B5EF4-FFF2-40B4-BE49-F238E27FC236}">
                <a16:creationId xmlns:a16="http://schemas.microsoft.com/office/drawing/2014/main" id="{AC9782D8-53EB-4854-ACA3-69F26DE2B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8477" y="1295400"/>
            <a:ext cx="3055186" cy="2036791"/>
          </a:xfrm>
          <a:prstGeom prst="rect">
            <a:avLst/>
          </a:prstGeom>
        </p:spPr>
      </p:pic>
      <p:pic>
        <p:nvPicPr>
          <p:cNvPr id="5" name="Picture 4" descr="Logos of the U.S. Department of Health and Human Services and Centers for Disease Control and Prevention" hidden="1" title="LOGOS">
            <a:extLst>
              <a:ext uri="{FF2B5EF4-FFF2-40B4-BE49-F238E27FC236}">
                <a16:creationId xmlns:a16="http://schemas.microsoft.com/office/drawing/2014/main" id="{A646E534-8379-46EB-8D99-618CD4AAAF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373525464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457200" y="225925"/>
            <a:ext cx="8229600" cy="689591"/>
          </a:xfrm>
        </p:spPr>
        <p:txBody>
          <a:bodyPr/>
          <a:lstStyle/>
          <a:p>
            <a:r>
              <a:rPr lang="en-US" sz="2600">
                <a:ea typeface="Calibri" panose="020F0502020204030204" pitchFamily="34" charset="0"/>
                <a:cs typeface="Times New Roman" panose="02020603050405020304" pitchFamily="18" charset="0"/>
              </a:rPr>
              <a:t>Provider resources for COVID-19 vaccine conversations with patients </a:t>
            </a:r>
            <a:endParaRPr lang="es-GT" sz="260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457200" y="1145323"/>
            <a:ext cx="5029200" cy="3532549"/>
          </a:xfrm>
        </p:spPr>
        <p:txBody>
          <a:bodyPr/>
          <a:lstStyle/>
          <a:p>
            <a:r>
              <a:rPr lang="en-US"/>
              <a:t>Preparing to Provide COVID-19 Vaccines</a:t>
            </a:r>
          </a:p>
          <a:p>
            <a:r>
              <a:rPr lang="en-US"/>
              <a:t>Talking to Patients about COVID-19 Vaccines</a:t>
            </a:r>
          </a:p>
          <a:p>
            <a:r>
              <a:rPr lang="en-US"/>
              <a:t>Understanding and Explaining mRNA COVID-19 Vaccines</a:t>
            </a:r>
          </a:p>
          <a:p>
            <a:r>
              <a:rPr lang="en-US"/>
              <a:t>Making a Strong Recommendation for COVID-19 Vaccination</a:t>
            </a:r>
          </a:p>
          <a:p>
            <a:r>
              <a:rPr lang="en-US"/>
              <a:t>Answering Patients’ Questions</a:t>
            </a:r>
          </a:p>
          <a:p>
            <a:r>
              <a:rPr lang="en-US" i="1"/>
              <a:t>More tools coming soon!</a:t>
            </a:r>
          </a:p>
          <a:p>
            <a:endParaRPr lang="en-US" sz="1650"/>
          </a:p>
        </p:txBody>
      </p:sp>
      <p:sp>
        <p:nvSpPr>
          <p:cNvPr id="5" name="TextBox 4">
            <a:extLst>
              <a:ext uri="{FF2B5EF4-FFF2-40B4-BE49-F238E27FC236}">
                <a16:creationId xmlns:a16="http://schemas.microsoft.com/office/drawing/2014/main" id="{69370669-602D-42B4-ADB5-57A2E8775359}"/>
              </a:ext>
            </a:extLst>
          </p:cNvPr>
          <p:cNvSpPr txBox="1"/>
          <p:nvPr/>
        </p:nvSpPr>
        <p:spPr>
          <a:xfrm>
            <a:off x="2073105" y="4308540"/>
            <a:ext cx="5152025" cy="369332"/>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a:solidFill>
                  <a:schemeClr val="bg2"/>
                </a:solidFill>
                <a:latin typeface="Calibri" panose="020F0502020204030204" pitchFamily="34" charset="0"/>
              </a:rPr>
              <a:t>www.cdc.gov/vaccines/hcp/covid-conversations</a:t>
            </a:r>
          </a:p>
        </p:txBody>
      </p:sp>
      <p:pic>
        <p:nvPicPr>
          <p:cNvPr id="6" name="Picture 5" descr="African American doctor putting her hand on the shoulder of an African American patient.  Both are wearing masks.">
            <a:extLst>
              <a:ext uri="{FF2B5EF4-FFF2-40B4-BE49-F238E27FC236}">
                <a16:creationId xmlns:a16="http://schemas.microsoft.com/office/drawing/2014/main" id="{145D6F0D-A445-4C36-A4B2-A5D883FF40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61"/>
          <a:stretch/>
        </p:blipFill>
        <p:spPr>
          <a:xfrm>
            <a:off x="5715000" y="1145322"/>
            <a:ext cx="3185160" cy="1887437"/>
          </a:xfrm>
          <a:prstGeom prst="rect">
            <a:avLst/>
          </a:prstGeom>
        </p:spPr>
      </p:pic>
    </p:spTree>
    <p:extLst>
      <p:ext uri="{BB962C8B-B14F-4D97-AF65-F5344CB8AC3E}">
        <p14:creationId xmlns:p14="http://schemas.microsoft.com/office/powerpoint/2010/main" val="421423585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694E-CAD1-4279-8359-E6ABE7C6B371}"/>
              </a:ext>
            </a:extLst>
          </p:cNvPr>
          <p:cNvSpPr>
            <a:spLocks noGrp="1"/>
          </p:cNvSpPr>
          <p:nvPr>
            <p:ph type="title"/>
          </p:nvPr>
        </p:nvSpPr>
        <p:spPr>
          <a:xfrm>
            <a:off x="457200" y="198120"/>
            <a:ext cx="8229600" cy="689591"/>
          </a:xfrm>
        </p:spPr>
        <p:txBody>
          <a:bodyPr/>
          <a:lstStyle/>
          <a:p>
            <a:r>
              <a:rPr lang="en-US" sz="2600"/>
              <a:t>COVID-19 vaccine clinical training resources</a:t>
            </a:r>
          </a:p>
        </p:txBody>
      </p:sp>
      <p:sp>
        <p:nvSpPr>
          <p:cNvPr id="3" name="Text Placeholder 2">
            <a:extLst>
              <a:ext uri="{FF2B5EF4-FFF2-40B4-BE49-F238E27FC236}">
                <a16:creationId xmlns:a16="http://schemas.microsoft.com/office/drawing/2014/main" id="{E63D74C8-9092-4B31-A7C9-C46133E67FE8}"/>
              </a:ext>
            </a:extLst>
          </p:cNvPr>
          <p:cNvSpPr>
            <a:spLocks noGrp="1"/>
          </p:cNvSpPr>
          <p:nvPr>
            <p:ph type="body" sz="quarter" idx="10"/>
          </p:nvPr>
        </p:nvSpPr>
        <p:spPr>
          <a:xfrm>
            <a:off x="457200" y="994391"/>
            <a:ext cx="8229600" cy="3341688"/>
          </a:xfrm>
        </p:spPr>
        <p:txBody>
          <a:bodyPr/>
          <a:lstStyle/>
          <a:p>
            <a:r>
              <a:rPr lang="en-US" sz="1800" i="1"/>
              <a:t>COVID-19 Vaccine Training: General Overview of Immunization Best Practices for Healthcare Professionals </a:t>
            </a:r>
          </a:p>
          <a:p>
            <a:r>
              <a:rPr lang="en-US" sz="1800"/>
              <a:t>Webinars about ACIP recommendations and vaccine products</a:t>
            </a:r>
          </a:p>
          <a:p>
            <a:r>
              <a:rPr lang="en-US" sz="1800"/>
              <a:t>Clinical forms, trackers, and FAQs</a:t>
            </a:r>
          </a:p>
          <a:p>
            <a:r>
              <a:rPr lang="en-US" sz="1800"/>
              <a:t>Educational materials about each authorized vaccine:</a:t>
            </a:r>
          </a:p>
          <a:p>
            <a:pPr lvl="1"/>
            <a:r>
              <a:rPr lang="en-US" sz="1600"/>
              <a:t>Online training module </a:t>
            </a:r>
          </a:p>
          <a:p>
            <a:pPr lvl="1"/>
            <a:r>
              <a:rPr lang="en-US" sz="1600"/>
              <a:t>Vaccine preparation and administration summary </a:t>
            </a:r>
          </a:p>
          <a:p>
            <a:pPr lvl="1"/>
            <a:r>
              <a:rPr lang="en-US" sz="1600"/>
              <a:t>Storage and handling summary </a:t>
            </a:r>
          </a:p>
          <a:p>
            <a:pPr lvl="1"/>
            <a:r>
              <a:rPr lang="en-US" sz="1600"/>
              <a:t>Temperature log for freezer units </a:t>
            </a:r>
          </a:p>
          <a:p>
            <a:pPr lvl="1"/>
            <a:r>
              <a:rPr lang="en-US" sz="1600"/>
              <a:t>Beyond use date tracker labels for refrigerator storage </a:t>
            </a:r>
          </a:p>
          <a:p>
            <a:pPr lvl="1"/>
            <a:r>
              <a:rPr lang="en-US" sz="1600"/>
              <a:t>Standing orders template 	</a:t>
            </a:r>
          </a:p>
          <a:p>
            <a:pPr marL="0" indent="0">
              <a:buNone/>
            </a:pPr>
            <a:r>
              <a:rPr lang="en-US"/>
              <a:t>	</a:t>
            </a:r>
          </a:p>
          <a:p>
            <a:endParaRPr lang="en-US"/>
          </a:p>
          <a:p>
            <a:endParaRPr lang="en-US"/>
          </a:p>
        </p:txBody>
      </p:sp>
      <p:sp>
        <p:nvSpPr>
          <p:cNvPr id="4" name="TextBox 3">
            <a:extLst>
              <a:ext uri="{FF2B5EF4-FFF2-40B4-BE49-F238E27FC236}">
                <a16:creationId xmlns:a16="http://schemas.microsoft.com/office/drawing/2014/main" id="{08831FB8-DA2E-47E9-9A12-61020CB15814}"/>
              </a:ext>
            </a:extLst>
          </p:cNvPr>
          <p:cNvSpPr txBox="1"/>
          <p:nvPr/>
        </p:nvSpPr>
        <p:spPr>
          <a:xfrm>
            <a:off x="1293541" y="4536204"/>
            <a:ext cx="7147931" cy="369332"/>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rtlCol="0" anchor="t">
            <a:spAutoFit/>
          </a:bodyPr>
          <a:lstStyle/>
          <a:p>
            <a:r>
              <a:rPr lang="en-US" b="1" dirty="0">
                <a:solidFill>
                  <a:schemeClr val="bg2"/>
                </a:solidFill>
                <a:latin typeface="Calibri"/>
                <a:ea typeface="+mn-lt"/>
                <a:cs typeface="Calibri"/>
              </a:rPr>
              <a:t>https://www.cdc.gov/vaccines/covid-19/vaccination-resources.html</a:t>
            </a:r>
            <a:endParaRPr lang="en-US" dirty="0">
              <a:solidFill>
                <a:schemeClr val="bg2"/>
              </a:solidFill>
            </a:endParaRPr>
          </a:p>
        </p:txBody>
      </p:sp>
    </p:spTree>
    <p:extLst>
      <p:ext uri="{BB962C8B-B14F-4D97-AF65-F5344CB8AC3E}">
        <p14:creationId xmlns:p14="http://schemas.microsoft.com/office/powerpoint/2010/main" val="201235131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46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BD67-ED43-4661-80C3-018628CE147A}"/>
              </a:ext>
            </a:extLst>
          </p:cNvPr>
          <p:cNvSpPr>
            <a:spLocks noGrp="1"/>
          </p:cNvSpPr>
          <p:nvPr>
            <p:ph type="title"/>
          </p:nvPr>
        </p:nvSpPr>
        <p:spPr/>
        <p:txBody>
          <a:bodyPr/>
          <a:lstStyle/>
          <a:p>
            <a:r>
              <a:rPr lang="en-US" sz="2600"/>
              <a:t>COVID-19 vaccines under development</a:t>
            </a:r>
          </a:p>
        </p:txBody>
      </p:sp>
      <p:sp>
        <p:nvSpPr>
          <p:cNvPr id="3" name="Text Placeholder 2">
            <a:extLst>
              <a:ext uri="{FF2B5EF4-FFF2-40B4-BE49-F238E27FC236}">
                <a16:creationId xmlns:a16="http://schemas.microsoft.com/office/drawing/2014/main" id="{13F459A4-B829-498E-8CBF-1B4E573E13F5}"/>
              </a:ext>
            </a:extLst>
          </p:cNvPr>
          <p:cNvSpPr>
            <a:spLocks noGrp="1"/>
          </p:cNvSpPr>
          <p:nvPr>
            <p:ph type="body" sz="quarter" idx="10"/>
          </p:nvPr>
        </p:nvSpPr>
        <p:spPr>
          <a:xfrm>
            <a:off x="457200" y="1158875"/>
            <a:ext cx="5388123" cy="3341688"/>
          </a:xfrm>
        </p:spPr>
        <p:txBody>
          <a:bodyPr/>
          <a:lstStyle/>
          <a:p>
            <a:pPr marL="229870" indent="-229870"/>
            <a:r>
              <a:rPr lang="en-US" dirty="0">
                <a:latin typeface="Calibri"/>
                <a:cs typeface="Calibri"/>
              </a:rPr>
              <a:t>The federal government is funding and coordinating the development of multiple vaccine candidates, several of which are in large-scale (Phase 3) trials and some of which have been authorized by the FDA.</a:t>
            </a:r>
          </a:p>
          <a:p>
            <a:pPr marL="229870" indent="-229870"/>
            <a:r>
              <a:rPr lang="en-US" dirty="0">
                <a:latin typeface="Calibri"/>
                <a:cs typeface="Calibri"/>
              </a:rPr>
              <a:t>COVID-19 vaccines are being held to the </a:t>
            </a:r>
            <a:r>
              <a:rPr lang="en-US" b="1" dirty="0">
                <a:latin typeface="Calibri"/>
                <a:cs typeface="Calibri"/>
              </a:rPr>
              <a:t>same safety standards</a:t>
            </a:r>
            <a:r>
              <a:rPr lang="en-US" dirty="0">
                <a:latin typeface="Calibri"/>
                <a:cs typeface="Calibri"/>
              </a:rPr>
              <a:t> as all other vaccines.</a:t>
            </a:r>
          </a:p>
          <a:p>
            <a:pPr marL="229870" indent="-229870"/>
            <a:endParaRPr lang="en-US" dirty="0">
              <a:cs typeface="Calibri" panose="020F0502020204030204" pitchFamily="34" charset="0"/>
            </a:endParaRPr>
          </a:p>
        </p:txBody>
      </p:sp>
      <p:pic>
        <p:nvPicPr>
          <p:cNvPr id="5" name="Picture 4" descr="COVID-19 vaccine vials">
            <a:extLst>
              <a:ext uri="{FF2B5EF4-FFF2-40B4-BE49-F238E27FC236}">
                <a16:creationId xmlns:a16="http://schemas.microsoft.com/office/drawing/2014/main" id="{863C8D95-F53F-48EC-91AA-1704124DBE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273" y="1158874"/>
            <a:ext cx="2671527" cy="1843405"/>
          </a:xfrm>
          <a:prstGeom prst="rect">
            <a:avLst/>
          </a:prstGeom>
        </p:spPr>
      </p:pic>
    </p:spTree>
    <p:extLst>
      <p:ext uri="{BB962C8B-B14F-4D97-AF65-F5344CB8AC3E}">
        <p14:creationId xmlns:p14="http://schemas.microsoft.com/office/powerpoint/2010/main" val="10554976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A3C7-D922-4817-A701-B4295BA9054C}"/>
              </a:ext>
            </a:extLst>
          </p:cNvPr>
          <p:cNvSpPr>
            <a:spLocks noGrp="1"/>
          </p:cNvSpPr>
          <p:nvPr>
            <p:ph type="title"/>
          </p:nvPr>
        </p:nvSpPr>
        <p:spPr>
          <a:xfrm>
            <a:off x="457200" y="213360"/>
            <a:ext cx="8229600" cy="689591"/>
          </a:xfrm>
        </p:spPr>
        <p:txBody>
          <a:bodyPr/>
          <a:lstStyle/>
          <a:p>
            <a:r>
              <a:rPr lang="en-US" sz="2600" dirty="0"/>
              <a:t>Phases of clinical trials</a:t>
            </a:r>
          </a:p>
        </p:txBody>
      </p:sp>
      <p:pic>
        <p:nvPicPr>
          <p:cNvPr id="5" name="Picture 4" descr="Graphic depicting the four phases of clinical trials">
            <a:extLst>
              <a:ext uri="{FF2B5EF4-FFF2-40B4-BE49-F238E27FC236}">
                <a16:creationId xmlns:a16="http://schemas.microsoft.com/office/drawing/2014/main" id="{B2308BD6-E257-4538-BB15-825D1F2C56EF}"/>
              </a:ext>
            </a:extLst>
          </p:cNvPr>
          <p:cNvPicPr>
            <a:picLocks noChangeAspect="1"/>
          </p:cNvPicPr>
          <p:nvPr/>
        </p:nvPicPr>
        <p:blipFill>
          <a:blip r:embed="rId3"/>
          <a:stretch>
            <a:fillRect/>
          </a:stretch>
        </p:blipFill>
        <p:spPr>
          <a:xfrm>
            <a:off x="1456774" y="936325"/>
            <a:ext cx="6230451" cy="3715864"/>
          </a:xfrm>
          <a:prstGeom prst="rect">
            <a:avLst/>
          </a:prstGeom>
        </p:spPr>
      </p:pic>
      <p:sp>
        <p:nvSpPr>
          <p:cNvPr id="6" name="TextBox 5">
            <a:extLst>
              <a:ext uri="{FF2B5EF4-FFF2-40B4-BE49-F238E27FC236}">
                <a16:creationId xmlns:a16="http://schemas.microsoft.com/office/drawing/2014/main" id="{E7A0E232-5837-4245-91A0-04DF42BE663F}"/>
              </a:ext>
            </a:extLst>
          </p:cNvPr>
          <p:cNvSpPr txBox="1"/>
          <p:nvPr/>
        </p:nvSpPr>
        <p:spPr>
          <a:xfrm>
            <a:off x="1239864" y="4679775"/>
            <a:ext cx="7446936" cy="276999"/>
          </a:xfrm>
          <a:prstGeom prst="rect">
            <a:avLst/>
          </a:prstGeom>
          <a:noFill/>
        </p:spPr>
        <p:txBody>
          <a:bodyPr wrap="square" rtlCol="0">
            <a:spAutoFit/>
          </a:bodyPr>
          <a:lstStyle/>
          <a:p>
            <a:r>
              <a:rPr lang="en-US" sz="1200">
                <a:solidFill>
                  <a:srgbClr val="000000"/>
                </a:solidFill>
                <a:latin typeface="Calibri" panose="020F0502020204030204" pitchFamily="34" charset="0"/>
              </a:rPr>
              <a:t>Source: https://covid19community.nih.gov/resources/understanding-clinical-trials</a:t>
            </a:r>
          </a:p>
        </p:txBody>
      </p:sp>
    </p:spTree>
    <p:extLst>
      <p:ext uri="{BB962C8B-B14F-4D97-AF65-F5344CB8AC3E}">
        <p14:creationId xmlns:p14="http://schemas.microsoft.com/office/powerpoint/2010/main" val="25397820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a:xfrm>
            <a:off x="457200" y="242827"/>
            <a:ext cx="8229600" cy="689591"/>
          </a:xfrm>
        </p:spPr>
        <p:txBody>
          <a:bodyPr lIns="91440" tIns="45720" rIns="91440" bIns="45720" anchor="b" anchorCtr="0"/>
          <a:lstStyle/>
          <a:p>
            <a:r>
              <a:rPr lang="en-US" sz="2600" dirty="0">
                <a:latin typeface="Calibri"/>
                <a:cs typeface="Calibri"/>
              </a:rPr>
              <a:t>COVID-19 vaccines that have received FDA Emergency Use Authorizations </a:t>
            </a:r>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386275" y="1143000"/>
            <a:ext cx="8102117" cy="3099594"/>
          </a:xfrm>
        </p:spPr>
        <p:txBody>
          <a:bodyPr/>
          <a:lstStyle/>
          <a:p>
            <a:pPr marL="229870" indent="-229870"/>
            <a:r>
              <a:rPr lang="en-US" sz="1800" dirty="0"/>
              <a:t>Two vaccines have received FDA Emergency Use Authorizations (EUAs):</a:t>
            </a:r>
          </a:p>
          <a:p>
            <a:pPr lvl="1"/>
            <a:r>
              <a:rPr lang="en-US" sz="1800" b="1" dirty="0"/>
              <a:t>Pfizer/</a:t>
            </a:r>
            <a:r>
              <a:rPr lang="en-US" sz="1800" b="1" dirty="0" err="1"/>
              <a:t>BioNTech</a:t>
            </a:r>
            <a:r>
              <a:rPr lang="en-US" sz="1800" b="1" dirty="0"/>
              <a:t> (BNT162b2) </a:t>
            </a:r>
            <a:r>
              <a:rPr lang="en-US" sz="1800" dirty="0"/>
              <a:t>– 95% effective (manufacturer data)</a:t>
            </a:r>
          </a:p>
          <a:p>
            <a:pPr lvl="1"/>
            <a:r>
              <a:rPr lang="en-US" sz="1800" b="1" dirty="0" err="1">
                <a:latin typeface="Calibri"/>
                <a:cs typeface="Calibri"/>
              </a:rPr>
              <a:t>Moderna</a:t>
            </a:r>
            <a:r>
              <a:rPr lang="en-US" sz="1800" b="1" dirty="0">
                <a:latin typeface="Calibri"/>
                <a:cs typeface="Calibri"/>
              </a:rPr>
              <a:t> (mRNA-1273) </a:t>
            </a:r>
            <a:r>
              <a:rPr lang="en-US" sz="1800" dirty="0">
                <a:latin typeface="Calibri"/>
                <a:cs typeface="Calibri"/>
              </a:rPr>
              <a:t>– 94.5% effective (manufacturer data)</a:t>
            </a:r>
          </a:p>
          <a:p>
            <a:pPr marL="229870" indent="-229870"/>
            <a:r>
              <a:rPr lang="en-US" sz="1800" dirty="0"/>
              <a:t>Both are mRNA vaccines with a 2-dose schedule. People being vaccinated should complete the two-dose series with the same vaccine product.</a:t>
            </a:r>
          </a:p>
          <a:p>
            <a:pPr marL="229870" indent="-229870"/>
            <a:r>
              <a:rPr lang="en-US" sz="1800" dirty="0">
                <a:latin typeface="Calibri"/>
                <a:cs typeface="Calibri"/>
              </a:rPr>
              <a:t>Duration of protection is not yet known.</a:t>
            </a:r>
          </a:p>
          <a:p>
            <a:pPr marL="229870" indent="-229870"/>
            <a:r>
              <a:rPr lang="en-US" sz="1800" dirty="0">
                <a:latin typeface="Calibri"/>
                <a:cs typeface="Calibri"/>
              </a:rPr>
              <a:t>For the latest information about authorized vaccines, visit </a:t>
            </a:r>
            <a:r>
              <a:rPr lang="en-US" sz="1600" dirty="0">
                <a:latin typeface="Calibri"/>
                <a:cs typeface="Calibri"/>
                <a:hlinkClick r:id="rId3"/>
              </a:rPr>
              <a:t>www.fda.gov/emergency-preparedness-and-response/coronavirus-disease-2019-covid-19/covid-19-vaccines.</a:t>
            </a:r>
            <a:r>
              <a:rPr lang="en-US" sz="1600" dirty="0">
                <a:latin typeface="Calibri"/>
                <a:cs typeface="Calibri"/>
              </a:rPr>
              <a:t> </a:t>
            </a:r>
            <a:endParaRPr lang="en-US" sz="1600" dirty="0">
              <a:highlight>
                <a:srgbClr val="FFFF00"/>
              </a:highlight>
              <a:cs typeface="Calibri" panose="020F0502020204030204" pitchFamily="34" charset="0"/>
            </a:endParaRPr>
          </a:p>
          <a:p>
            <a:pPr marL="229870" indent="-229870"/>
            <a:endParaRPr lang="en-US" dirty="0">
              <a:cs typeface="Calibri" panose="020F0502020204030204" pitchFamily="34" charset="0"/>
            </a:endParaRPr>
          </a:p>
          <a:p>
            <a:pPr marL="0" indent="0">
              <a:buNone/>
            </a:pPr>
            <a:endParaRPr lang="en-US" dirty="0">
              <a:highlight>
                <a:srgbClr val="FFFF00"/>
              </a:highlight>
            </a:endParaRPr>
          </a:p>
          <a:p>
            <a:pPr marL="457200" lvl="1" indent="0">
              <a:buNone/>
            </a:pPr>
            <a:endParaRPr lang="en-US" dirty="0"/>
          </a:p>
          <a:p>
            <a:pPr lvl="1"/>
            <a:endParaRPr lang="en-US" dirty="0"/>
          </a:p>
        </p:txBody>
      </p:sp>
      <p:sp>
        <p:nvSpPr>
          <p:cNvPr id="4" name="TextBox 3">
            <a:extLst>
              <a:ext uri="{FF2B5EF4-FFF2-40B4-BE49-F238E27FC236}">
                <a16:creationId xmlns:a16="http://schemas.microsoft.com/office/drawing/2014/main" id="{D9A38207-275E-467A-80D9-0B35B6F29AB4}"/>
              </a:ext>
            </a:extLst>
          </p:cNvPr>
          <p:cNvSpPr txBox="1"/>
          <p:nvPr/>
        </p:nvSpPr>
        <p:spPr>
          <a:xfrm>
            <a:off x="1188720" y="4500563"/>
            <a:ext cx="7955280" cy="400110"/>
          </a:xfrm>
          <a:prstGeom prst="rect">
            <a:avLst/>
          </a:prstGeom>
          <a:noFill/>
        </p:spPr>
        <p:txBody>
          <a:bodyPr wrap="square" rtlCol="0">
            <a:spAutoFit/>
          </a:bodyPr>
          <a:lstStyle/>
          <a:p>
            <a:r>
              <a:rPr lang="en-US" sz="1000">
                <a:solidFill>
                  <a:srgbClr val="000000"/>
                </a:solidFill>
                <a:latin typeface="Calibri" panose="020F0502020204030204" pitchFamily="34" charset="0"/>
              </a:rPr>
              <a:t>Sources: </a:t>
            </a:r>
            <a:r>
              <a:rPr lang="en-US" sz="1000">
                <a:solidFill>
                  <a:srgbClr val="000000"/>
                </a:solidFill>
                <a:latin typeface="Calibri" panose="020F0502020204030204" pitchFamily="34" charset="0"/>
                <a:hlinkClick r:id="rId4"/>
              </a:rPr>
              <a:t>https://www.pfizer.com/news/press-release/press-release-detail/pfizer-and-biontech-conclude-phase-3-study-covid-19-vaccine</a:t>
            </a:r>
            <a:endParaRPr lang="en-US" sz="1000">
              <a:solidFill>
                <a:srgbClr val="000000"/>
              </a:solidFill>
              <a:latin typeface="Calibri" panose="020F0502020204030204" pitchFamily="34" charset="0"/>
            </a:endParaRPr>
          </a:p>
          <a:p>
            <a:r>
              <a:rPr lang="en-US" sz="1000">
                <a:solidFill>
                  <a:srgbClr val="000000"/>
                </a:solidFill>
                <a:latin typeface="Calibri" panose="020F0502020204030204" pitchFamily="34" charset="0"/>
                <a:hlinkClick r:id="rId5"/>
              </a:rPr>
              <a:t>https://investors.modernatx.com/news-releases/news-release-details/modernas-covid-19-vaccine-candidate-meets-its-primary-efficacy</a:t>
            </a:r>
            <a:r>
              <a:rPr lang="en-US" sz="1000">
                <a:solidFill>
                  <a:srgbClr val="000000"/>
                </a:solidFill>
                <a:latin typeface="Calibri" panose="020F0502020204030204" pitchFamily="34" charset="0"/>
              </a:rPr>
              <a:t> </a:t>
            </a:r>
          </a:p>
        </p:txBody>
      </p:sp>
    </p:spTree>
    <p:extLst>
      <p:ext uri="{BB962C8B-B14F-4D97-AF65-F5344CB8AC3E}">
        <p14:creationId xmlns:p14="http://schemas.microsoft.com/office/powerpoint/2010/main" val="31856054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E6ECD7-B172-48D8-BCA8-28C92416870E}"/>
              </a:ext>
            </a:extLst>
          </p:cNvPr>
          <p:cNvSpPr>
            <a:spLocks noGrp="1"/>
          </p:cNvSpPr>
          <p:nvPr>
            <p:ph type="title"/>
          </p:nvPr>
        </p:nvSpPr>
        <p:spPr/>
        <p:txBody>
          <a:bodyPr/>
          <a:lstStyle/>
          <a:p>
            <a:pPr>
              <a:lnSpc>
                <a:spcPts val="2000"/>
              </a:lnSpc>
            </a:pPr>
            <a:r>
              <a:rPr lang="en-US" sz="2600" dirty="0"/>
              <a:t>COVID-19 vaccine trials by the numbers</a:t>
            </a:r>
            <a:br>
              <a:rPr lang="en-US" sz="2600" dirty="0"/>
            </a:br>
            <a:r>
              <a:rPr lang="en-US" sz="1800" dirty="0"/>
              <a:t>As of December 21, 2020</a:t>
            </a:r>
          </a:p>
        </p:txBody>
      </p:sp>
      <p:sp>
        <p:nvSpPr>
          <p:cNvPr id="5" name="Text Placeholder 2">
            <a:extLst>
              <a:ext uri="{FF2B5EF4-FFF2-40B4-BE49-F238E27FC236}">
                <a16:creationId xmlns:a16="http://schemas.microsoft.com/office/drawing/2014/main" id="{2B5180B9-441B-4A9F-8926-F9738B286EFC}"/>
              </a:ext>
            </a:extLst>
          </p:cNvPr>
          <p:cNvSpPr txBox="1">
            <a:spLocks/>
          </p:cNvSpPr>
          <p:nvPr/>
        </p:nvSpPr>
        <p:spPr>
          <a:xfrm>
            <a:off x="933269" y="952360"/>
            <a:ext cx="4000500" cy="3300412"/>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Calibri"/>
                <a:cs typeface="Calibri"/>
              </a:rPr>
              <a:t>Pfizer/</a:t>
            </a:r>
            <a:r>
              <a:rPr lang="en-US" sz="2000" b="1" dirty="0" err="1">
                <a:latin typeface="Calibri"/>
                <a:cs typeface="Calibri"/>
              </a:rPr>
              <a:t>BioNTech</a:t>
            </a:r>
            <a:endParaRPr lang="en-US" sz="2000" b="1" dirty="0">
              <a:latin typeface="Calibri"/>
              <a:cs typeface="Calibri"/>
            </a:endParaRPr>
          </a:p>
          <a:p>
            <a:pPr lvl="1"/>
            <a:r>
              <a:rPr lang="en-US" sz="1600" b="1" dirty="0">
                <a:solidFill>
                  <a:srgbClr val="000000"/>
                </a:solidFill>
                <a:latin typeface="Calibri"/>
                <a:cs typeface="Calibri"/>
              </a:rPr>
              <a:t>45,302</a:t>
            </a:r>
            <a:r>
              <a:rPr lang="en-US" sz="1600" dirty="0">
                <a:solidFill>
                  <a:srgbClr val="000000"/>
                </a:solidFill>
                <a:latin typeface="Calibri"/>
                <a:cs typeface="Calibri"/>
              </a:rPr>
              <a:t> enrolled</a:t>
            </a:r>
          </a:p>
          <a:p>
            <a:pPr lvl="2"/>
            <a:r>
              <a:rPr lang="en-US" sz="1600" b="1" dirty="0">
                <a:latin typeface="Calibri"/>
                <a:cs typeface="Calibri"/>
              </a:rPr>
              <a:t>43,125</a:t>
            </a:r>
            <a:r>
              <a:rPr lang="en-US" sz="1600" dirty="0">
                <a:latin typeface="Calibri"/>
                <a:cs typeface="Calibri"/>
              </a:rPr>
              <a:t> received 2nd dose</a:t>
            </a:r>
            <a:endParaRPr lang="en-US" sz="1600" dirty="0">
              <a:solidFill>
                <a:srgbClr val="000000"/>
              </a:solidFill>
              <a:latin typeface="Calibri"/>
              <a:cs typeface="Calibri"/>
            </a:endParaRPr>
          </a:p>
          <a:p>
            <a:pPr lvl="1"/>
            <a:r>
              <a:rPr lang="en-US" sz="1600" b="1" dirty="0">
                <a:solidFill>
                  <a:srgbClr val="000000"/>
                </a:solidFill>
                <a:latin typeface="Calibri"/>
                <a:cs typeface="Calibri"/>
              </a:rPr>
              <a:t>150</a:t>
            </a:r>
            <a:r>
              <a:rPr lang="en-US" sz="1600" dirty="0">
                <a:solidFill>
                  <a:srgbClr val="000000"/>
                </a:solidFill>
                <a:latin typeface="Calibri"/>
                <a:cs typeface="Calibri"/>
              </a:rPr>
              <a:t> clinical sites</a:t>
            </a:r>
          </a:p>
          <a:p>
            <a:pPr lvl="2"/>
            <a:r>
              <a:rPr lang="en-US" sz="1600" b="1" dirty="0">
                <a:solidFill>
                  <a:srgbClr val="000000"/>
                </a:solidFill>
                <a:latin typeface="Calibri"/>
                <a:cs typeface="Calibri"/>
              </a:rPr>
              <a:t>39</a:t>
            </a:r>
            <a:r>
              <a:rPr lang="en-US" sz="1600" dirty="0">
                <a:solidFill>
                  <a:srgbClr val="000000"/>
                </a:solidFill>
                <a:latin typeface="Calibri"/>
                <a:cs typeface="Calibri"/>
              </a:rPr>
              <a:t> U.S. states</a:t>
            </a:r>
          </a:p>
          <a:p>
            <a:pPr lvl="1"/>
            <a:r>
              <a:rPr lang="en-US" sz="1600" dirty="0">
                <a:solidFill>
                  <a:srgbClr val="000000"/>
                </a:solidFill>
                <a:latin typeface="Calibri"/>
                <a:cs typeface="Calibri"/>
              </a:rPr>
              <a:t>Racial/ethnic distribution</a:t>
            </a:r>
          </a:p>
          <a:p>
            <a:pPr lvl="2"/>
            <a:r>
              <a:rPr lang="en-US" sz="1600" b="1" dirty="0">
                <a:solidFill>
                  <a:srgbClr val="000000"/>
                </a:solidFill>
                <a:latin typeface="Calibri"/>
                <a:cs typeface="Calibri"/>
              </a:rPr>
              <a:t>13% - </a:t>
            </a:r>
            <a:r>
              <a:rPr lang="en-US" sz="1600" dirty="0">
                <a:solidFill>
                  <a:srgbClr val="000000"/>
                </a:solidFill>
                <a:latin typeface="Calibri"/>
                <a:cs typeface="Calibri"/>
              </a:rPr>
              <a:t>Hispanic</a:t>
            </a:r>
          </a:p>
          <a:p>
            <a:pPr lvl="2"/>
            <a:r>
              <a:rPr lang="en-US" sz="1600" b="1" dirty="0">
                <a:solidFill>
                  <a:srgbClr val="000000"/>
                </a:solidFill>
                <a:latin typeface="Calibri"/>
                <a:cs typeface="Calibri"/>
              </a:rPr>
              <a:t>10% - </a:t>
            </a:r>
            <a:r>
              <a:rPr lang="en-US" sz="1600" dirty="0">
                <a:solidFill>
                  <a:srgbClr val="000000"/>
                </a:solidFill>
                <a:latin typeface="Calibri"/>
                <a:cs typeface="Calibri"/>
              </a:rPr>
              <a:t>African American</a:t>
            </a:r>
          </a:p>
          <a:p>
            <a:pPr lvl="2"/>
            <a:r>
              <a:rPr lang="en-US" sz="1600" b="1" dirty="0">
                <a:solidFill>
                  <a:srgbClr val="000000"/>
                </a:solidFill>
                <a:latin typeface="Calibri"/>
                <a:cs typeface="Calibri"/>
              </a:rPr>
              <a:t>6% -</a:t>
            </a:r>
            <a:r>
              <a:rPr lang="en-US" sz="1600" dirty="0">
                <a:solidFill>
                  <a:srgbClr val="000000"/>
                </a:solidFill>
                <a:latin typeface="Calibri"/>
                <a:cs typeface="Calibri"/>
              </a:rPr>
              <a:t> Asian</a:t>
            </a:r>
          </a:p>
          <a:p>
            <a:pPr lvl="2"/>
            <a:r>
              <a:rPr lang="en-US" sz="1600" b="1" dirty="0">
                <a:solidFill>
                  <a:srgbClr val="000000"/>
                </a:solidFill>
                <a:latin typeface="Calibri"/>
                <a:cs typeface="Calibri"/>
              </a:rPr>
              <a:t>1%</a:t>
            </a:r>
            <a:r>
              <a:rPr lang="en-US" sz="1600" dirty="0">
                <a:solidFill>
                  <a:srgbClr val="000000"/>
                </a:solidFill>
                <a:latin typeface="Calibri"/>
                <a:cs typeface="Calibri"/>
              </a:rPr>
              <a:t> </a:t>
            </a:r>
            <a:r>
              <a:rPr lang="en-US" sz="1600" b="1" dirty="0">
                <a:solidFill>
                  <a:srgbClr val="000000"/>
                </a:solidFill>
                <a:latin typeface="Calibri"/>
                <a:cs typeface="Calibri"/>
              </a:rPr>
              <a:t>-</a:t>
            </a:r>
            <a:r>
              <a:rPr lang="en-US" sz="1600" dirty="0">
                <a:solidFill>
                  <a:srgbClr val="000000"/>
                </a:solidFill>
                <a:latin typeface="Calibri"/>
                <a:cs typeface="Calibri"/>
              </a:rPr>
              <a:t> Native American</a:t>
            </a:r>
          </a:p>
          <a:p>
            <a:pPr lvl="1"/>
            <a:r>
              <a:rPr lang="en-US" sz="1600" b="1" dirty="0">
                <a:solidFill>
                  <a:srgbClr val="000000"/>
                </a:solidFill>
                <a:latin typeface="Calibri"/>
                <a:cs typeface="Calibri"/>
              </a:rPr>
              <a:t>40%</a:t>
            </a:r>
            <a:r>
              <a:rPr lang="en-US" sz="1600" dirty="0">
                <a:solidFill>
                  <a:srgbClr val="000000"/>
                </a:solidFill>
                <a:latin typeface="Calibri"/>
                <a:cs typeface="Calibri"/>
              </a:rPr>
              <a:t> ages 56-85 </a:t>
            </a:r>
            <a:endParaRPr lang="en-US" sz="1600" dirty="0">
              <a:solidFill>
                <a:srgbClr val="000000"/>
              </a:solidFill>
              <a:cs typeface="Calibri"/>
            </a:endParaRPr>
          </a:p>
          <a:p>
            <a:pPr marL="457200" lvl="1" indent="0">
              <a:buFont typeface="Arial" panose="020B0604020202020204" pitchFamily="34" charset="0"/>
              <a:buNone/>
            </a:pPr>
            <a:endParaRPr lang="en-US" dirty="0"/>
          </a:p>
          <a:p>
            <a:pPr lvl="1"/>
            <a:endParaRPr lang="en-US" dirty="0"/>
          </a:p>
        </p:txBody>
      </p:sp>
      <p:sp>
        <p:nvSpPr>
          <p:cNvPr id="6" name="Content Placeholder 4">
            <a:extLst>
              <a:ext uri="{FF2B5EF4-FFF2-40B4-BE49-F238E27FC236}">
                <a16:creationId xmlns:a16="http://schemas.microsoft.com/office/drawing/2014/main" id="{ED40B72A-68B2-4B42-A6AE-FCB3C599A788}"/>
              </a:ext>
            </a:extLst>
          </p:cNvPr>
          <p:cNvSpPr txBox="1">
            <a:spLocks/>
          </p:cNvSpPr>
          <p:nvPr/>
        </p:nvSpPr>
        <p:spPr bwMode="auto">
          <a:xfrm>
            <a:off x="4434598" y="952360"/>
            <a:ext cx="4252202" cy="354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dirty="0">
                <a:latin typeface="Calibri"/>
                <a:cs typeface="Calibri"/>
              </a:rPr>
              <a:t>Moderna</a:t>
            </a:r>
          </a:p>
          <a:p>
            <a:pPr lvl="1"/>
            <a:r>
              <a:rPr lang="en-US" sz="1600" b="1" dirty="0">
                <a:solidFill>
                  <a:srgbClr val="000000"/>
                </a:solidFill>
                <a:latin typeface="Calibri"/>
                <a:cs typeface="Calibri"/>
              </a:rPr>
              <a:t>30,000 </a:t>
            </a:r>
            <a:r>
              <a:rPr lang="en-US" sz="1600" dirty="0">
                <a:solidFill>
                  <a:srgbClr val="000000"/>
                </a:solidFill>
                <a:latin typeface="Calibri"/>
                <a:cs typeface="Calibri"/>
              </a:rPr>
              <a:t>enrolled</a:t>
            </a:r>
          </a:p>
          <a:p>
            <a:pPr lvl="2"/>
            <a:r>
              <a:rPr lang="en-US" sz="1600" b="1" dirty="0">
                <a:solidFill>
                  <a:srgbClr val="000000"/>
                </a:solidFill>
                <a:latin typeface="Calibri"/>
                <a:cs typeface="Calibri"/>
              </a:rPr>
              <a:t>25,654</a:t>
            </a:r>
            <a:r>
              <a:rPr lang="en-US" sz="1600" dirty="0">
                <a:solidFill>
                  <a:srgbClr val="000000"/>
                </a:solidFill>
                <a:latin typeface="Calibri"/>
                <a:cs typeface="Calibri"/>
              </a:rPr>
              <a:t> received 2nd dose</a:t>
            </a:r>
          </a:p>
          <a:p>
            <a:pPr lvl="1"/>
            <a:r>
              <a:rPr lang="en-US" sz="1600" b="1" dirty="0">
                <a:solidFill>
                  <a:srgbClr val="000000"/>
                </a:solidFill>
                <a:latin typeface="Calibri"/>
                <a:cs typeface="Calibri"/>
              </a:rPr>
              <a:t>89 </a:t>
            </a:r>
            <a:r>
              <a:rPr lang="en-US" sz="1600" dirty="0">
                <a:solidFill>
                  <a:srgbClr val="000000"/>
                </a:solidFill>
                <a:latin typeface="Calibri"/>
                <a:cs typeface="Calibri"/>
              </a:rPr>
              <a:t>clinical sites</a:t>
            </a:r>
          </a:p>
          <a:p>
            <a:pPr lvl="2"/>
            <a:r>
              <a:rPr lang="en-US" sz="1600" b="1" dirty="0">
                <a:solidFill>
                  <a:srgbClr val="000000"/>
                </a:solidFill>
                <a:latin typeface="Calibri"/>
                <a:cs typeface="Calibri"/>
              </a:rPr>
              <a:t>32</a:t>
            </a:r>
            <a:r>
              <a:rPr lang="en-US" sz="1600" dirty="0">
                <a:solidFill>
                  <a:srgbClr val="000000"/>
                </a:solidFill>
                <a:latin typeface="Calibri"/>
                <a:cs typeface="Calibri"/>
              </a:rPr>
              <a:t> U.S. states</a:t>
            </a:r>
          </a:p>
          <a:p>
            <a:pPr lvl="1"/>
            <a:r>
              <a:rPr lang="en-US" sz="1600" dirty="0">
                <a:solidFill>
                  <a:srgbClr val="000000"/>
                </a:solidFill>
                <a:latin typeface="Calibri"/>
                <a:cs typeface="Calibri"/>
              </a:rPr>
              <a:t>Racial/ethnic distribution</a:t>
            </a:r>
          </a:p>
          <a:p>
            <a:pPr lvl="2"/>
            <a:r>
              <a:rPr lang="en-US" sz="1600" b="1" dirty="0">
                <a:solidFill>
                  <a:srgbClr val="000000"/>
                </a:solidFill>
                <a:latin typeface="Calibri"/>
                <a:cs typeface="Calibri"/>
              </a:rPr>
              <a:t>63%</a:t>
            </a:r>
            <a:r>
              <a:rPr lang="en-US" sz="1600" dirty="0">
                <a:solidFill>
                  <a:srgbClr val="000000"/>
                </a:solidFill>
                <a:latin typeface="Calibri"/>
                <a:cs typeface="Calibri"/>
              </a:rPr>
              <a:t> - White</a:t>
            </a:r>
          </a:p>
          <a:p>
            <a:pPr lvl="2"/>
            <a:r>
              <a:rPr lang="en-US" sz="1600" b="1" dirty="0">
                <a:solidFill>
                  <a:srgbClr val="000000"/>
                </a:solidFill>
                <a:latin typeface="Calibri"/>
                <a:cs typeface="Calibri"/>
              </a:rPr>
              <a:t>20% - </a:t>
            </a:r>
            <a:r>
              <a:rPr lang="en-US" sz="1600" dirty="0">
                <a:solidFill>
                  <a:srgbClr val="000000"/>
                </a:solidFill>
                <a:latin typeface="Calibri"/>
                <a:cs typeface="Calibri"/>
              </a:rPr>
              <a:t>Hispanic</a:t>
            </a:r>
          </a:p>
          <a:p>
            <a:pPr lvl="2"/>
            <a:r>
              <a:rPr lang="en-US" sz="1600" b="1" dirty="0">
                <a:solidFill>
                  <a:srgbClr val="000000"/>
                </a:solidFill>
                <a:latin typeface="Calibri"/>
                <a:cs typeface="Calibri"/>
              </a:rPr>
              <a:t>10% - </a:t>
            </a:r>
            <a:r>
              <a:rPr lang="en-US" sz="1600" dirty="0">
                <a:solidFill>
                  <a:srgbClr val="000000"/>
                </a:solidFill>
                <a:latin typeface="Calibri"/>
                <a:cs typeface="Calibri"/>
              </a:rPr>
              <a:t>African American/Black</a:t>
            </a:r>
          </a:p>
          <a:p>
            <a:pPr lvl="2"/>
            <a:r>
              <a:rPr lang="en-US" sz="1600" b="1" dirty="0">
                <a:solidFill>
                  <a:srgbClr val="000000"/>
                </a:solidFill>
                <a:latin typeface="Calibri"/>
                <a:cs typeface="Calibri"/>
              </a:rPr>
              <a:t>4% - </a:t>
            </a:r>
            <a:r>
              <a:rPr lang="en-US" sz="1600" dirty="0">
                <a:solidFill>
                  <a:srgbClr val="000000"/>
                </a:solidFill>
                <a:latin typeface="Calibri"/>
                <a:cs typeface="Calibri"/>
              </a:rPr>
              <a:t>Asian</a:t>
            </a:r>
          </a:p>
          <a:p>
            <a:pPr lvl="2"/>
            <a:r>
              <a:rPr lang="en-US" sz="1600" b="1" dirty="0">
                <a:solidFill>
                  <a:srgbClr val="000000"/>
                </a:solidFill>
                <a:latin typeface="Calibri"/>
                <a:cs typeface="Calibri"/>
              </a:rPr>
              <a:t>3% - </a:t>
            </a:r>
            <a:r>
              <a:rPr lang="en-US" sz="1600" dirty="0">
                <a:solidFill>
                  <a:srgbClr val="000000"/>
                </a:solidFill>
                <a:latin typeface="Calibri"/>
                <a:cs typeface="Calibri"/>
              </a:rPr>
              <a:t>All others</a:t>
            </a:r>
          </a:p>
          <a:p>
            <a:pPr lvl="1"/>
            <a:r>
              <a:rPr lang="en-US" sz="1600" b="1" dirty="0">
                <a:solidFill>
                  <a:srgbClr val="000000"/>
                </a:solidFill>
                <a:latin typeface="Calibri"/>
                <a:cs typeface="Calibri"/>
              </a:rPr>
              <a:t>64% </a:t>
            </a:r>
            <a:r>
              <a:rPr lang="en-US" sz="1600" dirty="0">
                <a:solidFill>
                  <a:srgbClr val="000000"/>
                </a:solidFill>
                <a:latin typeface="Calibri"/>
                <a:cs typeface="Calibri"/>
              </a:rPr>
              <a:t>ages 45 and older</a:t>
            </a:r>
          </a:p>
          <a:p>
            <a:pPr lvl="2"/>
            <a:r>
              <a:rPr lang="en-US" sz="1400" b="1" dirty="0">
                <a:solidFill>
                  <a:srgbClr val="000000"/>
                </a:solidFill>
                <a:latin typeface="Calibri"/>
                <a:cs typeface="Calibri"/>
              </a:rPr>
              <a:t>39%</a:t>
            </a:r>
            <a:r>
              <a:rPr lang="en-US" sz="1400" dirty="0">
                <a:solidFill>
                  <a:srgbClr val="000000"/>
                </a:solidFill>
                <a:latin typeface="Calibri"/>
                <a:cs typeface="Calibri"/>
              </a:rPr>
              <a:t> ages 45-64 </a:t>
            </a:r>
          </a:p>
          <a:p>
            <a:pPr lvl="2"/>
            <a:r>
              <a:rPr lang="en-US" sz="1400" b="1" dirty="0">
                <a:solidFill>
                  <a:srgbClr val="000000"/>
                </a:solidFill>
                <a:latin typeface="Calibri"/>
                <a:cs typeface="Calibri"/>
              </a:rPr>
              <a:t>25%</a:t>
            </a:r>
            <a:r>
              <a:rPr lang="en-US" sz="1400" dirty="0">
                <a:solidFill>
                  <a:srgbClr val="000000"/>
                </a:solidFill>
                <a:latin typeface="Calibri"/>
                <a:cs typeface="Calibri"/>
              </a:rPr>
              <a:t> ages 65+</a:t>
            </a:r>
          </a:p>
          <a:p>
            <a:pPr marL="229870" indent="-229870"/>
            <a:endParaRPr lang="en-US" sz="1600" dirty="0">
              <a:solidFill>
                <a:schemeClr val="accent4">
                  <a:lumMod val="75000"/>
                </a:schemeClr>
              </a:solidFill>
              <a:cs typeface="Calibri" panose="020F0502020204030204" pitchFamily="34" charset="0"/>
            </a:endParaRPr>
          </a:p>
        </p:txBody>
      </p:sp>
      <p:sp>
        <p:nvSpPr>
          <p:cNvPr id="8" name="TextBox 7">
            <a:extLst>
              <a:ext uri="{FF2B5EF4-FFF2-40B4-BE49-F238E27FC236}">
                <a16:creationId xmlns:a16="http://schemas.microsoft.com/office/drawing/2014/main" id="{59018DDD-AD26-4C68-961D-BBECEB383B7B}"/>
              </a:ext>
            </a:extLst>
          </p:cNvPr>
          <p:cNvSpPr txBox="1"/>
          <p:nvPr/>
        </p:nvSpPr>
        <p:spPr>
          <a:xfrm>
            <a:off x="1171467" y="4479671"/>
            <a:ext cx="4470208" cy="553998"/>
          </a:xfrm>
          <a:prstGeom prst="rect">
            <a:avLst/>
          </a:prstGeom>
          <a:noFill/>
        </p:spPr>
        <p:txBody>
          <a:bodyPr wrap="square" rtlCol="0">
            <a:spAutoFit/>
          </a:bodyPr>
          <a:lstStyle/>
          <a:p>
            <a:r>
              <a:rPr lang="en-US" sz="1000">
                <a:solidFill>
                  <a:srgbClr val="000000"/>
                </a:solidFill>
                <a:latin typeface="Calibri" panose="020F0502020204030204" pitchFamily="34" charset="0"/>
              </a:rPr>
              <a:t>Sources: </a:t>
            </a:r>
            <a:r>
              <a:rPr lang="en-US" sz="1000">
                <a:solidFill>
                  <a:srgbClr val="000000"/>
                </a:solidFill>
                <a:latin typeface="Calibri" panose="020F0502020204030204" pitchFamily="34" charset="0"/>
                <a:hlinkClick r:id="rId3"/>
              </a:rPr>
              <a:t>https://www.pfizer.com/science/coronavirus/vaccine</a:t>
            </a:r>
            <a:r>
              <a:rPr lang="en-US" sz="1000">
                <a:solidFill>
                  <a:srgbClr val="000000"/>
                </a:solidFill>
                <a:latin typeface="Calibri" panose="020F0502020204030204" pitchFamily="34" charset="0"/>
              </a:rPr>
              <a:t>; </a:t>
            </a:r>
            <a:r>
              <a:rPr lang="en-US" sz="1000">
                <a:solidFill>
                  <a:srgbClr val="000000"/>
                </a:solidFill>
                <a:latin typeface="Calibri" panose="020F0502020204030204" pitchFamily="34" charset="0"/>
                <a:hlinkClick r:id="rId4"/>
              </a:rPr>
              <a:t>https://www.modernatx.com/cove-study</a:t>
            </a:r>
            <a:r>
              <a:rPr lang="en-US" sz="1000">
                <a:solidFill>
                  <a:srgbClr val="000000"/>
                </a:solidFill>
                <a:latin typeface="Calibri" panose="020F0502020204030204" pitchFamily="34" charset="0"/>
              </a:rPr>
              <a:t> </a:t>
            </a:r>
          </a:p>
          <a:p>
            <a:r>
              <a:rPr lang="en-US" sz="1000">
                <a:solidFill>
                  <a:srgbClr val="000000"/>
                </a:solidFill>
                <a:latin typeface="Calibri" panose="020F0502020204030204" pitchFamily="34" charset="0"/>
              </a:rPr>
              <a:t>For more information, visit </a:t>
            </a:r>
            <a:r>
              <a:rPr lang="en-US" sz="1000">
                <a:solidFill>
                  <a:srgbClr val="000000"/>
                </a:solidFill>
                <a:latin typeface="Calibri" panose="020F0502020204030204" pitchFamily="34" charset="0"/>
                <a:hlinkClick r:id="rId5"/>
              </a:rPr>
              <a:t>www.clinicaltrials.gov</a:t>
            </a:r>
            <a:r>
              <a:rPr lang="en-US" sz="1000">
                <a:solidFill>
                  <a:srgbClr val="000000"/>
                </a:solidFill>
                <a:latin typeface="Calibri" panose="020F0502020204030204" pitchFamily="34" charset="0"/>
              </a:rPr>
              <a:t>    </a:t>
            </a:r>
          </a:p>
        </p:txBody>
      </p:sp>
    </p:spTree>
    <p:extLst>
      <p:ext uri="{BB962C8B-B14F-4D97-AF65-F5344CB8AC3E}">
        <p14:creationId xmlns:p14="http://schemas.microsoft.com/office/powerpoint/2010/main" val="1189987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38B1-F276-4577-A47A-66824763EF20}"/>
              </a:ext>
            </a:extLst>
          </p:cNvPr>
          <p:cNvSpPr>
            <a:spLocks noGrp="1"/>
          </p:cNvSpPr>
          <p:nvPr>
            <p:ph type="title"/>
          </p:nvPr>
        </p:nvSpPr>
        <p:spPr>
          <a:xfrm>
            <a:off x="457200" y="215849"/>
            <a:ext cx="8229600" cy="689591"/>
          </a:xfrm>
        </p:spPr>
        <p:txBody>
          <a:bodyPr/>
          <a:lstStyle/>
          <a:p>
            <a:r>
              <a:rPr lang="en-US" sz="2600" dirty="0">
                <a:latin typeface="Calibri"/>
                <a:cs typeface="Calibri"/>
              </a:rPr>
              <a:t>How COVID-19 mRNA vaccines work</a:t>
            </a:r>
            <a:endParaRPr lang="en-US" sz="2600" dirty="0"/>
          </a:p>
        </p:txBody>
      </p:sp>
      <p:sp>
        <p:nvSpPr>
          <p:cNvPr id="3" name="Text Placeholder 2">
            <a:extLst>
              <a:ext uri="{FF2B5EF4-FFF2-40B4-BE49-F238E27FC236}">
                <a16:creationId xmlns:a16="http://schemas.microsoft.com/office/drawing/2014/main" id="{6A30A37A-BFCF-48B9-8750-B8341780F001}"/>
              </a:ext>
            </a:extLst>
          </p:cNvPr>
          <p:cNvSpPr>
            <a:spLocks noGrp="1"/>
          </p:cNvSpPr>
          <p:nvPr>
            <p:ph type="body" sz="quarter" idx="10"/>
          </p:nvPr>
        </p:nvSpPr>
        <p:spPr>
          <a:xfrm>
            <a:off x="457199" y="1042600"/>
            <a:ext cx="8346831" cy="3341688"/>
          </a:xfrm>
        </p:spPr>
        <p:txBody>
          <a:bodyPr/>
          <a:lstStyle/>
          <a:p>
            <a:r>
              <a:rPr lang="en-US" sz="1800" dirty="0"/>
              <a:t>mRNA vaccines carry genetic material that teaches our cells how to make a harmless piece of “spike protein,” which is found on the surface of the SARS-CoV-2 virus. </a:t>
            </a:r>
          </a:p>
          <a:p>
            <a:pPr lvl="1"/>
            <a:r>
              <a:rPr lang="en-US" sz="1600" dirty="0"/>
              <a:t>Genetic material from the vaccine is destroyed by our cells once copies of the spike protein are made and it is no longer needed. </a:t>
            </a:r>
          </a:p>
          <a:p>
            <a:r>
              <a:rPr lang="en-US" sz="1800" dirty="0">
                <a:latin typeface="Calibri"/>
                <a:cs typeface="Calibri"/>
              </a:rPr>
              <a:t>Cells display this piece of spike protein on their surface, and an immune response is triggered inside our bodies. This produces antibodies to protect us from getting infected if the SARS-CoV-2 virus enters our bodies.</a:t>
            </a:r>
            <a:endParaRPr lang="en-US" sz="1800" dirty="0"/>
          </a:p>
          <a:p>
            <a:r>
              <a:rPr lang="en-US" sz="1800" dirty="0"/>
              <a:t>mRNA vaccines do not affect our DNA; mRNA does not enter the cell nucleus.</a:t>
            </a:r>
          </a:p>
          <a:p>
            <a:r>
              <a:rPr lang="en-US" sz="1800" dirty="0"/>
              <a:t>mRNA vaccines cannot give someone COVID-19.</a:t>
            </a:r>
          </a:p>
          <a:p>
            <a:r>
              <a:rPr lang="en-US" sz="1800" dirty="0"/>
              <a:t>mRNA vaccines are new, but the technology is not. mRNA vaccines have been studied for influenza, Zika, rabies, and cytomegalovirus (CMV).</a:t>
            </a:r>
          </a:p>
          <a:p>
            <a:pPr marL="0" indent="0">
              <a:buNone/>
            </a:pPr>
            <a:endParaRPr lang="en-US" sz="1800" dirty="0"/>
          </a:p>
        </p:txBody>
      </p:sp>
      <p:sp>
        <p:nvSpPr>
          <p:cNvPr id="4" name="TextBox 3">
            <a:extLst>
              <a:ext uri="{FF2B5EF4-FFF2-40B4-BE49-F238E27FC236}">
                <a16:creationId xmlns:a16="http://schemas.microsoft.com/office/drawing/2014/main" id="{25C8FED9-2B4E-48F7-9150-09640B75C28C}"/>
              </a:ext>
            </a:extLst>
          </p:cNvPr>
          <p:cNvSpPr txBox="1"/>
          <p:nvPr/>
        </p:nvSpPr>
        <p:spPr>
          <a:xfrm>
            <a:off x="1036320" y="4593251"/>
            <a:ext cx="7978140" cy="400110"/>
          </a:xfrm>
          <a:prstGeom prst="rect">
            <a:avLst/>
          </a:prstGeom>
          <a:noFill/>
        </p:spPr>
        <p:txBody>
          <a:bodyPr wrap="square" rtlCol="0">
            <a:spAutoFit/>
          </a:bodyPr>
          <a:lstStyle/>
          <a:p>
            <a:r>
              <a:rPr lang="en-US" sz="1000">
                <a:solidFill>
                  <a:srgbClr val="000000"/>
                </a:solidFill>
                <a:latin typeface="Calibri" panose="020F0502020204030204" pitchFamily="34" charset="0"/>
              </a:rPr>
              <a:t>Sources: College of Physicians of Philadelphia. What is an mRNA vaccine? </a:t>
            </a:r>
            <a:r>
              <a:rPr lang="en-US" sz="1000">
                <a:solidFill>
                  <a:srgbClr val="000000"/>
                </a:solidFill>
                <a:latin typeface="Calibri" panose="020F0502020204030204" pitchFamily="34" charset="0"/>
                <a:hlinkClick r:id="rId3"/>
              </a:rPr>
              <a:t>https://historyofvaccines.blog/2020/07/29/what-is-an-mrna-vaccine/</a:t>
            </a:r>
            <a:r>
              <a:rPr lang="en-US" sz="1000">
                <a:solidFill>
                  <a:srgbClr val="000000"/>
                </a:solidFill>
                <a:latin typeface="Calibri" panose="020F0502020204030204" pitchFamily="34" charset="0"/>
              </a:rPr>
              <a:t> </a:t>
            </a:r>
          </a:p>
          <a:p>
            <a:r>
              <a:rPr lang="en-US" sz="1000" i="1">
                <a:solidFill>
                  <a:srgbClr val="000000"/>
                </a:solidFill>
                <a:latin typeface="Calibri" panose="020F0502020204030204" pitchFamily="34" charset="0"/>
                <a:cs typeface="Calibri" panose="020F0502020204030204" pitchFamily="34" charset="0"/>
              </a:rPr>
              <a:t>JAMA</a:t>
            </a:r>
            <a:r>
              <a:rPr lang="en-US" sz="1000">
                <a:solidFill>
                  <a:srgbClr val="000000"/>
                </a:solidFill>
                <a:latin typeface="Calibri" panose="020F0502020204030204" pitchFamily="34" charset="0"/>
                <a:cs typeface="Calibri" panose="020F0502020204030204" pitchFamily="34" charset="0"/>
              </a:rPr>
              <a:t>. COVID-19 and mRNA Vaccines—First Large Test for a New Approach. </a:t>
            </a:r>
            <a:r>
              <a:rPr lang="en-US" sz="1000">
                <a:solidFill>
                  <a:srgbClr val="000000"/>
                </a:solidFill>
                <a:latin typeface="Calibri" panose="020F0502020204030204" pitchFamily="34" charset="0"/>
                <a:cs typeface="Calibri" panose="020F0502020204030204" pitchFamily="34" charset="0"/>
                <a:hlinkClick r:id="rId4"/>
              </a:rPr>
              <a:t>https://jamanetwork.com/journals/jama/fullarticle/2770485</a:t>
            </a:r>
            <a:r>
              <a:rPr lang="en-US" sz="100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71228468"/>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1B89614ACE4840B0F8AFDAD3928AA2" ma:contentTypeVersion="5" ma:contentTypeDescription="Create a new document." ma:contentTypeScope="" ma:versionID="bd853983756daceb58464cd3794aeea8">
  <xsd:schema xmlns:xsd="http://www.w3.org/2001/XMLSchema" xmlns:xs="http://www.w3.org/2001/XMLSchema" xmlns:p="http://schemas.microsoft.com/office/2006/metadata/properties" xmlns:ns3="7c8fd693-e166-422a-95fd-c9f0de471003" xmlns:ns4="18f5a371-7197-4a7c-bfc0-52f51543751e" targetNamespace="http://schemas.microsoft.com/office/2006/metadata/properties" ma:root="true" ma:fieldsID="34b3a88d14ece07751c8c73dd7748b27" ns3:_="" ns4:_="">
    <xsd:import namespace="7c8fd693-e166-422a-95fd-c9f0de471003"/>
    <xsd:import namespace="18f5a371-7197-4a7c-bfc0-52f51543751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fd693-e166-422a-95fd-c9f0de471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f5a371-7197-4a7c-bfc0-52f5154375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8154F4-CE23-4517-9737-2C99C8505FA0}">
  <ds:schemaRefs>
    <ds:schemaRef ds:uri="http://purl.org/dc/dcmitype/"/>
    <ds:schemaRef ds:uri="http://schemas.microsoft.com/office/2006/documentManagement/types"/>
    <ds:schemaRef ds:uri="http://purl.org/dc/elements/1.1/"/>
    <ds:schemaRef ds:uri="http://schemas.microsoft.com/office/2006/metadata/properties"/>
    <ds:schemaRef ds:uri="18f5a371-7197-4a7c-bfc0-52f51543751e"/>
    <ds:schemaRef ds:uri="7c8fd693-e166-422a-95fd-c9f0de471003"/>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0C13BEA4-2BAC-4A31-B11C-4D96A2B342DA}">
  <ds:schemaRefs>
    <ds:schemaRef ds:uri="http://schemas.microsoft.com/sharepoint/v3/contenttype/forms"/>
  </ds:schemaRefs>
</ds:datastoreItem>
</file>

<file path=customXml/itemProps3.xml><?xml version="1.0" encoding="utf-8"?>
<ds:datastoreItem xmlns:ds="http://schemas.openxmlformats.org/officeDocument/2006/customXml" ds:itemID="{633EF715-2DFF-40F9-8A8F-D9CCAFADCC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fd693-e166-422a-95fd-c9f0de471003"/>
    <ds:schemaRef ds:uri="18f5a371-7197-4a7c-bfc0-52f5154375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584</TotalTime>
  <Words>9770</Words>
  <Application>Microsoft Office PowerPoint</Application>
  <PresentationFormat>On-screen Show (16:9)</PresentationFormat>
  <Paragraphs>661</Paragraphs>
  <Slides>43</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Courier New</vt:lpstr>
      <vt:lpstr>Calibri</vt:lpstr>
      <vt:lpstr>Wingdings</vt:lpstr>
      <vt:lpstr>Myriad Web Pro</vt:lpstr>
      <vt:lpstr>Master</vt:lpstr>
      <vt:lpstr>Master</vt:lpstr>
      <vt:lpstr>Building Confidence in COVID-19 Vaccines  Among Your Patients Tips for the Healthcare Team </vt:lpstr>
      <vt:lpstr>Presentation Overview</vt:lpstr>
      <vt:lpstr>COVID-19 vaccines, mRNA Vaccine Technology, and Vaccine Safety Monitoring</vt:lpstr>
      <vt:lpstr>Healthcare personnel: A priority for COVID-19 vaccination</vt:lpstr>
      <vt:lpstr>COVID-19 vaccines under development</vt:lpstr>
      <vt:lpstr>Phases of clinical trials</vt:lpstr>
      <vt:lpstr>COVID-19 vaccines that have received FDA Emergency Use Authorizations </vt:lpstr>
      <vt:lpstr>COVID-19 vaccine trials by the numbers As of December 21, 2020</vt:lpstr>
      <vt:lpstr>How COVID-19 mRNA vaccines work</vt:lpstr>
      <vt:lpstr>About these COVID-19 mRNA vaccines</vt:lpstr>
      <vt:lpstr>Safety of COVID-19 vaccines is a top priority</vt:lpstr>
      <vt:lpstr>Robust vaccine safety monitoring systems exist</vt:lpstr>
      <vt:lpstr>How was the vaccine development timeline accelerated while ensuring safety?</vt:lpstr>
      <vt:lpstr>Elements of Vaccine Confidence</vt:lpstr>
      <vt:lpstr>The Challenge: Need to instill vaccine confidence​</vt:lpstr>
      <vt:lpstr>The Challenge: Increasing acceptability​</vt:lpstr>
      <vt:lpstr>Vaccine hesitancy among healthcare providers</vt:lpstr>
      <vt:lpstr>Defining vaccine confidence</vt:lpstr>
      <vt:lpstr>Willingness to accept a vaccine falls on a continuum</vt:lpstr>
      <vt:lpstr>Strategies for Building Vaccine Confidence</vt:lpstr>
      <vt:lpstr>A National Strategy to Reinforce Confidence in COVID-19 vaccines</vt:lpstr>
      <vt:lpstr>A component of the National Strategy to Reinforce Confidence in COVID-19 vaccines</vt:lpstr>
      <vt:lpstr>Vaccine confidence starts with you! </vt:lpstr>
      <vt:lpstr>Talking with Patients about COVID-19 Vaccination</vt:lpstr>
      <vt:lpstr>Prepare for COVID-19 vaccine conversations</vt:lpstr>
      <vt:lpstr>Know the elements of effective vaccine conversations  </vt:lpstr>
      <vt:lpstr>Address misinformation about COVID-19 vaccination by sharing key facts</vt:lpstr>
      <vt:lpstr>Answering Common Patient Questions about COVID-19 Vaccination</vt:lpstr>
      <vt:lpstr>Q: How do we know if COVID-19 vaccines are safe?  </vt:lpstr>
      <vt:lpstr>Q: Is it safe to get a COVID-19 vaccine if I have allergies?</vt:lpstr>
      <vt:lpstr>Q: Is it safe to get a COVID-19 vaccine if I am pregnant or breastfeeding?</vt:lpstr>
      <vt:lpstr>Q: Have these vaccines been tested in all populations? </vt:lpstr>
      <vt:lpstr> Q: Is it better to get natural immunity rather than immunity from vaccines?  </vt:lpstr>
      <vt:lpstr> Q: Will the shot hurt? Will it make me sick? What about the side effects? </vt:lpstr>
      <vt:lpstr> Q: How do we know these vaccines are safe when they are so new? What about long-term side effects?</vt:lpstr>
      <vt:lpstr> Q: How many doses are needed and why?</vt:lpstr>
      <vt:lpstr>Q: Do I have to continue to wear a mask and avoid close contact with others after I have been vaccinated? </vt:lpstr>
      <vt:lpstr>Proactively explain side effects</vt:lpstr>
      <vt:lpstr>Wrapping up the conversation</vt:lpstr>
      <vt:lpstr>Know where to go for the latest information about COVID-19 vaccines</vt:lpstr>
      <vt:lpstr>Provider resources for COVID-19 vaccine conversations with patients </vt:lpstr>
      <vt:lpstr>COVID-19 vaccine clinical training resources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Bauer, Christine (CDC/DDID/NCIRD/OD) (CTR)</cp:lastModifiedBy>
  <cp:revision>53</cp:revision>
  <cp:lastPrinted>2020-07-16T22:16:22Z</cp:lastPrinted>
  <dcterms:created xsi:type="dcterms:W3CDTF">2011-03-17T17:43:16Z</dcterms:created>
  <dcterms:modified xsi:type="dcterms:W3CDTF">2021-12-16T15:46:01Z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0x0101001F1B89614ACE4840B0F8AFDAD3928AA2</vt:lpwstr>
  </property>
  <property fmtid="{D5CDD505-2E9C-101B-9397-08002B2CF9AE}" pid="4" name="MSIP_Label_7b94a7b8-f06c-4dfe-bdcc-9b548fd58c31_Enabled">
    <vt:lpwstr>true</vt:lpwstr>
  </property>
  <property fmtid="{D5CDD505-2E9C-101B-9397-08002B2CF9AE}" pid="5" name="MSIP_Label_7b94a7b8-f06c-4dfe-bdcc-9b548fd58c31_SetDate">
    <vt:lpwstr>2020-10-27T13:09:58Z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21df1e1c-da8c-4410-bfd3-79f2ed80c03a</vt:lpwstr>
  </property>
  <property fmtid="{D5CDD505-2E9C-101B-9397-08002B2CF9AE}" pid="10" name="MSIP_Label_7b94a7b8-f06c-4dfe-bdcc-9b548fd58c31_ContentBits">
    <vt:lpwstr>0</vt:lpwstr>
  </property>
</Properties>
</file>